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sldIdLst>
    <p:sldId id="273" r:id="rId5"/>
    <p:sldId id="496" r:id="rId6"/>
    <p:sldId id="490" r:id="rId7"/>
    <p:sldId id="491" r:id="rId8"/>
    <p:sldId id="256" r:id="rId9"/>
    <p:sldId id="500" r:id="rId10"/>
    <p:sldId id="501" r:id="rId11"/>
    <p:sldId id="502" r:id="rId12"/>
    <p:sldId id="493" r:id="rId13"/>
    <p:sldId id="495" r:id="rId14"/>
    <p:sldId id="497" r:id="rId15"/>
    <p:sldId id="498" r:id="rId16"/>
    <p:sldId id="499" r:id="rId17"/>
    <p:sldId id="483" r:id="rId18"/>
    <p:sldId id="492" r:id="rId19"/>
    <p:sldId id="260" r:id="rId20"/>
    <p:sldId id="259" r:id="rId21"/>
    <p:sldId id="261" r:id="rId22"/>
    <p:sldId id="263" r:id="rId23"/>
    <p:sldId id="262" r:id="rId24"/>
    <p:sldId id="487" r:id="rId25"/>
    <p:sldId id="258" r:id="rId26"/>
    <p:sldId id="257"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A5A"/>
    <a:srgbClr val="0D94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38" dt="2026-10-22T16:49:19.367"/>
    <p1510:client id="{0A6C84D5-7F92-7B47-5F02-434F4377380C}" v="20" dt="2026-10-23T15:06:05.426"/>
    <p1510:client id="{5D708FB7-114B-388D-1F59-6E9980FB4001}" v="24" dt="2026-10-22T16:08:57.579"/>
    <p1510:client id="{8A4C2818-2EB6-989A-EA77-49AD4373ACCA}" v="145" dt="2026-10-22T17:47:37.076"/>
    <p1510:client id="{9A5C39C2-6A67-0EBA-2361-8AE5DFB8DAD1}" v="70" dt="2026-10-22T17:54:38.7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mail Ahmed Syed" userId="S::arif@ismiletechnologies.com::acac7398-2845-40cd-add4-225c53936275" providerId="AD" clId="Web-{0A6C84D5-7F92-7B47-5F02-434F4377380C}"/>
    <pc:docChg chg="addSld modSld">
      <pc:chgData name="Ismail Ahmed Syed" userId="S::arif@ismiletechnologies.com::acac7398-2845-40cd-add4-225c53936275" providerId="AD" clId="Web-{0A6C84D5-7F92-7B47-5F02-434F4377380C}" dt="2026-10-23T15:06:05.426" v="21"/>
      <pc:docMkLst>
        <pc:docMk/>
      </pc:docMkLst>
      <pc:sldChg chg="add modNotes">
        <pc:chgData name="Ismail Ahmed Syed" userId="S::arif@ismiletechnologies.com::acac7398-2845-40cd-add4-225c53936275" providerId="AD" clId="Web-{0A6C84D5-7F92-7B47-5F02-434F4377380C}" dt="2026-10-23T15:00:20.929" v="3"/>
        <pc:sldMkLst>
          <pc:docMk/>
          <pc:sldMk cId="0" sldId="256"/>
        </pc:sldMkLst>
      </pc:sldChg>
      <pc:sldChg chg="add">
        <pc:chgData name="Ismail Ahmed Syed" userId="S::arif@ismiletechnologies.com::acac7398-2845-40cd-add4-225c53936275" providerId="AD" clId="Web-{0A6C84D5-7F92-7B47-5F02-434F4377380C}" dt="2026-10-23T14:59:24.271" v="1"/>
        <pc:sldMkLst>
          <pc:docMk/>
          <pc:sldMk cId="308722762" sldId="500"/>
        </pc:sldMkLst>
      </pc:sldChg>
      <pc:sldChg chg="add">
        <pc:chgData name="Ismail Ahmed Syed" userId="S::arif@ismiletechnologies.com::acac7398-2845-40cd-add4-225c53936275" providerId="AD" clId="Web-{0A6C84D5-7F92-7B47-5F02-434F4377380C}" dt="2026-10-23T14:59:24.974" v="2"/>
        <pc:sldMkLst>
          <pc:docMk/>
          <pc:sldMk cId="342771505" sldId="501"/>
        </pc:sldMkLst>
      </pc:sldChg>
      <pc:sldChg chg="addSp delSp modSp new">
        <pc:chgData name="Ismail Ahmed Syed" userId="S::arif@ismiletechnologies.com::acac7398-2845-40cd-add4-225c53936275" providerId="AD" clId="Web-{0A6C84D5-7F92-7B47-5F02-434F4377380C}" dt="2026-10-23T15:06:05.426" v="21"/>
        <pc:sldMkLst>
          <pc:docMk/>
          <pc:sldMk cId="2693136430" sldId="502"/>
        </pc:sldMkLst>
        <pc:spChg chg="add del">
          <ac:chgData name="Ismail Ahmed Syed" userId="S::arif@ismiletechnologies.com::acac7398-2845-40cd-add4-225c53936275" providerId="AD" clId="Web-{0A6C84D5-7F92-7B47-5F02-434F4377380C}" dt="2026-10-23T15:05:27.284" v="6"/>
          <ac:spMkLst>
            <pc:docMk/>
            <pc:sldMk cId="2693136430" sldId="502"/>
            <ac:spMk id="2" creationId="{0CD6182B-94A6-63B9-FF9A-D57B09A6F787}"/>
          </ac:spMkLst>
        </pc:spChg>
        <pc:spChg chg="add del">
          <ac:chgData name="Ismail Ahmed Syed" userId="S::arif@ismiletechnologies.com::acac7398-2845-40cd-add4-225c53936275" providerId="AD" clId="Web-{0A6C84D5-7F92-7B47-5F02-434F4377380C}" dt="2026-10-23T15:05:44.597" v="13"/>
          <ac:spMkLst>
            <pc:docMk/>
            <pc:sldMk cId="2693136430" sldId="502"/>
            <ac:spMk id="3" creationId="{B78F242F-B26D-732E-6CEB-8A12111EFEE6}"/>
          </ac:spMkLst>
        </pc:spChg>
        <pc:spChg chg="add del mod">
          <ac:chgData name="Ismail Ahmed Syed" userId="S::arif@ismiletechnologies.com::acac7398-2845-40cd-add4-225c53936275" providerId="AD" clId="Web-{0A6C84D5-7F92-7B47-5F02-434F4377380C}" dt="2026-10-23T15:05:47.348" v="14"/>
          <ac:spMkLst>
            <pc:docMk/>
            <pc:sldMk cId="2693136430" sldId="502"/>
            <ac:spMk id="6" creationId="{B150A3B8-9A44-F25B-8AA5-F822662AB10E}"/>
          </ac:spMkLst>
        </pc:spChg>
        <pc:graphicFrameChg chg="add mod modGraphic">
          <ac:chgData name="Ismail Ahmed Syed" userId="S::arif@ismiletechnologies.com::acac7398-2845-40cd-add4-225c53936275" providerId="AD" clId="Web-{0A6C84D5-7F92-7B47-5F02-434F4377380C}" dt="2026-10-23T15:06:05.426" v="21"/>
          <ac:graphicFrameMkLst>
            <pc:docMk/>
            <pc:sldMk cId="2693136430" sldId="502"/>
            <ac:graphicFrameMk id="5" creationId="{18A53391-9CC0-4D6F-CFDE-ECFB60C093A6}"/>
          </ac:graphicFrameMkLst>
        </pc:graphicFrameChg>
      </pc:sldChg>
      <pc:sldMasterChg chg="addSldLayout">
        <pc:chgData name="Ismail Ahmed Syed" userId="S::arif@ismiletechnologies.com::acac7398-2845-40cd-add4-225c53936275" providerId="AD" clId="Web-{0A6C84D5-7F92-7B47-5F02-434F4377380C}" dt="2026-10-23T14:59:23.115" v="0"/>
        <pc:sldMasterMkLst>
          <pc:docMk/>
          <pc:sldMasterMk cId="0" sldId="2147483648"/>
        </pc:sldMasterMkLst>
        <pc:sldLayoutChg chg="add">
          <pc:chgData name="Ismail Ahmed Syed" userId="S::arif@ismiletechnologies.com::acac7398-2845-40cd-add4-225c53936275" providerId="AD" clId="Web-{0A6C84D5-7F92-7B47-5F02-434F4377380C}" dt="2026-10-23T14:59:23.115" v="0"/>
          <pc:sldLayoutMkLst>
            <pc:docMk/>
            <pc:sldMasterMk cId="0" sldId="2147483648"/>
            <pc:sldLayoutMk cId="3073644182" sldId="2147483652"/>
          </pc:sldLayoutMkLst>
        </pc:sldLayoutChg>
      </pc:sldMasterChg>
    </pc:docChg>
  </pc:docChgLst>
  <pc:docChgLst>
    <pc:chgData name="Noman Vasik" userId="S::noman.vasik@ismiletechnologies.com::e44b8501-19fb-4803-8261-ef538c5984ee" providerId="AD" clId="Web-{9A5C39C2-6A67-0EBA-2361-8AE5DFB8DAD1}"/>
    <pc:docChg chg="modSld">
      <pc:chgData name="Noman Vasik" userId="S::noman.vasik@ismiletechnologies.com::e44b8501-19fb-4803-8261-ef538c5984ee" providerId="AD" clId="Web-{9A5C39C2-6A67-0EBA-2361-8AE5DFB8DAD1}" dt="2026-10-22T17:54:33.829" v="50" actId="20577"/>
      <pc:docMkLst>
        <pc:docMk/>
      </pc:docMkLst>
      <pc:sldChg chg="modSp">
        <pc:chgData name="Noman Vasik" userId="S::noman.vasik@ismiletechnologies.com::e44b8501-19fb-4803-8261-ef538c5984ee" providerId="AD" clId="Web-{9A5C39C2-6A67-0EBA-2361-8AE5DFB8DAD1}" dt="2026-10-22T17:53:24.281" v="43" actId="20577"/>
        <pc:sldMkLst>
          <pc:docMk/>
          <pc:sldMk cId="0" sldId="259"/>
        </pc:sldMkLst>
        <pc:spChg chg="mod">
          <ac:chgData name="Noman Vasik" userId="S::noman.vasik@ismiletechnologies.com::e44b8501-19fb-4803-8261-ef538c5984ee" providerId="AD" clId="Web-{9A5C39C2-6A67-0EBA-2361-8AE5DFB8DAD1}" dt="2026-10-22T17:53:24.281" v="43" actId="20577"/>
          <ac:spMkLst>
            <pc:docMk/>
            <pc:sldMk cId="0" sldId="259"/>
            <ac:spMk id="6" creationId="{00000000-0000-0000-0000-000000000000}"/>
          </ac:spMkLst>
        </pc:spChg>
      </pc:sldChg>
      <pc:sldChg chg="modSp">
        <pc:chgData name="Noman Vasik" userId="S::noman.vasik@ismiletechnologies.com::e44b8501-19fb-4803-8261-ef538c5984ee" providerId="AD" clId="Web-{9A5C39C2-6A67-0EBA-2361-8AE5DFB8DAD1}" dt="2026-10-22T17:53:13.624" v="36" actId="20577"/>
        <pc:sldMkLst>
          <pc:docMk/>
          <pc:sldMk cId="0" sldId="260"/>
        </pc:sldMkLst>
        <pc:spChg chg="mod">
          <ac:chgData name="Noman Vasik" userId="S::noman.vasik@ismiletechnologies.com::e44b8501-19fb-4803-8261-ef538c5984ee" providerId="AD" clId="Web-{9A5C39C2-6A67-0EBA-2361-8AE5DFB8DAD1}" dt="2026-10-22T17:53:07.874" v="29" actId="20577"/>
          <ac:spMkLst>
            <pc:docMk/>
            <pc:sldMk cId="0" sldId="260"/>
            <ac:spMk id="11" creationId="{00000000-0000-0000-0000-000000000000}"/>
          </ac:spMkLst>
        </pc:spChg>
        <pc:spChg chg="mod">
          <ac:chgData name="Noman Vasik" userId="S::noman.vasik@ismiletechnologies.com::e44b8501-19fb-4803-8261-ef538c5984ee" providerId="AD" clId="Web-{9A5C39C2-6A67-0EBA-2361-8AE5DFB8DAD1}" dt="2026-10-22T17:53:13.624" v="36" actId="20577"/>
          <ac:spMkLst>
            <pc:docMk/>
            <pc:sldMk cId="0" sldId="260"/>
            <ac:spMk id="29" creationId="{00000000-0000-0000-0000-000000000000}"/>
          </ac:spMkLst>
        </pc:spChg>
      </pc:sldChg>
      <pc:sldChg chg="modSp">
        <pc:chgData name="Noman Vasik" userId="S::noman.vasik@ismiletechnologies.com::e44b8501-19fb-4803-8261-ef538c5984ee" providerId="AD" clId="Web-{9A5C39C2-6A67-0EBA-2361-8AE5DFB8DAD1}" dt="2026-10-22T17:53:43.141" v="48" actId="20577"/>
        <pc:sldMkLst>
          <pc:docMk/>
          <pc:sldMk cId="1957268567" sldId="487"/>
        </pc:sldMkLst>
        <pc:spChg chg="mod">
          <ac:chgData name="Noman Vasik" userId="S::noman.vasik@ismiletechnologies.com::e44b8501-19fb-4803-8261-ef538c5984ee" providerId="AD" clId="Web-{9A5C39C2-6A67-0EBA-2361-8AE5DFB8DAD1}" dt="2026-10-22T17:53:43.141" v="48" actId="20577"/>
          <ac:spMkLst>
            <pc:docMk/>
            <pc:sldMk cId="1957268567" sldId="487"/>
            <ac:spMk id="17" creationId="{483977A6-8EA1-04F8-0823-EC1BE167A33C}"/>
          </ac:spMkLst>
        </pc:spChg>
      </pc:sldChg>
      <pc:sldChg chg="modSp">
        <pc:chgData name="Noman Vasik" userId="S::noman.vasik@ismiletechnologies.com::e44b8501-19fb-4803-8261-ef538c5984ee" providerId="AD" clId="Web-{9A5C39C2-6A67-0EBA-2361-8AE5DFB8DAD1}" dt="2026-10-22T17:43:29.593" v="1" actId="1076"/>
        <pc:sldMkLst>
          <pc:docMk/>
          <pc:sldMk cId="3563803951" sldId="490"/>
        </pc:sldMkLst>
        <pc:spChg chg="mod">
          <ac:chgData name="Noman Vasik" userId="S::noman.vasik@ismiletechnologies.com::e44b8501-19fb-4803-8261-ef538c5984ee" providerId="AD" clId="Web-{9A5C39C2-6A67-0EBA-2361-8AE5DFB8DAD1}" dt="2026-10-22T17:43:29.593" v="1" actId="1076"/>
          <ac:spMkLst>
            <pc:docMk/>
            <pc:sldMk cId="3563803951" sldId="490"/>
            <ac:spMk id="112" creationId="{00000000-0000-0000-0000-000000000000}"/>
          </ac:spMkLst>
        </pc:spChg>
      </pc:sldChg>
      <pc:sldChg chg="modSp">
        <pc:chgData name="Noman Vasik" userId="S::noman.vasik@ismiletechnologies.com::e44b8501-19fb-4803-8261-ef538c5984ee" providerId="AD" clId="Web-{9A5C39C2-6A67-0EBA-2361-8AE5DFB8DAD1}" dt="2026-10-22T17:54:33.829" v="50" actId="20577"/>
        <pc:sldMkLst>
          <pc:docMk/>
          <pc:sldMk cId="4133490110" sldId="491"/>
        </pc:sldMkLst>
        <pc:spChg chg="mod">
          <ac:chgData name="Noman Vasik" userId="S::noman.vasik@ismiletechnologies.com::e44b8501-19fb-4803-8261-ef538c5984ee" providerId="AD" clId="Web-{9A5C39C2-6A67-0EBA-2361-8AE5DFB8DAD1}" dt="2026-10-22T17:54:33.829" v="50" actId="20577"/>
          <ac:spMkLst>
            <pc:docMk/>
            <pc:sldMk cId="4133490110" sldId="491"/>
            <ac:spMk id="201" creationId="{00000000-0000-0000-0000-000000000000}"/>
          </ac:spMkLst>
        </pc:spChg>
        <pc:spChg chg="mod">
          <ac:chgData name="Noman Vasik" userId="S::noman.vasik@ismiletechnologies.com::e44b8501-19fb-4803-8261-ef538c5984ee" providerId="AD" clId="Web-{9A5C39C2-6A67-0EBA-2361-8AE5DFB8DAD1}" dt="2026-10-22T17:43:57.360" v="14" actId="1076"/>
          <ac:spMkLst>
            <pc:docMk/>
            <pc:sldMk cId="4133490110" sldId="491"/>
            <ac:spMk id="202" creationId="{00000000-0000-0000-0000-000000000000}"/>
          </ac:spMkLst>
        </pc:spChg>
      </pc:sldChg>
      <pc:sldChg chg="modSp">
        <pc:chgData name="Noman Vasik" userId="S::noman.vasik@ismiletechnologies.com::e44b8501-19fb-4803-8261-ef538c5984ee" providerId="AD" clId="Web-{9A5C39C2-6A67-0EBA-2361-8AE5DFB8DAD1}" dt="2026-10-22T17:54:13.954" v="49" actId="1076"/>
        <pc:sldMkLst>
          <pc:docMk/>
          <pc:sldMk cId="2230483977" sldId="496"/>
        </pc:sldMkLst>
        <pc:spChg chg="mod">
          <ac:chgData name="Noman Vasik" userId="S::noman.vasik@ismiletechnologies.com::e44b8501-19fb-4803-8261-ef538c5984ee" providerId="AD" clId="Web-{9A5C39C2-6A67-0EBA-2361-8AE5DFB8DAD1}" dt="2026-10-22T17:54:13.954" v="49" actId="1076"/>
          <ac:spMkLst>
            <pc:docMk/>
            <pc:sldMk cId="2230483977" sldId="496"/>
            <ac:spMk id="3" creationId="{51C724B0-20C2-125E-9B76-83BFB7757E0F}"/>
          </ac:spMkLst>
        </pc:spChg>
      </pc:sldChg>
      <pc:sldChg chg="modSp">
        <pc:chgData name="Noman Vasik" userId="S::noman.vasik@ismiletechnologies.com::e44b8501-19fb-4803-8261-ef538c5984ee" providerId="AD" clId="Web-{9A5C39C2-6A67-0EBA-2361-8AE5DFB8DAD1}" dt="2026-10-22T17:46:53.577" v="16"/>
        <pc:sldMkLst>
          <pc:docMk/>
          <pc:sldMk cId="524406003" sldId="499"/>
        </pc:sldMkLst>
        <pc:graphicFrameChg chg="mod modGraphic">
          <ac:chgData name="Noman Vasik" userId="S::noman.vasik@ismiletechnologies.com::e44b8501-19fb-4803-8261-ef538c5984ee" providerId="AD" clId="Web-{9A5C39C2-6A67-0EBA-2361-8AE5DFB8DAD1}" dt="2026-10-22T17:46:53.577" v="16"/>
          <ac:graphicFrameMkLst>
            <pc:docMk/>
            <pc:sldMk cId="524406003" sldId="499"/>
            <ac:graphicFrameMk id="3" creationId="{53F034FC-BB9C-1A63-A9FC-4DD8649677DD}"/>
          </ac:graphicFrameMkLst>
        </pc:graphicFrameChg>
      </pc:sldChg>
    </pc:docChg>
  </pc:docChgLst>
  <pc:docChgLst>
    <pc:chgData name="Ismail Ahmed Syed" userId="S::arif@ismiletechnologies.com::acac7398-2845-40cd-add4-225c53936275" providerId="AD" clId="Web-{00000000-0000-0000-0000-000000000000}"/>
    <pc:docChg chg="addSld delSld modSld">
      <pc:chgData name="Ismail Ahmed Syed" userId="S::arif@ismiletechnologies.com::acac7398-2845-40cd-add4-225c53936275" providerId="AD" clId="Web-{00000000-0000-0000-0000-000000000000}" dt="2026-10-22T16:49:19.367" v="425"/>
      <pc:docMkLst>
        <pc:docMk/>
      </pc:docMkLst>
      <pc:sldChg chg="modSp">
        <pc:chgData name="Ismail Ahmed Syed" userId="S::arif@ismiletechnologies.com::acac7398-2845-40cd-add4-225c53936275" providerId="AD" clId="Web-{00000000-0000-0000-0000-000000000000}" dt="2026-10-22T16:20:52.260" v="37" actId="20577"/>
        <pc:sldMkLst>
          <pc:docMk/>
          <pc:sldMk cId="1434152021" sldId="273"/>
        </pc:sldMkLst>
        <pc:spChg chg="mod">
          <ac:chgData name="Ismail Ahmed Syed" userId="S::arif@ismiletechnologies.com::acac7398-2845-40cd-add4-225c53936275" providerId="AD" clId="Web-{00000000-0000-0000-0000-000000000000}" dt="2026-10-22T16:20:52.260" v="37" actId="20577"/>
          <ac:spMkLst>
            <pc:docMk/>
            <pc:sldMk cId="1434152021" sldId="273"/>
            <ac:spMk id="8" creationId="{6AEF60CE-B378-6CD8-7F10-5EFEA5ECD638}"/>
          </ac:spMkLst>
        </pc:spChg>
      </pc:sldChg>
      <pc:sldChg chg="addSp delSp modSp">
        <pc:chgData name="Ismail Ahmed Syed" userId="S::arif@ismiletechnologies.com::acac7398-2845-40cd-add4-225c53936275" providerId="AD" clId="Web-{00000000-0000-0000-0000-000000000000}" dt="2026-10-22T16:49:19.367" v="425"/>
        <pc:sldMkLst>
          <pc:docMk/>
          <pc:sldMk cId="3563803951" sldId="490"/>
        </pc:sldMkLst>
        <pc:spChg chg="mod">
          <ac:chgData name="Ismail Ahmed Syed" userId="S::arif@ismiletechnologies.com::acac7398-2845-40cd-add4-225c53936275" providerId="AD" clId="Web-{00000000-0000-0000-0000-000000000000}" dt="2026-10-22T16:47:09.191" v="416" actId="1076"/>
          <ac:spMkLst>
            <pc:docMk/>
            <pc:sldMk cId="3563803951" sldId="490"/>
            <ac:spMk id="111" creationId="{00000000-0000-0000-0000-000000000000}"/>
          </ac:spMkLst>
        </pc:spChg>
        <pc:picChg chg="add">
          <ac:chgData name="Ismail Ahmed Syed" userId="S::arif@ismiletechnologies.com::acac7398-2845-40cd-add4-225c53936275" providerId="AD" clId="Web-{00000000-0000-0000-0000-000000000000}" dt="2026-10-22T16:47:01.565" v="415"/>
          <ac:picMkLst>
            <pc:docMk/>
            <pc:sldMk cId="3563803951" sldId="490"/>
            <ac:picMk id="4" creationId="{F367C101-F955-61BF-C381-2857063E1FDB}"/>
          </ac:picMkLst>
        </pc:picChg>
        <pc:picChg chg="add del">
          <ac:chgData name="Ismail Ahmed Syed" userId="S::arif@ismiletechnologies.com::acac7398-2845-40cd-add4-225c53936275" providerId="AD" clId="Web-{00000000-0000-0000-0000-000000000000}" dt="2026-10-22T16:49:19.367" v="425"/>
          <ac:picMkLst>
            <pc:docMk/>
            <pc:sldMk cId="3563803951" sldId="490"/>
            <ac:picMk id="5" creationId="{7597779B-38CD-6CB2-99DC-9D3776FEC9F3}"/>
          </ac:picMkLst>
        </pc:picChg>
        <pc:picChg chg="del">
          <ac:chgData name="Ismail Ahmed Syed" userId="S::arif@ismiletechnologies.com::acac7398-2845-40cd-add4-225c53936275" providerId="AD" clId="Web-{00000000-0000-0000-0000-000000000000}" dt="2026-10-22T16:46:53.784" v="414"/>
          <ac:picMkLst>
            <pc:docMk/>
            <pc:sldMk cId="3563803951" sldId="490"/>
            <ac:picMk id="94" creationId="{00000000-0000-0000-0000-000000000000}"/>
          </ac:picMkLst>
        </pc:picChg>
        <pc:picChg chg="del">
          <ac:chgData name="Ismail Ahmed Syed" userId="S::arif@ismiletechnologies.com::acac7398-2845-40cd-add4-225c53936275" providerId="AD" clId="Web-{00000000-0000-0000-0000-000000000000}" dt="2026-10-22T16:46:51.331" v="413"/>
          <ac:picMkLst>
            <pc:docMk/>
            <pc:sldMk cId="3563803951" sldId="490"/>
            <ac:picMk id="95" creationId="{00000000-0000-0000-0000-000000000000}"/>
          </ac:picMkLst>
        </pc:picChg>
      </pc:sldChg>
      <pc:sldChg chg="addSp delSp modSp">
        <pc:chgData name="Ismail Ahmed Syed" userId="S::arif@ismiletechnologies.com::acac7398-2845-40cd-add4-225c53936275" providerId="AD" clId="Web-{00000000-0000-0000-0000-000000000000}" dt="2026-10-22T16:49:12.445" v="424"/>
        <pc:sldMkLst>
          <pc:docMk/>
          <pc:sldMk cId="4133490110" sldId="491"/>
        </pc:sldMkLst>
        <pc:spChg chg="mod">
          <ac:chgData name="Ismail Ahmed Syed" userId="S::arif@ismiletechnologies.com::acac7398-2845-40cd-add4-225c53936275" providerId="AD" clId="Web-{00000000-0000-0000-0000-000000000000}" dt="2026-10-22T16:49:10.523" v="423" actId="1076"/>
          <ac:spMkLst>
            <pc:docMk/>
            <pc:sldMk cId="4133490110" sldId="491"/>
            <ac:spMk id="201" creationId="{00000000-0000-0000-0000-000000000000}"/>
          </ac:spMkLst>
        </pc:spChg>
        <pc:picChg chg="add">
          <ac:chgData name="Ismail Ahmed Syed" userId="S::arif@ismiletechnologies.com::acac7398-2845-40cd-add4-225c53936275" providerId="AD" clId="Web-{00000000-0000-0000-0000-000000000000}" dt="2026-10-22T16:49:12.445" v="424"/>
          <ac:picMkLst>
            <pc:docMk/>
            <pc:sldMk cId="4133490110" sldId="491"/>
            <ac:picMk id="10" creationId="{FA0BF6DC-2CA0-9D7F-3090-C9D6571ED45C}"/>
          </ac:picMkLst>
        </pc:picChg>
        <pc:picChg chg="del">
          <ac:chgData name="Ismail Ahmed Syed" userId="S::arif@ismiletechnologies.com::acac7398-2845-40cd-add4-225c53936275" providerId="AD" clId="Web-{00000000-0000-0000-0000-000000000000}" dt="2026-10-22T16:49:00.257" v="421"/>
          <ac:picMkLst>
            <pc:docMk/>
            <pc:sldMk cId="4133490110" sldId="491"/>
            <ac:picMk id="185" creationId="{00000000-0000-0000-0000-000000000000}"/>
          </ac:picMkLst>
        </pc:picChg>
        <pc:picChg chg="del">
          <ac:chgData name="Ismail Ahmed Syed" userId="S::arif@ismiletechnologies.com::acac7398-2845-40cd-add4-225c53936275" providerId="AD" clId="Web-{00000000-0000-0000-0000-000000000000}" dt="2026-10-22T16:48:56.304" v="420"/>
          <ac:picMkLst>
            <pc:docMk/>
            <pc:sldMk cId="4133490110" sldId="491"/>
            <ac:picMk id="186" creationId="{00000000-0000-0000-0000-000000000000}"/>
          </ac:picMkLst>
        </pc:picChg>
      </pc:sldChg>
      <pc:sldChg chg="modSp">
        <pc:chgData name="Ismail Ahmed Syed" userId="S::arif@ismiletechnologies.com::acac7398-2845-40cd-add4-225c53936275" providerId="AD" clId="Web-{00000000-0000-0000-0000-000000000000}" dt="2026-10-22T16:20:27.025" v="34" actId="20577"/>
        <pc:sldMkLst>
          <pc:docMk/>
          <pc:sldMk cId="166324660" sldId="493"/>
        </pc:sldMkLst>
        <pc:spChg chg="mod">
          <ac:chgData name="Ismail Ahmed Syed" userId="S::arif@ismiletechnologies.com::acac7398-2845-40cd-add4-225c53936275" providerId="AD" clId="Web-{00000000-0000-0000-0000-000000000000}" dt="2026-10-22T16:20:27.025" v="34" actId="20577"/>
          <ac:spMkLst>
            <pc:docMk/>
            <pc:sldMk cId="166324660" sldId="493"/>
            <ac:spMk id="7" creationId="{00000000-0000-0000-0000-000000000000}"/>
          </ac:spMkLst>
        </pc:spChg>
      </pc:sldChg>
      <pc:sldChg chg="delSp modSp add">
        <pc:chgData name="Ismail Ahmed Syed" userId="S::arif@ismiletechnologies.com::acac7398-2845-40cd-add4-225c53936275" providerId="AD" clId="Web-{00000000-0000-0000-0000-000000000000}" dt="2026-10-22T16:48:50.944" v="419" actId="14100"/>
        <pc:sldMkLst>
          <pc:docMk/>
          <pc:sldMk cId="111313077" sldId="498"/>
        </pc:sldMkLst>
        <pc:spChg chg="del">
          <ac:chgData name="Ismail Ahmed Syed" userId="S::arif@ismiletechnologies.com::acac7398-2845-40cd-add4-225c53936275" providerId="AD" clId="Web-{00000000-0000-0000-0000-000000000000}" dt="2026-10-22T16:48:45.257" v="417"/>
          <ac:spMkLst>
            <pc:docMk/>
            <pc:sldMk cId="111313077" sldId="498"/>
            <ac:spMk id="4" creationId="{00000000-0000-0000-0000-000000000000}"/>
          </ac:spMkLst>
        </pc:spChg>
        <pc:spChg chg="mod">
          <ac:chgData name="Ismail Ahmed Syed" userId="S::arif@ismiletechnologies.com::acac7398-2845-40cd-add4-225c53936275" providerId="AD" clId="Web-{00000000-0000-0000-0000-000000000000}" dt="2026-10-22T16:28:22.292" v="45" actId="20577"/>
          <ac:spMkLst>
            <pc:docMk/>
            <pc:sldMk cId="111313077" sldId="498"/>
            <ac:spMk id="15" creationId="{00000000-0000-0000-0000-000000000000}"/>
          </ac:spMkLst>
        </pc:spChg>
        <pc:picChg chg="mod">
          <ac:chgData name="Ismail Ahmed Syed" userId="S::arif@ismiletechnologies.com::acac7398-2845-40cd-add4-225c53936275" providerId="AD" clId="Web-{00000000-0000-0000-0000-000000000000}" dt="2026-10-22T16:48:50.944" v="419" actId="14100"/>
          <ac:picMkLst>
            <pc:docMk/>
            <pc:sldMk cId="111313077" sldId="498"/>
            <ac:picMk id="2" creationId="{00000000-0000-0000-0000-000000000000}"/>
          </ac:picMkLst>
        </pc:picChg>
      </pc:sldChg>
      <pc:sldChg chg="addSp modSp new modNotes">
        <pc:chgData name="Ismail Ahmed Syed" userId="S::arif@ismiletechnologies.com::acac7398-2845-40cd-add4-225c53936275" providerId="AD" clId="Web-{00000000-0000-0000-0000-000000000000}" dt="2026-10-22T16:46:02.376" v="404"/>
        <pc:sldMkLst>
          <pc:docMk/>
          <pc:sldMk cId="524406003" sldId="499"/>
        </pc:sldMkLst>
        <pc:graphicFrameChg chg="add mod modGraphic">
          <ac:chgData name="Ismail Ahmed Syed" userId="S::arif@ismiletechnologies.com::acac7398-2845-40cd-add4-225c53936275" providerId="AD" clId="Web-{00000000-0000-0000-0000-000000000000}" dt="2026-10-22T16:46:02.376" v="404"/>
          <ac:graphicFrameMkLst>
            <pc:docMk/>
            <pc:sldMk cId="524406003" sldId="499"/>
            <ac:graphicFrameMk id="3" creationId="{53F034FC-BB9C-1A63-A9FC-4DD8649677DD}"/>
          </ac:graphicFrameMkLst>
        </pc:graphicFrameChg>
      </pc:sldChg>
      <pc:sldChg chg="add del">
        <pc:chgData name="Ismail Ahmed Syed" userId="S::arif@ismiletechnologies.com::acac7398-2845-40cd-add4-225c53936275" providerId="AD" clId="Web-{00000000-0000-0000-0000-000000000000}" dt="2026-10-22T16:35:19.713" v="48"/>
        <pc:sldMkLst>
          <pc:docMk/>
          <pc:sldMk cId="2433356006" sldId="500"/>
        </pc:sldMkLst>
      </pc:sldChg>
    </pc:docChg>
  </pc:docChgLst>
  <pc:docChgLst>
    <pc:chgData name="Talha Haseeb (HamzaA)" userId="S::talha.haseeb@ismiletechnologies.com::3cea3fcc-c9e6-40b9-a44f-3060cf0c1dae" providerId="AD" clId="Web-{8A4C2818-2EB6-989A-EA77-49AD4373ACCA}"/>
    <pc:docChg chg="modSld">
      <pc:chgData name="Talha Haseeb (HamzaA)" userId="S::talha.haseeb@ismiletechnologies.com::3cea3fcc-c9e6-40b9-a44f-3060cf0c1dae" providerId="AD" clId="Web-{8A4C2818-2EB6-989A-EA77-49AD4373ACCA}" dt="2026-10-22T17:47:34.295" v="122" actId="20577"/>
      <pc:docMkLst>
        <pc:docMk/>
      </pc:docMkLst>
      <pc:sldChg chg="modSp">
        <pc:chgData name="Talha Haseeb (HamzaA)" userId="S::talha.haseeb@ismiletechnologies.com::3cea3fcc-c9e6-40b9-a44f-3060cf0c1dae" providerId="AD" clId="Web-{8A4C2818-2EB6-989A-EA77-49AD4373ACCA}" dt="2026-10-22T17:47:21.311" v="116" actId="20577"/>
        <pc:sldMkLst>
          <pc:docMk/>
          <pc:sldMk cId="3563803951" sldId="490"/>
        </pc:sldMkLst>
        <pc:spChg chg="mod">
          <ac:chgData name="Talha Haseeb (HamzaA)" userId="S::talha.haseeb@ismiletechnologies.com::3cea3fcc-c9e6-40b9-a44f-3060cf0c1dae" providerId="AD" clId="Web-{8A4C2818-2EB6-989A-EA77-49AD4373ACCA}" dt="2026-10-22T17:47:21.311" v="116" actId="20577"/>
          <ac:spMkLst>
            <pc:docMk/>
            <pc:sldMk cId="3563803951" sldId="490"/>
            <ac:spMk id="112" creationId="{00000000-0000-0000-0000-000000000000}"/>
          </ac:spMkLst>
        </pc:spChg>
      </pc:sldChg>
      <pc:sldChg chg="modSp">
        <pc:chgData name="Talha Haseeb (HamzaA)" userId="S::talha.haseeb@ismiletechnologies.com::3cea3fcc-c9e6-40b9-a44f-3060cf0c1dae" providerId="AD" clId="Web-{8A4C2818-2EB6-989A-EA77-49AD4373ACCA}" dt="2026-10-22T17:47:34.295" v="122" actId="20577"/>
        <pc:sldMkLst>
          <pc:docMk/>
          <pc:sldMk cId="4133490110" sldId="491"/>
        </pc:sldMkLst>
        <pc:spChg chg="mod">
          <ac:chgData name="Talha Haseeb (HamzaA)" userId="S::talha.haseeb@ismiletechnologies.com::3cea3fcc-c9e6-40b9-a44f-3060cf0c1dae" providerId="AD" clId="Web-{8A4C2818-2EB6-989A-EA77-49AD4373ACCA}" dt="2026-10-22T17:47:34.295" v="122" actId="20577"/>
          <ac:spMkLst>
            <pc:docMk/>
            <pc:sldMk cId="4133490110" sldId="491"/>
            <ac:spMk id="202" creationId="{00000000-0000-0000-0000-000000000000}"/>
          </ac:spMkLst>
        </pc:spChg>
      </pc:sldChg>
      <pc:sldChg chg="modSp">
        <pc:chgData name="Talha Haseeb (HamzaA)" userId="S::talha.haseeb@ismiletechnologies.com::3cea3fcc-c9e6-40b9-a44f-3060cf0c1dae" providerId="AD" clId="Web-{8A4C2818-2EB6-989A-EA77-49AD4373ACCA}" dt="2026-10-22T17:41:12.199" v="110" actId="20577"/>
        <pc:sldMkLst>
          <pc:docMk/>
          <pc:sldMk cId="166324660" sldId="493"/>
        </pc:sldMkLst>
        <pc:spChg chg="mod">
          <ac:chgData name="Talha Haseeb (HamzaA)" userId="S::talha.haseeb@ismiletechnologies.com::3cea3fcc-c9e6-40b9-a44f-3060cf0c1dae" providerId="AD" clId="Web-{8A4C2818-2EB6-989A-EA77-49AD4373ACCA}" dt="2026-10-22T17:41:12.199" v="110" actId="20577"/>
          <ac:spMkLst>
            <pc:docMk/>
            <pc:sldMk cId="166324660" sldId="493"/>
            <ac:spMk id="28" creationId="{00000000-0000-0000-0000-000000000000}"/>
          </ac:spMkLst>
        </pc:spChg>
      </pc:sldChg>
      <pc:sldChg chg="modSp">
        <pc:chgData name="Talha Haseeb (HamzaA)" userId="S::talha.haseeb@ismiletechnologies.com::3cea3fcc-c9e6-40b9-a44f-3060cf0c1dae" providerId="AD" clId="Web-{8A4C2818-2EB6-989A-EA77-49AD4373ACCA}" dt="2026-10-22T16:36:01.405" v="47"/>
        <pc:sldMkLst>
          <pc:docMk/>
          <pc:sldMk cId="2230483977" sldId="496"/>
        </pc:sldMkLst>
        <pc:spChg chg="mod">
          <ac:chgData name="Talha Haseeb (HamzaA)" userId="S::talha.haseeb@ismiletechnologies.com::3cea3fcc-c9e6-40b9-a44f-3060cf0c1dae" providerId="AD" clId="Web-{8A4C2818-2EB6-989A-EA77-49AD4373ACCA}" dt="2026-10-22T16:34:36.201" v="1" actId="20577"/>
          <ac:spMkLst>
            <pc:docMk/>
            <pc:sldMk cId="2230483977" sldId="496"/>
            <ac:spMk id="269" creationId="{285DFA2B-1020-ABE7-CF1D-1404B49357E7}"/>
          </ac:spMkLst>
        </pc:spChg>
        <pc:graphicFrameChg chg="mod modGraphic">
          <ac:chgData name="Talha Haseeb (HamzaA)" userId="S::talha.haseeb@ismiletechnologies.com::3cea3fcc-c9e6-40b9-a44f-3060cf0c1dae" providerId="AD" clId="Web-{8A4C2818-2EB6-989A-EA77-49AD4373ACCA}" dt="2026-10-22T16:36:01.405" v="47"/>
          <ac:graphicFrameMkLst>
            <pc:docMk/>
            <pc:sldMk cId="2230483977" sldId="496"/>
            <ac:graphicFrameMk id="265" creationId="{6B1973FD-79CA-CADD-9CEF-C2AD582DE4B4}"/>
          </ac:graphicFrameMkLst>
        </pc:graphicFrameChg>
      </pc:sldChg>
      <pc:sldChg chg="modSp">
        <pc:chgData name="Talha Haseeb (HamzaA)" userId="S::talha.haseeb@ismiletechnologies.com::3cea3fcc-c9e6-40b9-a44f-3060cf0c1dae" providerId="AD" clId="Web-{8A4C2818-2EB6-989A-EA77-49AD4373ACCA}" dt="2026-10-22T16:53:36.432" v="93"/>
        <pc:sldMkLst>
          <pc:docMk/>
          <pc:sldMk cId="524406003" sldId="499"/>
        </pc:sldMkLst>
        <pc:graphicFrameChg chg="mod modGraphic">
          <ac:chgData name="Talha Haseeb (HamzaA)" userId="S::talha.haseeb@ismiletechnologies.com::3cea3fcc-c9e6-40b9-a44f-3060cf0c1dae" providerId="AD" clId="Web-{8A4C2818-2EB6-989A-EA77-49AD4373ACCA}" dt="2026-10-22T16:53:36.432" v="93"/>
          <ac:graphicFrameMkLst>
            <pc:docMk/>
            <pc:sldMk cId="524406003" sldId="499"/>
            <ac:graphicFrameMk id="3" creationId="{53F034FC-BB9C-1A63-A9FC-4DD8649677DD}"/>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3836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ams.microsoft.com/l/message/19:5678a46603434636bcf2f336a2804295@thread.v2/1791572225179?context=%7B%22contextType%22:%22chat%22%7D"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teams.microsoft.com/l/message/19:7ac4b9c8e3cc4a29a0978dd48026436b@thread.v2/1792010151317?context=%7B%22contextType%22:%22chat%22%7D"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a:extLst>
            <a:ext uri="{FF2B5EF4-FFF2-40B4-BE49-F238E27FC236}">
              <a16:creationId xmlns:a16="http://schemas.microsoft.com/office/drawing/2014/main" id="{951834A9-23D5-2C14-85B3-96ABC5BA7571}"/>
            </a:ext>
          </a:extLst>
        </p:cNvPr>
        <p:cNvGrpSpPr/>
        <p:nvPr/>
      </p:nvGrpSpPr>
      <p:grpSpPr>
        <a:xfrm>
          <a:off x="0" y="0"/>
          <a:ext cx="0" cy="0"/>
          <a:chOff x="0" y="0"/>
          <a:chExt cx="0" cy="0"/>
        </a:xfrm>
      </p:grpSpPr>
      <p:sp>
        <p:nvSpPr>
          <p:cNvPr id="247" name="Google Shape;247;p3:notes">
            <a:extLst>
              <a:ext uri="{FF2B5EF4-FFF2-40B4-BE49-F238E27FC236}">
                <a16:creationId xmlns:a16="http://schemas.microsoft.com/office/drawing/2014/main" id="{14FCEF89-B3FE-47D0-BFB5-C46A5CCC47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p3:notes">
            <a:extLst>
              <a:ext uri="{FF2B5EF4-FFF2-40B4-BE49-F238E27FC236}">
                <a16:creationId xmlns:a16="http://schemas.microsoft.com/office/drawing/2014/main" id="{4B37B00F-08DC-BF94-B4B2-1CE0464126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3240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3" name="Google Shape;173;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Based on references in your enterprise data, plus multiple ZS-sponsored pharma thought leadership pieces appearing in your industry feeds, ZS is positioning itself around several core pharmaceutical business problems:</a:t>
            </a:r>
          </a:p>
          <a:p>
            <a:r>
              <a:rPr lang="en-US"/>
              <a:t>1. Commercial Analytics &amp; Decision-Making</a:t>
            </a:r>
          </a:p>
          <a:p>
            <a:r>
              <a:rPr lang="en-US"/>
              <a:t>ZS helps pharma companies turn fragmented commercial data into actionable decisions by connecting CRM, engagement, marketing, sales, and field data and improving commercial performance measurement. This includes helping clients move from dashboards to measurable business impact. turn2search42</a:t>
            </a:r>
          </a:p>
          <a:p>
            <a:r>
              <a:rPr lang="en-US" b="1"/>
              <a:t>Problem solved:</a:t>
            </a:r>
            <a:endParaRPr lang="en-US"/>
          </a:p>
          <a:p>
            <a:pPr marL="171450" indent="-171450">
              <a:buFont typeface="Arial"/>
              <a:buChar char="•"/>
            </a:pPr>
            <a:r>
              <a:rPr lang="en-US"/>
              <a:t>Too many dashboards, not enough decisions</a:t>
            </a:r>
          </a:p>
          <a:p>
            <a:pPr marL="171450" indent="-171450">
              <a:buFont typeface="Arial"/>
              <a:buChar char="•"/>
            </a:pPr>
            <a:r>
              <a:rPr lang="en-US"/>
              <a:t>Difficulty linking onichannel engagement to revenue and prescribing outcomes</a:t>
            </a:r>
          </a:p>
          <a:p>
            <a:pPr marL="171450" indent="-171450">
              <a:buFont typeface="Arial"/>
              <a:buChar char="•"/>
            </a:pPr>
            <a:r>
              <a:rPr lang="en-US"/>
              <a:t>Poor visibility into commercial performance</a:t>
            </a:r>
          </a:p>
          <a:p>
            <a:r>
              <a:rPr lang="en-US"/>
              <a:t>2. Omnichannel &amp; HCP Engagement</a:t>
            </a:r>
          </a:p>
          <a:p>
            <a:r>
              <a:rPr lang="en-US"/>
              <a:t>ZS focuses heavily on HCP and patient engagement, helping commercial teams determine:</a:t>
            </a:r>
          </a:p>
          <a:p>
            <a:pPr marL="171450" indent="-171450">
              <a:buFont typeface="Arial"/>
              <a:buChar char="•"/>
            </a:pPr>
            <a:r>
              <a:rPr lang="en-US"/>
              <a:t>Who to engage</a:t>
            </a:r>
          </a:p>
          <a:p>
            <a:pPr marL="171450" indent="-171450">
              <a:buFont typeface="Arial"/>
              <a:buChar char="•"/>
            </a:pPr>
            <a:r>
              <a:rPr lang="en-US"/>
              <a:t>When to engage</a:t>
            </a:r>
          </a:p>
          <a:p>
            <a:pPr marL="171450" indent="-171450">
              <a:buFont typeface="Arial"/>
              <a:buChar char="•"/>
            </a:pPr>
            <a:r>
              <a:rPr lang="en-US"/>
              <a:t>Through which channel</a:t>
            </a:r>
          </a:p>
          <a:p>
            <a:pPr marL="171450" indent="-171450">
              <a:buFont typeface="Arial"/>
              <a:buChar char="•"/>
            </a:pPr>
            <a:r>
              <a:rPr lang="en-US"/>
              <a:t>With what content</a:t>
            </a:r>
          </a:p>
          <a:p>
            <a:r>
              <a:rPr lang="en-US"/>
              <a:t>This aligns with omnichannel orchestration and commercial transformation offerings. turn2search32</a:t>
            </a:r>
          </a:p>
          <a:p>
            <a:r>
              <a:rPr lang="en-US" b="1"/>
              <a:t>Problem solved:</a:t>
            </a:r>
            <a:endParaRPr lang="en-US"/>
          </a:p>
          <a:p>
            <a:pPr marL="171450" indent="-171450">
              <a:buFont typeface="Arial"/>
              <a:buChar char="•"/>
            </a:pPr>
            <a:r>
              <a:rPr lang="en-US"/>
              <a:t>Fragmented customer journeys</a:t>
            </a:r>
          </a:p>
          <a:p>
            <a:pPr marL="171450" indent="-171450">
              <a:buFont typeface="Arial"/>
              <a:buChar char="•"/>
            </a:pPr>
            <a:r>
              <a:rPr lang="en-US"/>
              <a:t>Inconsistent HCP experiences</a:t>
            </a:r>
          </a:p>
          <a:p>
            <a:pPr marL="171450" indent="-171450">
              <a:buFont typeface="Arial"/>
              <a:buChar char="•"/>
            </a:pPr>
            <a:r>
              <a:rPr lang="en-US"/>
              <a:t>Lo marketing effectiveness</a:t>
            </a:r>
          </a:p>
          <a:p>
            <a:pPr marL="171450" indent="-171450">
              <a:buFont typeface="Arial"/>
              <a:buChar char="•"/>
            </a:pPr>
            <a:r>
              <a:rPr lang="en-US"/>
              <a:t>Channel coordination challenges</a:t>
            </a:r>
          </a:p>
          <a:p>
            <a:r>
              <a:rPr lang="en-US"/>
              <a:t>3. CRM Optimization &amp; Commercial Operations</a:t>
            </a:r>
          </a:p>
          <a:p>
            <a:r>
              <a:rPr lang="en-US"/>
              <a:t>ZS promotes improving value from CRM investments and commercial platforms rather than simply deploying technology. They specifically discuss closing the CRM value gap and improving operating models around CRM and AI. turn2search51</a:t>
            </a:r>
          </a:p>
          <a:p>
            <a:r>
              <a:rPr lang="en-US" b="1"/>
              <a:t>Problem solved:</a:t>
            </a:r>
            <a:endParaRPr lang="en-US"/>
          </a:p>
          <a:p>
            <a:pPr marL="171450" indent="-171450">
              <a:buFont typeface="Arial"/>
              <a:buChar char="•"/>
            </a:pPr>
            <a:r>
              <a:rPr lang="en-US"/>
              <a:t>Underutilized Veeva/Salesforce investments</a:t>
            </a:r>
          </a:p>
          <a:p>
            <a:pPr marL="171450" indent="-171450">
              <a:buFont typeface="Arial"/>
              <a:buChar char="•"/>
            </a:pPr>
            <a:r>
              <a:rPr lang="en-US"/>
              <a:t>Low CRM adoption</a:t>
            </a:r>
          </a:p>
          <a:p>
            <a:pPr marL="171450" indent="-171450">
              <a:buFont typeface="Arial"/>
              <a:buChar char="•"/>
            </a:pPr>
            <a:r>
              <a:rPr lang="en-US"/>
              <a:t>oor linkage between sales, marketing, and analytics</a:t>
            </a:r>
          </a:p>
          <a:p>
            <a:r>
              <a:rPr lang="en-US"/>
              <a:t>4. Patient &amp; Market Access Experience</a:t>
            </a:r>
          </a:p>
          <a:p>
            <a:r>
              <a:rPr lang="en-US"/>
              <a:t>ZS discusses reducing friction between patients and care and creating more connected experiences across the healthcare ecosystem. turn2search43</a:t>
            </a:r>
          </a:p>
          <a:p>
            <a:r>
              <a:rPr lang="en-US" b="1"/>
              <a:t>Problem solved:</a:t>
            </a:r>
            <a:endParaRPr lang="en-US"/>
          </a:p>
          <a:p>
            <a:pPr marL="171450" indent="-171450">
              <a:buFont typeface="Arial"/>
              <a:buChar char="•"/>
            </a:pPr>
            <a:r>
              <a:rPr lang="en-US"/>
              <a:t>Patient drop-off during treatment journeys</a:t>
            </a:r>
          </a:p>
          <a:p>
            <a:pPr marL="171450" indent="-171450">
              <a:buFont typeface="Arial"/>
              <a:buChar char="•"/>
            </a:pPr>
            <a:r>
              <a:rPr lang="en-US"/>
              <a:t>Access and reimbursment challenges</a:t>
            </a:r>
          </a:p>
          <a:p>
            <a:pPr marL="171450" indent="-171450">
              <a:buFont typeface="Arial"/>
              <a:buChar char="•"/>
            </a:pPr>
            <a:r>
              <a:rPr lang="en-US"/>
              <a:t>Poor coordination across stakeholders</a:t>
            </a:r>
          </a:p>
          <a:p>
            <a:r>
              <a:rPr lang="en-US"/>
              <a:t>5. AI-Powered Commercial Transformation</a:t>
            </a:r>
          </a:p>
          <a:p>
            <a:r>
              <a:rPr lang="en-US"/>
              <a:t>ZS is investing heavily in agentic AI, commercial AI, digital labor, and AI-enabled operating models. Several references highlight AI agents supporting commercial, medical, and market access functions. turn2search52</a:t>
            </a:r>
          </a:p>
          <a:p>
            <a:r>
              <a:rPr lang="en-US" b="1"/>
              <a:t>Problem solved:</a:t>
            </a:r>
            <a:endParaRPr lang="en-US"/>
          </a:p>
          <a:p>
            <a:pPr marL="171450" indent="-171450">
              <a:buFont typeface="Arial"/>
              <a:buChar char="•"/>
            </a:pPr>
            <a:r>
              <a:rPr lang="en-US"/>
              <a:t>Slow decision-making</a:t>
            </a:r>
          </a:p>
          <a:p>
            <a:pPr marL="171450" indent="-171450">
              <a:buFont typeface="Arial"/>
              <a:buChar char="•"/>
            </a:pPr>
            <a:r>
              <a:rPr lang="en-US"/>
              <a:t>Manual commercial processes</a:t>
            </a:r>
          </a:p>
          <a:p>
            <a:pPr marL="171450" indent="-171450">
              <a:buFont typeface="Arial"/>
              <a:buChar char="•"/>
            </a:pPr>
            <a:r>
              <a:rPr lang="en-US"/>
              <a:t>Scaling comercial operations without adding headcount</a:t>
            </a:r>
          </a:p>
          <a:p>
            <a:r>
              <a:rPr lang="en-US"/>
              <a:t>6. Launch Excellence &amp; Commercial Readiness</a:t>
            </a:r>
          </a:p>
          <a:p>
            <a:r>
              <a:rPr lang="en-US"/>
              <a:t>ZS frequently works with pharma clients on launch planning, commercial readiness, forecasting, targeting, analytics, and executing launches at scale. This overlaps heavily with your Nashiah positioning. turn2search77</a:t>
            </a:r>
          </a:p>
          <a:p>
            <a:r>
              <a:rPr lang="en-US" b="1"/>
              <a:t>Problem solved:</a:t>
            </a:r>
            <a:endParaRPr lang="en-US"/>
          </a:p>
          <a:p>
            <a:pPr marL="171450" indent="-171450">
              <a:buFont typeface="Arial"/>
              <a:buChar char="•"/>
            </a:pPr>
            <a:r>
              <a:rPr lang="en-US"/>
              <a:t>Brand launch planning</a:t>
            </a:r>
          </a:p>
          <a:p>
            <a:pPr marL="171450" indent="-171450">
              <a:buFont typeface="Arial"/>
              <a:buChar char="•"/>
            </a:pPr>
            <a:r>
              <a:rPr lang="en-US"/>
              <a:t>Market readiness</a:t>
            </a:r>
          </a:p>
          <a:p>
            <a:pPr marL="171450" indent="-171450">
              <a:buFont typeface="Arial"/>
              <a:buChar char="•"/>
            </a:pPr>
            <a:r>
              <a:rPr lang="en-US"/>
              <a:t>Launch analytics</a:t>
            </a:r>
          </a:p>
          <a:p>
            <a:pPr marL="171450" indent="-171450">
              <a:buFont typeface="Arial"/>
              <a:buChar char="•"/>
            </a:pPr>
            <a:r>
              <a:rPr lang="en-US"/>
              <a:t>Comercial forecasting</a:t>
            </a:r>
          </a:p>
          <a:p>
            <a:br>
              <a:rPr lang="en-US" dirty="0"/>
            </a:br>
            <a:endParaRPr lang="en-US" dirty="0"/>
          </a:p>
          <a:p>
            <a:r>
              <a:rPr lang="en-US"/>
              <a:t>Where ZS overlaps with Nashiah / ISmile</a:t>
            </a:r>
          </a:p>
          <a:p>
            <a:r>
              <a:rPr lang="en-US"/>
              <a:t>From your recent internal discussions, the biggest overlap appears to be:</a:t>
            </a:r>
          </a:p>
          <a:p>
            <a:pPr algn="ctr"/>
            <a:r>
              <a:rPr lang="en-US" b="1"/>
              <a:t>ZS Focus</a:t>
            </a:r>
            <a:endParaRPr lang="en-US"/>
          </a:p>
          <a:p>
            <a:pPr algn="ctr"/>
            <a:r>
              <a:rPr lang="en-US" b="1"/>
              <a:t>Nashiah / ISmile Equivalent</a:t>
            </a:r>
            <a:endParaRPr lang="en-US"/>
          </a:p>
          <a:p>
            <a:r>
              <a:rPr lang="en-US"/>
              <a:t>Commercial analytics</a:t>
            </a:r>
          </a:p>
          <a:p>
            <a:r>
              <a:rPr lang="en-US"/>
              <a:t>Commercial Intelligence Platform</a:t>
            </a:r>
          </a:p>
          <a:p>
            <a:r>
              <a:rPr lang="en-US"/>
              <a:t>Omnichannel orchestration</a:t>
            </a:r>
          </a:p>
          <a:p>
            <a:r>
              <a:rPr lang="en-US"/>
              <a:t>Agient / Omnichannel Orchestration</a:t>
            </a:r>
          </a:p>
          <a:p>
            <a:r>
              <a:rPr lang="en-US"/>
              <a:t>CRM optimization</a:t>
            </a:r>
          </a:p>
          <a:p>
            <a:r>
              <a:rPr lang="en-US"/>
              <a:t>Veeva &amp; Salesforce services</a:t>
            </a:r>
          </a:p>
          <a:p>
            <a:r>
              <a:rPr lang="en-US"/>
              <a:t>Next-best-action</a:t>
            </a:r>
          </a:p>
          <a:p>
            <a:r>
              <a:rPr lang="en-US"/>
              <a:t>Nashiah Agent Workforce</a:t>
            </a:r>
          </a:p>
          <a:p>
            <a:r>
              <a:rPr lang="en-US"/>
              <a:t>AI-powered commercial operations</a:t>
            </a:r>
          </a:p>
          <a:p>
            <a:r>
              <a:rPr lang="en-US"/>
              <a:t>Agentic AI Workforce</a:t>
            </a:r>
          </a:p>
          <a:p>
            <a:r>
              <a:rPr lang="en-US"/>
              <a:t>Launch readiness</a:t>
            </a:r>
          </a:p>
          <a:p>
            <a:r>
              <a:rPr lang="en-US"/>
              <a:t>Launch Intelligence Accelerator</a:t>
            </a:r>
          </a:p>
          <a:p>
            <a:r>
              <a:rPr lang="en-US"/>
              <a:t>Commercial reporting &amp; dashboards</a:t>
            </a:r>
          </a:p>
          <a:p>
            <a:r>
              <a:rPr lang="en-US"/>
              <a:t>dATaStream</a:t>
            </a:r>
          </a:p>
          <a:p>
            <a:r>
              <a:rPr lang="en-US"/>
              <a:t>Internal discussions also noted ZS as a competitor that packages commercial strategy, analytics, technology, and AI into an integrated offering/platform approach. turn2search26</a:t>
            </a:r>
          </a:p>
          <a:p>
            <a:r>
              <a:rPr lang="en-US" b="1"/>
              <a:t>My assessment:</a:t>
            </a:r>
            <a:r>
              <a:rPr lang="en-US"/>
              <a:t> ZS is strongest in strategy, commercial consulting, launch planning field force effectiveness, CRM optimization, and commercial analytics. ISmile/Nashiah can differentiate through implementation, managed services, agentic AI execution, Veeva-native workflows, data engineering, omnichannel orchestration, and operating the technology stack after the strategy is defined. </a:t>
            </a:r>
            <a:r>
              <a:rPr lang="en-US">
                <a:hlinkClick r:id="rId3"/>
              </a:rPr>
              <a:t>[Noha Q3 Sales Target | Teams]</a:t>
            </a:r>
            <a:r>
              <a:rPr lang="en-US"/>
              <a:t>, </a:t>
            </a:r>
            <a:r>
              <a:rPr lang="en-US" dirty="0">
                <a:hlinkClick r:id="rId4"/>
              </a:rPr>
              <a:t>[SELL-Pharm...o 1 pm CST | Teams]</a:t>
            </a:r>
            <a:endParaRPr lang="en-US"/>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Enterprise references: turn2search51, turn2search43, turn2search32, turn2search52.</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Enterprise references: turn2search53, turn2search42, turn2search32, turn2search51.</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way we do it differently from other organizations that are doing enterprise-level AI implementations is that we wrap our entire implementation around the AI core, a strong AI foundation which we call Agient Core.
Agient Core handles orchestration, guardrails, memory, testing, and governance. It's the solid system every use case is built on.
Think of it as the trust layer. That's what we mean when we say production by default. Every use case is built on that trust layer from day one.
That's why any business that needs governance and guardrails can build with us without worry.
On top of the core, we've organized our domain expertise into two stacks.
Sage Stack covers unstructured data. Think documents, videos, financial statements, policies: unorganized data. We have collected the best executions --The finetuning, delivery, precision and created reusable stack we apply to any future implementations. 
Forge Stack covers structured data. CRMs and other organized data systems, like Salesforce.
Reduces the experimentation.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Alex is a purpose-specific agent for digital and content production. Its visible starting prompts include banner build specifications, approved email drafting, and IVA validation.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a:t>User request → your agent → approved brand/assets → Claude Design → review and revisions → export or handoff.</a:t>
            </a:r>
          </a:p>
          <a:p>
            <a:endParaRPr lang="en-US">
              <a:latin typeface="Calibri"/>
              <a:ea typeface="Calibri"/>
              <a:cs typeface="Calibri"/>
            </a:endParaRPr>
          </a:p>
        </p:txBody>
      </p:sp>
    </p:spTree>
    <p:extLst>
      <p:ext uri="{BB962C8B-B14F-4D97-AF65-F5344CB8AC3E}">
        <p14:creationId xmlns:p14="http://schemas.microsoft.com/office/powerpoint/2010/main" val="566213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980CD-49EC-2994-86C4-445FC6927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25E9F-EB45-B8E3-8939-FD14A62277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13F62D-28DC-1A84-6B67-F4F7C19032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0DFBA9-1DF6-A5D6-C207-FC6999191543}"/>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881985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1247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000000"/>
        </a:solidFill>
        <a:effectLst/>
      </p:bgPr>
    </p:bg>
    <p:spTree>
      <p:nvGrpSpPr>
        <p:cNvPr id="1" name=""/>
        <p:cNvGrpSpPr/>
        <p:nvPr/>
      </p:nvGrpSpPr>
      <p:grpSpPr>
        <a:xfrm>
          <a:off x="0" y="0"/>
          <a:ext cx="0" cy="0"/>
          <a:chOff x="0" y="0"/>
          <a:chExt cx="0" cy="0"/>
        </a:xfrm>
      </p:grpSpPr>
      <p:pic>
        <p:nvPicPr>
          <p:cNvPr id="2" name="Image 0" descr="logo_white.png"/>
          <p:cNvPicPr>
            <a:picLocks noChangeAspect="1"/>
          </p:cNvPicPr>
          <p:nvPr/>
        </p:nvPicPr>
        <p:blipFill>
          <a:blip r:embed="rId2"/>
          <a:stretch>
            <a:fillRect/>
          </a:stretch>
        </p:blipFill>
        <p:spPr>
          <a:xfrm>
            <a:off x="10543032" y="457200"/>
            <a:ext cx="1097280" cy="329184"/>
          </a:xfrm>
          <a:prstGeom prst="rect">
            <a:avLst/>
          </a:prstGeom>
        </p:spPr>
      </p:pic>
      <p:sp>
        <p:nvSpPr>
          <p:cNvPr id="3" name="Text 0"/>
          <p:cNvSpPr>
            <a:spLocks noGrp="1"/>
          </p:cNvSpPr>
          <p:nvPr>
            <p:ph type="title" idx="101" hasCustomPrompt="1"/>
          </p:nvPr>
        </p:nvSpPr>
        <p:spPr>
          <a:xfrm>
            <a:off x="548640" y="841248"/>
            <a:ext cx="9692640" cy="685800"/>
          </a:xfrm>
          <a:prstGeom prst="rect">
            <a:avLst/>
          </a:prstGeom>
          <a:noFill/>
          <a:ln/>
        </p:spPr>
        <p:txBody>
          <a:bodyPr wrap="square" rtlCol="0"/>
          <a:lstStyle>
            <a:lvl1pPr marL="0" indent="0" algn="l">
              <a:buNone/>
              <a:defRPr lang="en-US" sz="3000" b="1" dirty="0">
                <a:solidFill>
                  <a:srgbClr val="FFFFFF"/>
                </a:solidFill>
                <a:latin typeface="Bricolage Grotesque" pitchFamily="34" charset="0"/>
                <a:ea typeface="Bricolage Grotesque" pitchFamily="34" charset="-122"/>
                <a:cs typeface="Bricolage Grotesque" pitchFamily="34" charset="-120"/>
              </a:defRPr>
            </a:lvl1pPr>
          </a:lstStyle>
          <a:p>
            <a:pPr marL="0" indent="0" algn="l">
              <a:buNone/>
            </a:pPr>
            <a:endParaRPr lang="en-US" sz="3000"/>
          </a:p>
        </p:txBody>
      </p:sp>
      <p:sp>
        <p:nvSpPr>
          <p:cNvPr id="25" name="Slide Number Placeholder 0"/>
          <p:cNvSpPr>
            <a:spLocks noGrp="1"/>
          </p:cNvSpPr>
          <p:nvPr>
            <p:ph type="sldNum" sz="quarter" idx="4294967295"/>
          </p:nvPr>
        </p:nvSpPr>
        <p:spPr>
          <a:xfrm>
            <a:off x="11274552" y="6400800"/>
            <a:ext cx="365760" cy="2286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F6F6F"/>
                </a:solidFill>
                <a:latin typeface="Inter"/>
                <a:ea typeface="Inter"/>
                <a:cs typeface="Inter"/>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1119883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ASTER">
    <p:bg>
      <p:bgPr>
        <a:solidFill>
          <a:srgbClr val="F5F7F9"/>
        </a:solidFill>
        <a:effectLst/>
      </p:bgPr>
    </p:bg>
    <p:spTree>
      <p:nvGrpSpPr>
        <p:cNvPr id="1" name=""/>
        <p:cNvGrpSpPr/>
        <p:nvPr/>
      </p:nvGrpSpPr>
      <p:grpSpPr>
        <a:xfrm>
          <a:off x="0" y="0"/>
          <a:ext cx="0" cy="0"/>
          <a:chOff x="0" y="0"/>
          <a:chExt cx="0" cy="0"/>
        </a:xfrm>
      </p:grpSpPr>
      <p:sp>
        <p:nvSpPr>
          <p:cNvPr id="2" name="Shape 0"/>
          <p:cNvSpPr/>
          <p:nvPr/>
        </p:nvSpPr>
        <p:spPr>
          <a:xfrm>
            <a:off x="228600" y="164592"/>
            <a:ext cx="11731752" cy="0"/>
          </a:xfrm>
          <a:prstGeom prst="line">
            <a:avLst/>
          </a:prstGeom>
          <a:noFill/>
          <a:ln w="8890">
            <a:solidFill>
              <a:srgbClr val="D9DEE5"/>
            </a:solidFill>
            <a:prstDash val="solid"/>
          </a:ln>
        </p:spPr>
      </p:sp>
      <p:sp>
        <p:nvSpPr>
          <p:cNvPr id="3" name="Text 1"/>
          <p:cNvSpPr/>
          <p:nvPr/>
        </p:nvSpPr>
        <p:spPr>
          <a:xfrm>
            <a:off x="502920" y="256032"/>
            <a:ext cx="8046720" cy="320040"/>
          </a:xfrm>
          <a:prstGeom prst="rect">
            <a:avLst/>
          </a:prstGeom>
          <a:noFill/>
          <a:ln/>
        </p:spPr>
        <p:txBody>
          <a:bodyPr wrap="square" lIns="0" tIns="0" rIns="0" bIns="0" rtlCol="0" anchor="ctr"/>
          <a:lstStyle/>
          <a:p>
            <a:pPr marL="0" indent="0">
              <a:buNone/>
            </a:pPr>
            <a:r>
              <a:rPr lang="en-US" sz="2100" b="1" dirty="0">
                <a:solidFill>
                  <a:srgbClr val="111827"/>
                </a:solidFill>
                <a:latin typeface="Aptos Display" pitchFamily="34" charset="0"/>
                <a:ea typeface="Aptos Display" pitchFamily="34" charset="-122"/>
                <a:cs typeface="Aptos Display" pitchFamily="34" charset="-120"/>
              </a:rPr>
              <a:t>ZS | Pharma Client Problem Areas</a:t>
            </a:r>
            <a:endParaRPr lang="en-US" sz="2100" dirty="0"/>
          </a:p>
        </p:txBody>
      </p:sp>
      <p:sp>
        <p:nvSpPr>
          <p:cNvPr id="4" name="Text 2"/>
          <p:cNvSpPr/>
          <p:nvPr/>
        </p:nvSpPr>
        <p:spPr>
          <a:xfrm>
            <a:off x="8961120" y="292608"/>
            <a:ext cx="2651760" cy="228600"/>
          </a:xfrm>
          <a:prstGeom prst="rect">
            <a:avLst/>
          </a:prstGeom>
          <a:noFill/>
          <a:ln/>
        </p:spPr>
        <p:txBody>
          <a:bodyPr wrap="square" lIns="0" tIns="0" rIns="0" bIns="0" rtlCol="0" anchor="ctr"/>
          <a:lstStyle/>
          <a:p>
            <a:pPr marL="0" indent="0" algn="r">
              <a:buNone/>
            </a:pPr>
            <a:r>
              <a:rPr lang="en-US" sz="900" dirty="0">
                <a:solidFill>
                  <a:srgbClr val="64748B"/>
                </a:solidFill>
              </a:rPr>
              <a:t>Competitive landscape summary</a:t>
            </a:r>
            <a:endParaRPr lang="en-US" sz="900" dirty="0"/>
          </a:p>
        </p:txBody>
      </p:sp>
      <p:sp>
        <p:nvSpPr>
          <p:cNvPr id="25" name="Slide Number Placeholder 0"/>
          <p:cNvSpPr>
            <a:spLocks noGrp="1"/>
          </p:cNvSpPr>
          <p:nvPr>
            <p:ph type="sldNum" sz="quarter" idx="4294967295"/>
          </p:nvPr>
        </p:nvSpPr>
        <p:spPr>
          <a:xfrm>
            <a:off x="11567160" y="656539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0736441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4.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4.png"/><Relationship Id="rId3" Type="http://schemas.openxmlformats.org/officeDocument/2006/relationships/image" Target="../media/image7.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32.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5.png"/><Relationship Id="rId17" Type="http://schemas.openxmlformats.org/officeDocument/2006/relationships/image" Target="../media/image47.png"/><Relationship Id="rId2" Type="http://schemas.openxmlformats.org/officeDocument/2006/relationships/notesSlide" Target="../notesSlides/notesSlide8.xml"/><Relationship Id="rId16"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image" Target="../media/image40.png"/><Relationship Id="rId11" Type="http://schemas.openxmlformats.org/officeDocument/2006/relationships/image" Target="../media/image27.png"/><Relationship Id="rId5" Type="http://schemas.openxmlformats.org/officeDocument/2006/relationships/image" Target="../media/image39.png"/><Relationship Id="rId15" Type="http://schemas.openxmlformats.org/officeDocument/2006/relationships/image" Target="../media/image46.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35.png"/></Relationships>
</file>

<file path=ppt/slides/_rels/slide1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sv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54.png"/><Relationship Id="rId4" Type="http://schemas.openxmlformats.org/officeDocument/2006/relationships/image" Target="../media/image53.png"/></Relationships>
</file>

<file path=ppt/slides/_rels/slide1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18" Type="http://schemas.openxmlformats.org/officeDocument/2006/relationships/image" Target="../media/image4.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17" Type="http://schemas.openxmlformats.org/officeDocument/2006/relationships/image" Target="../media/image69.png"/><Relationship Id="rId2" Type="http://schemas.openxmlformats.org/officeDocument/2006/relationships/notesSlide" Target="../notesSlides/notesSlide12.xml"/><Relationship Id="rId16"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0.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png"/><Relationship Id="rId3" Type="http://schemas.openxmlformats.org/officeDocument/2006/relationships/image" Target="../media/image78.png"/><Relationship Id="rId7" Type="http://schemas.openxmlformats.org/officeDocument/2006/relationships/image" Target="../media/image82.png"/><Relationship Id="rId12" Type="http://schemas.openxmlformats.org/officeDocument/2006/relationships/image" Target="../media/image8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1.png"/><Relationship Id="rId11" Type="http://schemas.openxmlformats.org/officeDocument/2006/relationships/image" Target="../media/image86.png"/><Relationship Id="rId5" Type="http://schemas.openxmlformats.org/officeDocument/2006/relationships/image" Target="../media/image80.png"/><Relationship Id="rId15" Type="http://schemas.openxmlformats.org/officeDocument/2006/relationships/image" Target="../media/image4.png"/><Relationship Id="rId10" Type="http://schemas.openxmlformats.org/officeDocument/2006/relationships/image" Target="../media/image85.png"/><Relationship Id="rId4" Type="http://schemas.openxmlformats.org/officeDocument/2006/relationships/image" Target="../media/image79.png"/><Relationship Id="rId9" Type="http://schemas.openxmlformats.org/officeDocument/2006/relationships/image" Target="../media/image84.png"/><Relationship Id="rId14" Type="http://schemas.openxmlformats.org/officeDocument/2006/relationships/image" Target="../media/image89.png"/></Relationships>
</file>

<file path=ppt/slides/_rels/slide21.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99.png"/><Relationship Id="rId3" Type="http://schemas.openxmlformats.org/officeDocument/2006/relationships/image" Target="../media/image55.png"/><Relationship Id="rId7" Type="http://schemas.openxmlformats.org/officeDocument/2006/relationships/image" Target="../media/image93.png"/><Relationship Id="rId12" Type="http://schemas.openxmlformats.org/officeDocument/2006/relationships/image" Target="../media/image98.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92.png"/><Relationship Id="rId11" Type="http://schemas.openxmlformats.org/officeDocument/2006/relationships/image" Target="../media/image97.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png"/><Relationship Id="rId14" Type="http://schemas.openxmlformats.org/officeDocument/2006/relationships/image" Target="../media/image100.png"/></Relationships>
</file>

<file path=ppt/slides/_rels/slide22.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18" Type="http://schemas.openxmlformats.org/officeDocument/2006/relationships/image" Target="../media/image4.png"/><Relationship Id="rId3" Type="http://schemas.openxmlformats.org/officeDocument/2006/relationships/image" Target="../media/image55.png"/><Relationship Id="rId7" Type="http://schemas.openxmlformats.org/officeDocument/2006/relationships/image" Target="../media/image104.png"/><Relationship Id="rId12" Type="http://schemas.openxmlformats.org/officeDocument/2006/relationships/image" Target="../media/image109.png"/><Relationship Id="rId17" Type="http://schemas.openxmlformats.org/officeDocument/2006/relationships/image" Target="../media/image114.png"/><Relationship Id="rId2" Type="http://schemas.openxmlformats.org/officeDocument/2006/relationships/notesSlide" Target="../notesSlides/notesSlide17.xml"/><Relationship Id="rId16" Type="http://schemas.openxmlformats.org/officeDocument/2006/relationships/image" Target="../media/image113.png"/><Relationship Id="rId1" Type="http://schemas.openxmlformats.org/officeDocument/2006/relationships/slideLayout" Target="../slideLayouts/slideLayout1.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5" Type="http://schemas.openxmlformats.org/officeDocument/2006/relationships/image" Target="../media/image112.png"/><Relationship Id="rId10" Type="http://schemas.openxmlformats.org/officeDocument/2006/relationships/image" Target="../media/image107.png"/><Relationship Id="rId4" Type="http://schemas.openxmlformats.org/officeDocument/2006/relationships/image" Target="../media/image101.png"/><Relationship Id="rId9" Type="http://schemas.openxmlformats.org/officeDocument/2006/relationships/image" Target="../media/image106.png"/><Relationship Id="rId14" Type="http://schemas.openxmlformats.org/officeDocument/2006/relationships/image" Target="../media/image111.png"/></Relationships>
</file>

<file path=ppt/slides/_rels/slide23.xml.rels><?xml version="1.0" encoding="UTF-8" standalone="yes"?>
<Relationships xmlns="http://schemas.openxmlformats.org/package/2006/relationships"><Relationship Id="rId8" Type="http://schemas.openxmlformats.org/officeDocument/2006/relationships/image" Target="../media/image119.png"/><Relationship Id="rId13" Type="http://schemas.openxmlformats.org/officeDocument/2006/relationships/image" Target="../media/image4.png"/><Relationship Id="rId3" Type="http://schemas.openxmlformats.org/officeDocument/2006/relationships/image" Target="../media/image66.png"/><Relationship Id="rId7" Type="http://schemas.openxmlformats.org/officeDocument/2006/relationships/image" Target="../media/image118.png"/><Relationship Id="rId12" Type="http://schemas.openxmlformats.org/officeDocument/2006/relationships/image" Target="../media/image10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17.png"/><Relationship Id="rId11" Type="http://schemas.openxmlformats.org/officeDocument/2006/relationships/image" Target="../media/image122.png"/><Relationship Id="rId5" Type="http://schemas.openxmlformats.org/officeDocument/2006/relationships/image" Target="../media/image116.png"/><Relationship Id="rId10" Type="http://schemas.openxmlformats.org/officeDocument/2006/relationships/image" Target="../media/image121.png"/><Relationship Id="rId4" Type="http://schemas.openxmlformats.org/officeDocument/2006/relationships/image" Target="../media/image115.png"/><Relationship Id="rId9" Type="http://schemas.openxmlformats.org/officeDocument/2006/relationships/image" Target="../media/image1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C42"/>
        </a:solidFill>
        <a:effectLst/>
      </p:bgPr>
    </p:bg>
    <p:spTree>
      <p:nvGrpSpPr>
        <p:cNvPr id="1" name=""/>
        <p:cNvGrpSpPr/>
        <p:nvPr/>
      </p:nvGrpSpPr>
      <p:grpSpPr>
        <a:xfrm>
          <a:off x="0" y="0"/>
          <a:ext cx="0" cy="0"/>
          <a:chOff x="0" y="0"/>
          <a:chExt cx="0" cy="0"/>
        </a:xfrm>
      </p:grpSpPr>
      <p:sp>
        <p:nvSpPr>
          <p:cNvPr id="2" name="Freeform 2"/>
          <p:cNvSpPr/>
          <p:nvPr/>
        </p:nvSpPr>
        <p:spPr>
          <a:xfrm>
            <a:off x="7481191" y="4041930"/>
            <a:ext cx="5503574" cy="3854187"/>
          </a:xfrm>
          <a:custGeom>
            <a:avLst/>
            <a:gdLst/>
            <a:ahLst/>
            <a:cxnLst/>
            <a:rect l="l" t="t" r="r" b="b"/>
            <a:pathLst>
              <a:path w="10946941" h="8896877">
                <a:moveTo>
                  <a:pt x="0" y="0"/>
                </a:moveTo>
                <a:lnTo>
                  <a:pt x="10946941" y="0"/>
                </a:lnTo>
                <a:lnTo>
                  <a:pt x="10946941" y="8896877"/>
                </a:lnTo>
                <a:lnTo>
                  <a:pt x="0" y="889687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269400" y="-1175555"/>
            <a:ext cx="3762494" cy="2743200"/>
          </a:xfrm>
          <a:custGeom>
            <a:avLst/>
            <a:gdLst/>
            <a:ahLst/>
            <a:cxnLst/>
            <a:rect l="l" t="t" r="r" b="b"/>
            <a:pathLst>
              <a:path w="5643741" h="4114800">
                <a:moveTo>
                  <a:pt x="0" y="0"/>
                </a:moveTo>
                <a:lnTo>
                  <a:pt x="5643740" y="0"/>
                </a:lnTo>
                <a:lnTo>
                  <a:pt x="564374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0" y="6665512"/>
            <a:ext cx="6096000" cy="192489"/>
            <a:chOff x="0" y="0"/>
            <a:chExt cx="2408296" cy="76045"/>
          </a:xfrm>
        </p:grpSpPr>
        <p:sp>
          <p:nvSpPr>
            <p:cNvPr id="5" name="Freeform 5"/>
            <p:cNvSpPr/>
            <p:nvPr/>
          </p:nvSpPr>
          <p:spPr>
            <a:xfrm>
              <a:off x="0" y="0"/>
              <a:ext cx="2408296" cy="76045"/>
            </a:xfrm>
            <a:custGeom>
              <a:avLst/>
              <a:gdLst/>
              <a:ahLst/>
              <a:cxnLst/>
              <a:rect l="l" t="t" r="r" b="b"/>
              <a:pathLst>
                <a:path w="2408296" h="76045">
                  <a:moveTo>
                    <a:pt x="0" y="0"/>
                  </a:moveTo>
                  <a:lnTo>
                    <a:pt x="2408296" y="0"/>
                  </a:lnTo>
                  <a:lnTo>
                    <a:pt x="2408296" y="76045"/>
                  </a:lnTo>
                  <a:lnTo>
                    <a:pt x="0" y="76045"/>
                  </a:lnTo>
                  <a:close/>
                </a:path>
              </a:pathLst>
            </a:custGeom>
            <a:solidFill>
              <a:srgbClr val="0B909A"/>
            </a:solidFill>
          </p:spPr>
          <p:txBody>
            <a:bodyPr/>
            <a:lstStyle/>
            <a:p>
              <a:endParaRPr lang="en-US"/>
            </a:p>
          </p:txBody>
        </p:sp>
        <p:sp>
          <p:nvSpPr>
            <p:cNvPr id="6" name="TextBox 6"/>
            <p:cNvSpPr txBox="1"/>
            <p:nvPr/>
          </p:nvSpPr>
          <p:spPr>
            <a:xfrm>
              <a:off x="0" y="-38100"/>
              <a:ext cx="2408296" cy="114145"/>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773"/>
                </a:lnSpc>
                <a:spcBef>
                  <a:spcPct val="0"/>
                </a:spcBef>
              </a:pPr>
              <a:endParaRPr sz="800"/>
            </a:p>
          </p:txBody>
        </p:sp>
      </p:grpSp>
      <p:sp>
        <p:nvSpPr>
          <p:cNvPr id="24" name="Rectangle: Rounded Corners 23">
            <a:extLst>
              <a:ext uri="{FF2B5EF4-FFF2-40B4-BE49-F238E27FC236}">
                <a16:creationId xmlns:a16="http://schemas.microsoft.com/office/drawing/2014/main" id="{6897BFE7-4604-68FB-0C20-3EF42E04EBA8}"/>
              </a:ext>
            </a:extLst>
          </p:cNvPr>
          <p:cNvSpPr/>
          <p:nvPr/>
        </p:nvSpPr>
        <p:spPr>
          <a:xfrm>
            <a:off x="579482" y="506637"/>
            <a:ext cx="1730147" cy="1278498"/>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blue and green pill with a black background&#10;&#10;AI-generated content may be incorrect.">
            <a:extLst>
              <a:ext uri="{FF2B5EF4-FFF2-40B4-BE49-F238E27FC236}">
                <a16:creationId xmlns:a16="http://schemas.microsoft.com/office/drawing/2014/main" id="{40EA386C-57BB-599B-D925-D3D200FF5045}"/>
              </a:ext>
            </a:extLst>
          </p:cNvPr>
          <p:cNvPicPr>
            <a:picLocks noChangeAspect="1"/>
          </p:cNvPicPr>
          <p:nvPr/>
        </p:nvPicPr>
        <p:blipFill>
          <a:blip r:embed="rId4"/>
          <a:srcRect l="360" t="22542" r="2520" b="18447"/>
          <a:stretch>
            <a:fillRect/>
          </a:stretch>
        </p:blipFill>
        <p:spPr>
          <a:xfrm>
            <a:off x="605521" y="1100207"/>
            <a:ext cx="1668540" cy="657804"/>
          </a:xfrm>
          <a:prstGeom prst="rect">
            <a:avLst/>
          </a:prstGeom>
        </p:spPr>
      </p:pic>
      <p:pic>
        <p:nvPicPr>
          <p:cNvPr id="28" name="Picture 27" descr="A logo with text on it&#10;&#10;AI-generated content may be incorrect.">
            <a:extLst>
              <a:ext uri="{FF2B5EF4-FFF2-40B4-BE49-F238E27FC236}">
                <a16:creationId xmlns:a16="http://schemas.microsoft.com/office/drawing/2014/main" id="{1F99176E-8A98-0755-3281-A73FD9F69C34}"/>
              </a:ext>
            </a:extLst>
          </p:cNvPr>
          <p:cNvPicPr>
            <a:picLocks noChangeAspect="1"/>
          </p:cNvPicPr>
          <p:nvPr/>
        </p:nvPicPr>
        <p:blipFill>
          <a:blip r:embed="rId5"/>
          <a:stretch>
            <a:fillRect/>
          </a:stretch>
        </p:blipFill>
        <p:spPr>
          <a:xfrm>
            <a:off x="704294" y="676042"/>
            <a:ext cx="1369488" cy="406079"/>
          </a:xfrm>
          <a:prstGeom prst="rect">
            <a:avLst/>
          </a:prstGeom>
        </p:spPr>
      </p:pic>
      <p:sp>
        <p:nvSpPr>
          <p:cNvPr id="8" name="Google Shape;85;p13">
            <a:extLst>
              <a:ext uri="{FF2B5EF4-FFF2-40B4-BE49-F238E27FC236}">
                <a16:creationId xmlns:a16="http://schemas.microsoft.com/office/drawing/2014/main" id="{6AEF60CE-B378-6CD8-7F10-5EFEA5ECD638}"/>
              </a:ext>
            </a:extLst>
          </p:cNvPr>
          <p:cNvSpPr txBox="1"/>
          <p:nvPr/>
        </p:nvSpPr>
        <p:spPr>
          <a:xfrm>
            <a:off x="114300" y="2103090"/>
            <a:ext cx="11430000" cy="369332"/>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2400" b="1" i="0" u="none" strike="noStrike" cap="none">
                <a:solidFill>
                  <a:srgbClr val="FFFFFF"/>
                </a:solidFill>
                <a:latin typeface="Calibri"/>
                <a:ea typeface="Calibri"/>
                <a:cs typeface="Calibri"/>
                <a:sym typeface="Plus Jakarta Sans"/>
              </a:rPr>
              <a:t>NASHIAH </a:t>
            </a:r>
            <a:endParaRPr sz="2400">
              <a:solidFill>
                <a:srgbClr val="FFFFFF"/>
              </a:solidFill>
              <a:latin typeface="Calibri"/>
              <a:ea typeface="Calibri"/>
              <a:cs typeface="Calibri"/>
            </a:endParaRPr>
          </a:p>
        </p:txBody>
      </p:sp>
      <p:sp>
        <p:nvSpPr>
          <p:cNvPr id="10" name="Google Shape;86;p13">
            <a:extLst>
              <a:ext uri="{FF2B5EF4-FFF2-40B4-BE49-F238E27FC236}">
                <a16:creationId xmlns:a16="http://schemas.microsoft.com/office/drawing/2014/main" id="{47982DF6-6D31-015F-C560-BEFF49DC4E08}"/>
              </a:ext>
            </a:extLst>
          </p:cNvPr>
          <p:cNvSpPr txBox="1"/>
          <p:nvPr/>
        </p:nvSpPr>
        <p:spPr>
          <a:xfrm>
            <a:off x="-1814" y="2655994"/>
            <a:ext cx="12177712" cy="566309"/>
          </a:xfrm>
          <a:prstGeom prst="rect">
            <a:avLst/>
          </a:prstGeom>
          <a:noFill/>
          <a:ln>
            <a:noFill/>
          </a:ln>
        </p:spPr>
        <p:txBody>
          <a:bodyPr spcFirstLastPara="1" wrap="square" lIns="0" tIns="0" rIns="0" bIns="0" anchor="t" anchorCtr="0">
            <a:spAutoFit/>
          </a:bodyPr>
          <a:lstStyle/>
          <a:p>
            <a:pPr algn="ctr">
              <a:lnSpc>
                <a:spcPct val="114974"/>
              </a:lnSpc>
            </a:pPr>
            <a:r>
              <a:rPr lang="en-US" sz="3200" b="1">
                <a:solidFill>
                  <a:srgbClr val="FFFFFF"/>
                </a:solidFill>
                <a:latin typeface="Calibri"/>
                <a:ea typeface="Calibri"/>
                <a:cs typeface="Calibri"/>
                <a:sym typeface="Plus Jakarta Sans"/>
              </a:rPr>
              <a:t>AI Agency Platform - Pharma Commercial Agentic Workfo</a:t>
            </a:r>
            <a:r>
              <a:rPr lang="en-US" sz="3200" b="1">
                <a:solidFill>
                  <a:srgbClr val="FFFFFF"/>
                </a:solidFill>
                <a:latin typeface="Calibri"/>
                <a:ea typeface="Calibri"/>
                <a:cs typeface="Calibri"/>
              </a:rPr>
              <a:t>rce</a:t>
            </a:r>
            <a:endParaRPr lang="en-US" sz="3200">
              <a:solidFill>
                <a:srgbClr val="FFFFFF"/>
              </a:solidFill>
              <a:latin typeface="Calibri"/>
              <a:ea typeface="Calibri"/>
              <a:cs typeface="Calibri"/>
            </a:endParaRPr>
          </a:p>
        </p:txBody>
      </p:sp>
      <p:sp>
        <p:nvSpPr>
          <p:cNvPr id="12" name="Google Shape;87;p13">
            <a:extLst>
              <a:ext uri="{FF2B5EF4-FFF2-40B4-BE49-F238E27FC236}">
                <a16:creationId xmlns:a16="http://schemas.microsoft.com/office/drawing/2014/main" id="{1875C913-C644-CCFB-8E58-5B3B9DC4A95D}"/>
              </a:ext>
            </a:extLst>
          </p:cNvPr>
          <p:cNvSpPr txBox="1"/>
          <p:nvPr/>
        </p:nvSpPr>
        <p:spPr>
          <a:xfrm>
            <a:off x="3479578" y="3427731"/>
            <a:ext cx="7181850" cy="35548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650" b="0" i="0" u="none" strike="noStrike" cap="none">
                <a:solidFill>
                  <a:srgbClr val="FFFFFF"/>
                </a:solidFill>
                <a:latin typeface="Inter"/>
                <a:ea typeface="Inter"/>
                <a:cs typeface="Inter"/>
                <a:sym typeface="Inter"/>
              </a:rPr>
              <a:t>A strategic technology partnership for scalable, compliant execution</a:t>
            </a:r>
            <a:endParaRPr>
              <a:solidFill>
                <a:srgbClr val="FFFFFF"/>
              </a:solidFill>
            </a:endParaRPr>
          </a:p>
        </p:txBody>
      </p:sp>
    </p:spTree>
    <p:extLst>
      <p:ext uri="{BB962C8B-B14F-4D97-AF65-F5344CB8AC3E}">
        <p14:creationId xmlns:p14="http://schemas.microsoft.com/office/powerpoint/2010/main" val="1434152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249">
          <a:extLst>
            <a:ext uri="{FF2B5EF4-FFF2-40B4-BE49-F238E27FC236}">
              <a16:creationId xmlns:a16="http://schemas.microsoft.com/office/drawing/2014/main" id="{5DC2013D-CE20-A6C9-0375-381FAD7E28B4}"/>
            </a:ext>
          </a:extLst>
        </p:cNvPr>
        <p:cNvGrpSpPr/>
        <p:nvPr/>
      </p:nvGrpSpPr>
      <p:grpSpPr>
        <a:xfrm>
          <a:off x="0" y="0"/>
          <a:ext cx="0" cy="0"/>
          <a:chOff x="0" y="0"/>
          <a:chExt cx="0" cy="0"/>
        </a:xfrm>
      </p:grpSpPr>
      <p:sp>
        <p:nvSpPr>
          <p:cNvPr id="250" name="Google Shape;250;p15">
            <a:extLst>
              <a:ext uri="{FF2B5EF4-FFF2-40B4-BE49-F238E27FC236}">
                <a16:creationId xmlns:a16="http://schemas.microsoft.com/office/drawing/2014/main" id="{7B01CA1B-6334-9B91-CB47-B57F0CE1D8A4}"/>
              </a:ext>
            </a:extLst>
          </p:cNvPr>
          <p:cNvSpPr/>
          <p:nvPr/>
        </p:nvSpPr>
        <p:spPr>
          <a:xfrm>
            <a:off x="400680" y="971067"/>
            <a:ext cx="11277600" cy="757237"/>
          </a:xfrm>
          <a:prstGeom prst="roundRect">
            <a:avLst>
              <a:gd name="adj" fmla="val 15094"/>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chemeClr val="dk1"/>
              </a:solidFill>
              <a:latin typeface="Calibri"/>
              <a:ea typeface="Calibri"/>
              <a:cs typeface="Calibri"/>
              <a:sym typeface="Calibri"/>
            </a:endParaRPr>
          </a:p>
        </p:txBody>
      </p:sp>
      <p:sp>
        <p:nvSpPr>
          <p:cNvPr id="251" name="Google Shape;251;p15">
            <a:extLst>
              <a:ext uri="{FF2B5EF4-FFF2-40B4-BE49-F238E27FC236}">
                <a16:creationId xmlns:a16="http://schemas.microsoft.com/office/drawing/2014/main" id="{1E865311-239B-8A54-7838-DDED7F7E4F5B}"/>
              </a:ext>
            </a:extLst>
          </p:cNvPr>
          <p:cNvSpPr/>
          <p:nvPr/>
        </p:nvSpPr>
        <p:spPr>
          <a:xfrm>
            <a:off x="412403" y="1111744"/>
            <a:ext cx="47625" cy="757237"/>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chemeClr val="dk1"/>
              </a:solidFill>
              <a:latin typeface="Calibri"/>
              <a:ea typeface="Calibri"/>
              <a:cs typeface="Calibri"/>
              <a:sym typeface="Calibri"/>
            </a:endParaRPr>
          </a:p>
        </p:txBody>
      </p:sp>
      <p:sp>
        <p:nvSpPr>
          <p:cNvPr id="252" name="Google Shape;252;p15">
            <a:extLst>
              <a:ext uri="{FF2B5EF4-FFF2-40B4-BE49-F238E27FC236}">
                <a16:creationId xmlns:a16="http://schemas.microsoft.com/office/drawing/2014/main" id="{008E3127-B4D2-0C0C-6E4A-5A1FD3A3007F}"/>
              </a:ext>
            </a:extLst>
          </p:cNvPr>
          <p:cNvSpPr/>
          <p:nvPr/>
        </p:nvSpPr>
        <p:spPr>
          <a:xfrm>
            <a:off x="8877300" y="2163983"/>
            <a:ext cx="2851594" cy="4313016"/>
          </a:xfrm>
          <a:prstGeom prst="roundRect">
            <a:avLst>
              <a:gd name="adj" fmla="val 4000"/>
            </a:avLst>
          </a:prstGeom>
          <a:solidFill>
            <a:srgbClr val="09406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53" name="Google Shape;253;p15">
            <a:extLst>
              <a:ext uri="{FF2B5EF4-FFF2-40B4-BE49-F238E27FC236}">
                <a16:creationId xmlns:a16="http://schemas.microsoft.com/office/drawing/2014/main" id="{E59F0F7D-F662-D41C-8B82-25A3B9694BA1}"/>
              </a:ext>
            </a:extLst>
          </p:cNvPr>
          <p:cNvSpPr/>
          <p:nvPr/>
        </p:nvSpPr>
        <p:spPr>
          <a:xfrm>
            <a:off x="416276" y="5348491"/>
            <a:ext cx="8229600" cy="588466"/>
          </a:xfrm>
          <a:prstGeom prst="roundRect">
            <a:avLst>
              <a:gd name="adj" fmla="val 16186"/>
            </a:avLst>
          </a:prstGeom>
          <a:solidFill>
            <a:srgbClr val="E0F2F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chemeClr val="dk1"/>
              </a:solidFill>
              <a:latin typeface="Calibri"/>
              <a:ea typeface="Calibri"/>
              <a:cs typeface="Calibri"/>
              <a:sym typeface="Calibri"/>
            </a:endParaRPr>
          </a:p>
        </p:txBody>
      </p:sp>
      <p:sp>
        <p:nvSpPr>
          <p:cNvPr id="254" name="Google Shape;254;p15">
            <a:extLst>
              <a:ext uri="{FF2B5EF4-FFF2-40B4-BE49-F238E27FC236}">
                <a16:creationId xmlns:a16="http://schemas.microsoft.com/office/drawing/2014/main" id="{4C24F799-B2C2-4D81-FBDB-A1AEDB848E65}"/>
              </a:ext>
            </a:extLst>
          </p:cNvPr>
          <p:cNvSpPr/>
          <p:nvPr/>
        </p:nvSpPr>
        <p:spPr>
          <a:xfrm>
            <a:off x="383384" y="5348491"/>
            <a:ext cx="38100" cy="588466"/>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chemeClr val="dk1"/>
              </a:solidFill>
              <a:latin typeface="Calibri"/>
              <a:ea typeface="Calibri"/>
              <a:cs typeface="Calibri"/>
              <a:sym typeface="Calibri"/>
            </a:endParaRPr>
          </a:p>
        </p:txBody>
      </p:sp>
      <p:sp>
        <p:nvSpPr>
          <p:cNvPr id="256" name="Google Shape;256;p15">
            <a:extLst>
              <a:ext uri="{FF2B5EF4-FFF2-40B4-BE49-F238E27FC236}">
                <a16:creationId xmlns:a16="http://schemas.microsoft.com/office/drawing/2014/main" id="{DF93DC65-9C46-7722-5151-A6069496096B}"/>
              </a:ext>
            </a:extLst>
          </p:cNvPr>
          <p:cNvSpPr/>
          <p:nvPr/>
        </p:nvSpPr>
        <p:spPr>
          <a:xfrm>
            <a:off x="3330773" y="2405062"/>
            <a:ext cx="9525" cy="524767"/>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57" name="Google Shape;257;p15">
            <a:extLst>
              <a:ext uri="{FF2B5EF4-FFF2-40B4-BE49-F238E27FC236}">
                <a16:creationId xmlns:a16="http://schemas.microsoft.com/office/drawing/2014/main" id="{C06AC414-A92A-EF09-4AA4-96672A99E4F2}"/>
              </a:ext>
            </a:extLst>
          </p:cNvPr>
          <p:cNvSpPr/>
          <p:nvPr/>
        </p:nvSpPr>
        <p:spPr>
          <a:xfrm>
            <a:off x="3330773" y="2929830"/>
            <a:ext cx="9525" cy="524767"/>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000" b="0" i="0" u="none" strike="noStrike" cap="none">
              <a:solidFill>
                <a:schemeClr val="dk1"/>
              </a:solidFill>
              <a:latin typeface="Calibri"/>
              <a:ea typeface="Calibri"/>
              <a:cs typeface="Calibri"/>
              <a:sym typeface="Calibri"/>
            </a:endParaRPr>
          </a:p>
        </p:txBody>
      </p:sp>
      <p:sp>
        <p:nvSpPr>
          <p:cNvPr id="258" name="Google Shape;258;p15">
            <a:extLst>
              <a:ext uri="{FF2B5EF4-FFF2-40B4-BE49-F238E27FC236}">
                <a16:creationId xmlns:a16="http://schemas.microsoft.com/office/drawing/2014/main" id="{9C9701EC-127D-69F6-1CFF-C097D3162746}"/>
              </a:ext>
            </a:extLst>
          </p:cNvPr>
          <p:cNvSpPr/>
          <p:nvPr/>
        </p:nvSpPr>
        <p:spPr>
          <a:xfrm>
            <a:off x="3330773" y="3454598"/>
            <a:ext cx="9525" cy="524767"/>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000" b="0" i="0" u="none" strike="noStrike" cap="none">
              <a:solidFill>
                <a:schemeClr val="dk1"/>
              </a:solidFill>
              <a:latin typeface="Calibri"/>
              <a:ea typeface="Calibri"/>
              <a:cs typeface="Calibri"/>
              <a:sym typeface="Calibri"/>
            </a:endParaRPr>
          </a:p>
        </p:txBody>
      </p:sp>
      <p:sp>
        <p:nvSpPr>
          <p:cNvPr id="259" name="Google Shape;259;p15">
            <a:extLst>
              <a:ext uri="{FF2B5EF4-FFF2-40B4-BE49-F238E27FC236}">
                <a16:creationId xmlns:a16="http://schemas.microsoft.com/office/drawing/2014/main" id="{468AD99D-E2B0-3BEA-F006-48F97DDA2EB7}"/>
              </a:ext>
            </a:extLst>
          </p:cNvPr>
          <p:cNvSpPr/>
          <p:nvPr/>
        </p:nvSpPr>
        <p:spPr>
          <a:xfrm>
            <a:off x="3330773" y="3979366"/>
            <a:ext cx="9525" cy="524767"/>
          </a:xfrm>
          <a:prstGeom prst="rect">
            <a:avLst/>
          </a:prstGeom>
          <a:solidFill>
            <a:srgbClr val="F1F5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000" b="0" i="0" u="none" strike="noStrike" cap="none">
              <a:solidFill>
                <a:schemeClr val="dk1"/>
              </a:solidFill>
              <a:latin typeface="Calibri"/>
              <a:ea typeface="Calibri"/>
              <a:cs typeface="Calibri"/>
              <a:sym typeface="Calibri"/>
            </a:endParaRPr>
          </a:p>
        </p:txBody>
      </p:sp>
      <p:pic>
        <p:nvPicPr>
          <p:cNvPr id="262" name="Google Shape;262;p15" descr="image.png">
            <a:extLst>
              <a:ext uri="{FF2B5EF4-FFF2-40B4-BE49-F238E27FC236}">
                <a16:creationId xmlns:a16="http://schemas.microsoft.com/office/drawing/2014/main" id="{0E56E365-633B-B7D3-8A46-2A8203BFE55A}"/>
              </a:ext>
            </a:extLst>
          </p:cNvPr>
          <p:cNvPicPr preferRelativeResize="0"/>
          <p:nvPr/>
        </p:nvPicPr>
        <p:blipFill rotWithShape="1">
          <a:blip r:embed="rId3">
            <a:alphaModFix/>
          </a:blip>
          <a:srcRect/>
          <a:stretch/>
        </p:blipFill>
        <p:spPr>
          <a:xfrm>
            <a:off x="9105900" y="2943225"/>
            <a:ext cx="381000" cy="381000"/>
          </a:xfrm>
          <a:prstGeom prst="rect">
            <a:avLst/>
          </a:prstGeom>
          <a:noFill/>
          <a:ln>
            <a:noFill/>
          </a:ln>
        </p:spPr>
      </p:pic>
      <p:sp>
        <p:nvSpPr>
          <p:cNvPr id="264" name="Google Shape;264;p15">
            <a:extLst>
              <a:ext uri="{FF2B5EF4-FFF2-40B4-BE49-F238E27FC236}">
                <a16:creationId xmlns:a16="http://schemas.microsoft.com/office/drawing/2014/main" id="{A0764B47-EE57-46E7-777A-809D987352EF}"/>
              </a:ext>
            </a:extLst>
          </p:cNvPr>
          <p:cNvSpPr/>
          <p:nvPr/>
        </p:nvSpPr>
        <p:spPr>
          <a:xfrm>
            <a:off x="422608" y="2236761"/>
            <a:ext cx="8229600" cy="2480071"/>
          </a:xfrm>
          <a:prstGeom prst="roundRect">
            <a:avLst>
              <a:gd name="adj" fmla="val 0"/>
            </a:avLst>
          </a:prstGeom>
          <a:solidFill>
            <a:srgbClr val="FFFFFF"/>
          </a:solidFill>
          <a:ln w="9525" cap="flat" cmpd="sng">
            <a:solidFill>
              <a:srgbClr val="4A7DB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chemeClr val="dk1"/>
              </a:solidFill>
              <a:latin typeface="Calibri"/>
              <a:ea typeface="Calibri"/>
              <a:cs typeface="Calibri"/>
              <a:sym typeface="Calibri"/>
            </a:endParaRPr>
          </a:p>
        </p:txBody>
      </p:sp>
      <p:graphicFrame>
        <p:nvGraphicFramePr>
          <p:cNvPr id="265" name="Google Shape;265;p15">
            <a:extLst>
              <a:ext uri="{FF2B5EF4-FFF2-40B4-BE49-F238E27FC236}">
                <a16:creationId xmlns:a16="http://schemas.microsoft.com/office/drawing/2014/main" id="{6B1973FD-79CA-CADD-9CEF-C2AD582DE4B4}"/>
              </a:ext>
            </a:extLst>
          </p:cNvPr>
          <p:cNvGraphicFramePr/>
          <p:nvPr>
            <p:extLst>
              <p:ext uri="{D42A27DB-BD31-4B8C-83A1-F6EECF244321}">
                <p14:modId xmlns:p14="http://schemas.microsoft.com/office/powerpoint/2010/main" val="473830147"/>
              </p:ext>
            </p:extLst>
          </p:nvPr>
        </p:nvGraphicFramePr>
        <p:xfrm>
          <a:off x="422115" y="2236661"/>
          <a:ext cx="8210549" cy="2811555"/>
        </p:xfrm>
        <a:graphic>
          <a:graphicData uri="http://schemas.openxmlformats.org/drawingml/2006/table">
            <a:tbl>
              <a:tblPr>
                <a:noFill/>
              </a:tblPr>
              <a:tblGrid>
                <a:gridCol w="2873574">
                  <a:extLst>
                    <a:ext uri="{9D8B030D-6E8A-4147-A177-3AD203B41FA5}">
                      <a16:colId xmlns:a16="http://schemas.microsoft.com/office/drawing/2014/main" val="20000"/>
                    </a:ext>
                  </a:extLst>
                </a:gridCol>
                <a:gridCol w="5336975">
                  <a:extLst>
                    <a:ext uri="{9D8B030D-6E8A-4147-A177-3AD203B41FA5}">
                      <a16:colId xmlns:a16="http://schemas.microsoft.com/office/drawing/2014/main" val="20001"/>
                    </a:ext>
                  </a:extLst>
                </a:gridCol>
              </a:tblGrid>
              <a:tr h="562311">
                <a:tc>
                  <a:txBody>
                    <a:bodyPr/>
                    <a:lstStyle/>
                    <a:p>
                      <a:pPr marL="0" marR="0" lvl="0" indent="0" algn="l" rtl="0">
                        <a:spcBef>
                          <a:spcPts val="0"/>
                        </a:spcBef>
                        <a:spcAft>
                          <a:spcPts val="0"/>
                        </a:spcAft>
                        <a:buNone/>
                      </a:pPr>
                      <a:r>
                        <a:rPr lang="en-US" sz="1400" b="1">
                          <a:solidFill>
                            <a:schemeClr val="bg1"/>
                          </a:solidFill>
                          <a:latin typeface="Calibri"/>
                          <a:ea typeface="Calibri"/>
                          <a:cs typeface="Calibri"/>
                          <a:sym typeface="Plus Jakarta Sans"/>
                        </a:rPr>
                        <a:t>Agency need</a:t>
                      </a:r>
                      <a:endParaRPr lang="en-US" sz="1400">
                        <a:solidFill>
                          <a:schemeClr val="bg1"/>
                        </a:solidFill>
                        <a:latin typeface="Calibri"/>
                        <a:ea typeface="Calibri"/>
                        <a:cs typeface="Calibri"/>
                      </a:endParaRPr>
                    </a:p>
                  </a:txBody>
                  <a:tcPr marL="63500" marR="63500" marT="25400" marB="25400" anchor="ctr">
                    <a:lnL w="12700" cap="flat" cmpd="sng">
                      <a:solidFill>
                        <a:schemeClr val="tx1"/>
                      </a:solidFill>
                      <a:prstDash val="solid"/>
                      <a:round/>
                      <a:headEnd type="none" w="sm" len="sm"/>
                      <a:tailEnd type="none" w="sm" len="sm"/>
                    </a:lnL>
                    <a:lnR w="12700" cap="flat" cmpd="sng">
                      <a:solidFill>
                        <a:schemeClr val="tx1"/>
                      </a:solidFill>
                      <a:prstDash val="solid"/>
                      <a:round/>
                      <a:headEnd type="none" w="sm" len="sm"/>
                      <a:tailEnd type="none" w="sm" len="sm"/>
                    </a:lnR>
                    <a:lnT w="12700" cap="flat" cmpd="sng">
                      <a:solidFill>
                        <a:schemeClr val="tx1"/>
                      </a:solidFill>
                      <a:prstDash val="solid"/>
                      <a:round/>
                      <a:headEnd type="none" w="sm" len="sm"/>
                      <a:tailEnd type="none" w="sm" len="sm"/>
                    </a:lnT>
                    <a:lnB w="12700" cap="flat" cmpd="sng">
                      <a:solidFill>
                        <a:schemeClr val="tx1"/>
                      </a:solidFill>
                      <a:prstDash val="solid"/>
                      <a:round/>
                      <a:headEnd type="none" w="sm" len="sm"/>
                      <a:tailEnd type="none" w="sm" len="sm"/>
                    </a:lnB>
                    <a:solidFill>
                      <a:srgbClr val="0F172A"/>
                    </a:solidFill>
                  </a:tcPr>
                </a:tc>
                <a:tc>
                  <a:txBody>
                    <a:bodyPr/>
                    <a:lstStyle/>
                    <a:p>
                      <a:pPr marL="0" marR="0" lvl="0" indent="0" algn="l" rtl="0">
                        <a:spcBef>
                          <a:spcPts val="0"/>
                        </a:spcBef>
                        <a:spcAft>
                          <a:spcPts val="0"/>
                        </a:spcAft>
                        <a:buNone/>
                      </a:pPr>
                      <a:r>
                        <a:rPr lang="en-US" sz="1400" b="1">
                          <a:solidFill>
                            <a:schemeClr val="bg1"/>
                          </a:solidFill>
                          <a:latin typeface="Calibri"/>
                          <a:ea typeface="Calibri"/>
                          <a:cs typeface="Calibri"/>
                          <a:sym typeface="Plus Jakarta Sans"/>
                        </a:rPr>
                        <a:t>What </a:t>
                      </a:r>
                      <a:r>
                        <a:rPr lang="en-US" sz="1400" b="1" err="1">
                          <a:solidFill>
                            <a:schemeClr val="bg1"/>
                          </a:solidFill>
                          <a:latin typeface="Calibri"/>
                          <a:ea typeface="Calibri"/>
                          <a:cs typeface="Calibri"/>
                          <a:sym typeface="Plus Jakarta Sans"/>
                        </a:rPr>
                        <a:t>Nashiah</a:t>
                      </a:r>
                      <a:r>
                        <a:rPr lang="en-US" sz="1400" b="1">
                          <a:solidFill>
                            <a:schemeClr val="bg1"/>
                          </a:solidFill>
                          <a:latin typeface="Calibri"/>
                          <a:ea typeface="Calibri"/>
                          <a:cs typeface="Calibri"/>
                          <a:sym typeface="Plus Jakarta Sans"/>
                        </a:rPr>
                        <a:t> delivers</a:t>
                      </a:r>
                      <a:endParaRPr lang="en-US" sz="1400">
                        <a:solidFill>
                          <a:schemeClr val="bg1"/>
                        </a:solidFill>
                        <a:latin typeface="Calibri"/>
                        <a:ea typeface="Calibri"/>
                        <a:cs typeface="Calibri"/>
                      </a:endParaRPr>
                    </a:p>
                  </a:txBody>
                  <a:tcPr marL="63500" marR="63500" marT="25400" marB="25400" anchor="ctr">
                    <a:lnL w="12700" cap="flat" cmpd="sng">
                      <a:solidFill>
                        <a:schemeClr val="tx1"/>
                      </a:solidFill>
                      <a:prstDash val="solid"/>
                      <a:round/>
                      <a:headEnd type="none" w="sm" len="sm"/>
                      <a:tailEnd type="none" w="sm" len="sm"/>
                    </a:lnL>
                    <a:lnR w="12700" cap="flat" cmpd="sng">
                      <a:solidFill>
                        <a:schemeClr val="tx1"/>
                      </a:solidFill>
                      <a:prstDash val="solid"/>
                      <a:round/>
                      <a:headEnd type="none" w="sm" len="sm"/>
                      <a:tailEnd type="none" w="sm" len="sm"/>
                    </a:lnR>
                    <a:lnT w="12700" cap="flat" cmpd="sng">
                      <a:solidFill>
                        <a:schemeClr val="tx1"/>
                      </a:solidFill>
                      <a:prstDash val="solid"/>
                      <a:round/>
                      <a:headEnd type="none" w="sm" len="sm"/>
                      <a:tailEnd type="none" w="sm" len="sm"/>
                    </a:lnT>
                    <a:lnB w="12700" cap="flat" cmpd="sng">
                      <a:solidFill>
                        <a:schemeClr val="tx1"/>
                      </a:solidFill>
                      <a:prstDash val="solid"/>
                      <a:round/>
                      <a:headEnd type="none" w="sm" len="sm"/>
                      <a:tailEnd type="none" w="sm" len="sm"/>
                    </a:lnB>
                    <a:solidFill>
                      <a:srgbClr val="0F172A"/>
                    </a:solidFill>
                  </a:tcPr>
                </a:tc>
                <a:extLst>
                  <a:ext uri="{0D108BD9-81ED-4DB2-BD59-A6C34878D82A}">
                    <a16:rowId xmlns:a16="http://schemas.microsoft.com/office/drawing/2014/main" val="10000"/>
                  </a:ext>
                </a:extLst>
              </a:tr>
              <a:tr h="562311">
                <a:tc>
                  <a:txBody>
                    <a:bodyPr/>
                    <a:lstStyle/>
                    <a:p>
                      <a:pPr lvl="0" algn="l">
                        <a:lnSpc>
                          <a:spcPct val="100000"/>
                        </a:lnSpc>
                        <a:spcBef>
                          <a:spcPts val="0"/>
                        </a:spcBef>
                        <a:spcAft>
                          <a:spcPts val="0"/>
                        </a:spcAft>
                        <a:buNone/>
                      </a:pPr>
                      <a:r>
                        <a:rPr lang="en-US" sz="1400" b="1">
                          <a:latin typeface="Calibri"/>
                          <a:ea typeface="Calibri"/>
                          <a:cs typeface="Calibri"/>
                        </a:rPr>
                        <a:t>AI-enabled services</a:t>
                      </a:r>
                      <a:endParaRPr lang="en-US" sz="1400" b="0" i="0" u="none" strike="noStrike" cap="none" noProof="0">
                        <a:solidFill>
                          <a:srgbClr val="0F172A"/>
                        </a:solidFill>
                        <a:latin typeface="Calibri"/>
                        <a:ea typeface="Calibri"/>
                        <a:cs typeface="Calibri"/>
                      </a:endParaRPr>
                    </a:p>
                  </a:txBody>
                  <a:tcPr marL="63500" marR="63500" marT="25400" marB="25400" anchor="ctr">
                    <a:lnL w="12700">
                      <a:solidFill>
                        <a:schemeClr val="tx1"/>
                      </a:solidFill>
                    </a:lnL>
                    <a:lnR w="12700">
                      <a:solidFill>
                        <a:schemeClr val="tx1"/>
                      </a:solidFill>
                    </a:lnR>
                    <a:lnT w="12700" cap="flat" cmpd="sng" algn="ctr">
                      <a:solidFill>
                        <a:schemeClr val="tx1"/>
                      </a:solidFill>
                      <a:prstDash val="solid"/>
                      <a:round/>
                      <a:headEnd type="none" w="sm" len="sm"/>
                      <a:tailEnd type="none" w="sm" len="sm"/>
                    </a:lnT>
                    <a:lnB w="12700">
                      <a:solidFill>
                        <a:schemeClr val="tx1"/>
                      </a:solidFill>
                    </a:lnB>
                    <a:solidFill>
                      <a:srgbClr val="F8FAFC"/>
                    </a:solidFill>
                  </a:tcPr>
                </a:tc>
                <a:tc>
                  <a:txBody>
                    <a:bodyPr/>
                    <a:lstStyle/>
                    <a:p>
                      <a:pPr lvl="0" algn="l">
                        <a:lnSpc>
                          <a:spcPct val="100000"/>
                        </a:lnSpc>
                        <a:spcBef>
                          <a:spcPts val="0"/>
                        </a:spcBef>
                        <a:spcAft>
                          <a:spcPts val="0"/>
                        </a:spcAft>
                        <a:buNone/>
                      </a:pPr>
                      <a:r>
                        <a:rPr lang="en-US" sz="1400">
                          <a:latin typeface="Calibri"/>
                          <a:ea typeface="Calibri"/>
                          <a:cs typeface="Calibri"/>
                        </a:rPr>
                        <a:t>Build agents that generate content, commercial insights, and next best action recommendations with human oversight.</a:t>
                      </a:r>
                    </a:p>
                  </a:txBody>
                  <a:tcPr marL="63500" marR="63500" marT="25400" marB="25400" anchor="ctr">
                    <a:lnL w="12700">
                      <a:solidFill>
                        <a:schemeClr val="tx1"/>
                      </a:solidFill>
                    </a:lnL>
                    <a:lnR w="12700">
                      <a:solidFill>
                        <a:schemeClr val="tx1"/>
                      </a:solidFill>
                    </a:lnR>
                    <a:lnT w="12700" cap="flat" cmpd="sng" algn="ctr">
                      <a:solidFill>
                        <a:schemeClr val="tx1"/>
                      </a:solidFill>
                      <a:prstDash val="solid"/>
                      <a:round/>
                      <a:headEnd type="none" w="sm" len="sm"/>
                      <a:tailEnd type="none" w="sm" len="sm"/>
                    </a:lnT>
                    <a:lnB w="12700">
                      <a:solidFill>
                        <a:schemeClr val="tx1"/>
                      </a:solidFill>
                    </a:lnB>
                    <a:solidFill>
                      <a:srgbClr val="FFFFFF"/>
                    </a:solidFill>
                  </a:tcPr>
                </a:tc>
                <a:extLst>
                  <a:ext uri="{0D108BD9-81ED-4DB2-BD59-A6C34878D82A}">
                    <a16:rowId xmlns:a16="http://schemas.microsoft.com/office/drawing/2014/main" val="1095579858"/>
                  </a:ext>
                </a:extLst>
              </a:tr>
              <a:tr h="562311">
                <a:tc>
                  <a:txBody>
                    <a:bodyPr/>
                    <a:lstStyle/>
                    <a:p>
                      <a:pPr marL="0" marR="0" lvl="0" indent="0" algn="l" rtl="0">
                        <a:spcBef>
                          <a:spcPts val="0"/>
                        </a:spcBef>
                        <a:spcAft>
                          <a:spcPts val="0"/>
                        </a:spcAft>
                        <a:buNone/>
                      </a:pPr>
                      <a:r>
                        <a:rPr lang="en-US" sz="1400" b="1">
                          <a:latin typeface="Calibri"/>
                          <a:ea typeface="Calibri"/>
                          <a:cs typeface="Calibri"/>
                          <a:sym typeface="Plus Jakarta Sans"/>
                        </a:rPr>
                        <a:t>Produce and launch digital campaigns</a:t>
                      </a:r>
                      <a:endParaRPr lang="en-US" sz="1400">
                        <a:latin typeface="Calibri"/>
                        <a:ea typeface="Calibri"/>
                        <a:cs typeface="Calibri"/>
                      </a:endParaRPr>
                    </a:p>
                  </a:txBody>
                  <a:tcPr marL="63500" marR="63500" marT="25400" marB="25400" anchor="ctr">
                    <a:lnL w="12700" cap="flat" cmpd="sng">
                      <a:solidFill>
                        <a:schemeClr val="tx1"/>
                      </a:solidFill>
                      <a:prstDash val="solid"/>
                      <a:round/>
                      <a:headEnd type="none" w="sm" len="sm"/>
                      <a:tailEnd type="none" w="sm" len="sm"/>
                    </a:lnL>
                    <a:lnR w="12700" cap="flat" cmpd="sng">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tx1"/>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400">
                          <a:latin typeface="Calibri"/>
                          <a:ea typeface="Calibri"/>
                          <a:cs typeface="Calibri"/>
                          <a:sym typeface="Plus Jakarta Sans"/>
                        </a:rPr>
                        <a:t>Develop websites, landing pages, emails, banners, and interactive </a:t>
                      </a:r>
                      <a:r>
                        <a:rPr lang="en-US" sz="1400">
                          <a:latin typeface="Calibri"/>
                          <a:ea typeface="Calibri"/>
                          <a:cs typeface="Calibri"/>
                        </a:rPr>
                        <a:t>visual aids</a:t>
                      </a:r>
                      <a:r>
                        <a:rPr lang="en-US" sz="1400">
                          <a:latin typeface="Calibri"/>
                          <a:ea typeface="Calibri"/>
                          <a:cs typeface="Calibri"/>
                          <a:sym typeface="Plus Jakarta Sans"/>
                        </a:rPr>
                        <a:t> from agency-approved creative</a:t>
                      </a:r>
                      <a:r>
                        <a:rPr lang="en-US" sz="1400">
                          <a:latin typeface="Calibri"/>
                          <a:ea typeface="Calibri"/>
                          <a:cs typeface="Calibri"/>
                        </a:rPr>
                        <a:t>.</a:t>
                      </a:r>
                    </a:p>
                  </a:txBody>
                  <a:tcPr marL="63500" marR="63500" marT="25400" marB="25400" anchor="ctr">
                    <a:lnL w="12700" cap="flat" cmpd="sng">
                      <a:solidFill>
                        <a:schemeClr val="tx1"/>
                      </a:solidFill>
                      <a:prstDash val="solid"/>
                      <a:round/>
                      <a:headEnd type="none" w="sm" len="sm"/>
                      <a:tailEnd type="none" w="sm" len="sm"/>
                    </a:lnL>
                    <a:lnR w="12700" cap="flat" cmpd="sng">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tx1"/>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562311">
                <a:tc>
                  <a:txBody>
                    <a:bodyPr/>
                    <a:lstStyle/>
                    <a:p>
                      <a:pPr marL="0" marR="0" lvl="0" indent="0" algn="l" rtl="0">
                        <a:spcBef>
                          <a:spcPts val="0"/>
                        </a:spcBef>
                        <a:spcAft>
                          <a:spcPts val="0"/>
                        </a:spcAft>
                        <a:buNone/>
                      </a:pPr>
                      <a:r>
                        <a:rPr lang="en-US" sz="1400" b="1">
                          <a:latin typeface="Calibri"/>
                          <a:ea typeface="Calibri"/>
                          <a:cs typeface="Calibri"/>
                          <a:sym typeface="Plus Jakarta Sans"/>
                        </a:rPr>
                        <a:t>Keep client digital properties running</a:t>
                      </a:r>
                      <a:endParaRPr lang="en-US" sz="1400">
                        <a:latin typeface="Calibri"/>
                        <a:ea typeface="Calibri"/>
                        <a:cs typeface="Calibri"/>
                      </a:endParaRPr>
                    </a:p>
                  </a:txBody>
                  <a:tcPr marL="63500" marR="63500" marT="25400" marB="25400" anchor="ctr">
                    <a:lnL w="12700" cap="flat" cmpd="sng">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solidFill>
                        <a:schemeClr val="tx1"/>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400">
                          <a:latin typeface="Calibri"/>
                          <a:ea typeface="Calibri"/>
                          <a:cs typeface="Calibri"/>
                          <a:sym typeface="Plus Jakarta Sans"/>
                        </a:rPr>
                        <a:t>Manage hosting, monitoring, security maintenance, and timely approved-content updates</a:t>
                      </a:r>
                      <a:r>
                        <a:rPr lang="en-US" sz="1400">
                          <a:latin typeface="Calibri"/>
                          <a:ea typeface="Calibri"/>
                          <a:cs typeface="Calibri"/>
                        </a:rPr>
                        <a:t>.</a:t>
                      </a:r>
                    </a:p>
                  </a:txBody>
                  <a:tcPr marL="63500" marR="63500" marT="25400" marB="25400" anchor="ctr">
                    <a:lnL w="12700" cap="flat" cmpd="sng" algn="ctr">
                      <a:solidFill>
                        <a:schemeClr val="tx1"/>
                      </a:solidFill>
                      <a:prstDash val="solid"/>
                      <a:round/>
                      <a:headEnd type="none" w="sm" len="sm"/>
                      <a:tailEnd type="none" w="sm" len="sm"/>
                    </a:lnL>
                    <a:lnR w="12700" cap="flat" cmpd="sng">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solidFill>
                        <a:schemeClr val="tx1"/>
                      </a:solidFill>
                      <a:prstDash val="solid"/>
                      <a:round/>
                      <a:headEnd type="none" w="sm" len="sm"/>
                      <a:tailEnd type="none" w="sm" len="sm"/>
                    </a:lnB>
                    <a:solidFill>
                      <a:srgbClr val="FFFFFF"/>
                    </a:solidFill>
                  </a:tcPr>
                </a:tc>
                <a:extLst>
                  <a:ext uri="{0D108BD9-81ED-4DB2-BD59-A6C34878D82A}">
                    <a16:rowId xmlns:a16="http://schemas.microsoft.com/office/drawing/2014/main" val="10002"/>
                  </a:ext>
                </a:extLst>
              </a:tr>
              <a:tr h="562311">
                <a:tc>
                  <a:txBody>
                    <a:bodyPr/>
                    <a:lstStyle/>
                    <a:p>
                      <a:pPr marL="0" marR="0" lvl="0" indent="0" algn="l" rtl="0">
                        <a:spcBef>
                          <a:spcPts val="0"/>
                        </a:spcBef>
                        <a:spcAft>
                          <a:spcPts val="0"/>
                        </a:spcAft>
                        <a:buNone/>
                      </a:pPr>
                      <a:r>
                        <a:rPr lang="en-US" sz="1400" b="1">
                          <a:latin typeface="Calibri"/>
                          <a:ea typeface="Calibri"/>
                          <a:cs typeface="Calibri"/>
                          <a:sym typeface="Plus Jakarta Sans"/>
                        </a:rPr>
                        <a:t>Simplify brand performance reporting</a:t>
                      </a:r>
                      <a:endParaRPr lang="en-US" sz="1400">
                        <a:latin typeface="Calibri"/>
                        <a:ea typeface="Calibri"/>
                        <a:cs typeface="Calibri"/>
                      </a:endParaRPr>
                    </a:p>
                  </a:txBody>
                  <a:tcPr marL="63500" marR="63500" marT="25400" marB="25400" anchor="ctr">
                    <a:lnL w="12700" cap="flat" cmpd="sng">
                      <a:solidFill>
                        <a:schemeClr val="tx1"/>
                      </a:solidFill>
                      <a:prstDash val="solid"/>
                      <a:round/>
                      <a:headEnd type="none" w="sm" len="sm"/>
                      <a:tailEnd type="none" w="sm" len="sm"/>
                    </a:lnL>
                    <a:lnR w="12700" cap="flat" cmpd="sng">
                      <a:solidFill>
                        <a:schemeClr val="tx1"/>
                      </a:solidFill>
                      <a:prstDash val="solid"/>
                      <a:round/>
                      <a:headEnd type="none" w="sm" len="sm"/>
                      <a:tailEnd type="none" w="sm" len="sm"/>
                    </a:lnR>
                    <a:lnT w="12700" cap="flat" cmpd="sng">
                      <a:solidFill>
                        <a:schemeClr val="tx1"/>
                      </a:solidFill>
                      <a:prstDash val="solid"/>
                      <a:round/>
                      <a:headEnd type="none" w="sm" len="sm"/>
                      <a:tailEnd type="none" w="sm" len="sm"/>
                    </a:lnT>
                    <a:lnB w="12700" cap="flat" cmpd="sng">
                      <a:solidFill>
                        <a:schemeClr val="tx1"/>
                      </a:solidFill>
                      <a:prstDash val="solid"/>
                      <a:round/>
                      <a:headEnd type="none" w="sm" len="sm"/>
                      <a:tailEnd type="none" w="sm" len="sm"/>
                    </a:lnB>
                    <a:solidFill>
                      <a:srgbClr val="F8FAFC"/>
                    </a:solidFill>
                  </a:tcPr>
                </a:tc>
                <a:tc>
                  <a:txBody>
                    <a:bodyPr/>
                    <a:lstStyle/>
                    <a:p>
                      <a:pPr marL="0" marR="0" lvl="0" indent="0" algn="l" rtl="0">
                        <a:spcBef>
                          <a:spcPts val="0"/>
                        </a:spcBef>
                        <a:spcAft>
                          <a:spcPts val="0"/>
                        </a:spcAft>
                        <a:buNone/>
                      </a:pPr>
                      <a:r>
                        <a:rPr lang="en-US" sz="1400">
                          <a:latin typeface="Calibri"/>
                          <a:ea typeface="Calibri"/>
                          <a:cs typeface="Calibri"/>
                          <a:sym typeface="Plus Jakarta Sans"/>
                        </a:rPr>
                        <a:t>Connect media, web analytics, and CRM data into brand-specific data lakes and automate recurring reports</a:t>
                      </a:r>
                      <a:endParaRPr lang="en-US" sz="1400">
                        <a:latin typeface="Calibri"/>
                        <a:ea typeface="Calibri"/>
                        <a:cs typeface="Calibri"/>
                      </a:endParaRPr>
                    </a:p>
                  </a:txBody>
                  <a:tcPr marL="63500" marR="63500" marT="25400" marB="25400" anchor="ctr">
                    <a:lnL w="12700" cap="flat" cmpd="sng">
                      <a:solidFill>
                        <a:schemeClr val="tx1"/>
                      </a:solidFill>
                      <a:prstDash val="solid"/>
                      <a:round/>
                      <a:headEnd type="none" w="sm" len="sm"/>
                      <a:tailEnd type="none" w="sm" len="sm"/>
                    </a:lnL>
                    <a:lnR w="12700" cap="flat" cmpd="sng">
                      <a:solidFill>
                        <a:schemeClr val="tx1"/>
                      </a:solidFill>
                      <a:prstDash val="solid"/>
                      <a:round/>
                      <a:headEnd type="none" w="sm" len="sm"/>
                      <a:tailEnd type="none" w="sm" len="sm"/>
                    </a:lnR>
                    <a:lnT w="12700" cap="flat" cmpd="sng">
                      <a:solidFill>
                        <a:schemeClr val="tx1"/>
                      </a:solidFill>
                      <a:prstDash val="solid"/>
                      <a:round/>
                      <a:headEnd type="none" w="sm" len="sm"/>
                      <a:tailEnd type="none" w="sm" len="sm"/>
                    </a:lnT>
                    <a:lnB w="12700" cap="flat" cmpd="sng">
                      <a:solidFill>
                        <a:schemeClr val="tx1"/>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bl>
          </a:graphicData>
        </a:graphic>
      </p:graphicFrame>
      <p:sp>
        <p:nvSpPr>
          <p:cNvPr id="267" name="Google Shape;267;p15">
            <a:extLst>
              <a:ext uri="{FF2B5EF4-FFF2-40B4-BE49-F238E27FC236}">
                <a16:creationId xmlns:a16="http://schemas.microsoft.com/office/drawing/2014/main" id="{4078223B-A799-8396-D5FF-980601CFC42B}"/>
              </a:ext>
            </a:extLst>
          </p:cNvPr>
          <p:cNvSpPr txBox="1"/>
          <p:nvPr/>
        </p:nvSpPr>
        <p:spPr>
          <a:xfrm>
            <a:off x="590289" y="1013985"/>
            <a:ext cx="10868025" cy="892552"/>
          </a:xfrm>
          <a:prstGeom prst="rect">
            <a:avLst/>
          </a:prstGeom>
          <a:noFill/>
          <a:ln>
            <a:noFill/>
          </a:ln>
        </p:spPr>
        <p:txBody>
          <a:bodyPr spcFirstLastPara="1" wrap="square" lIns="0" tIns="0" rIns="0" bIns="0" anchor="t" anchorCtr="0">
            <a:spAutoFit/>
          </a:bodyPr>
          <a:lstStyle/>
          <a:p>
            <a:pPr>
              <a:lnSpc>
                <a:spcPct val="144977"/>
              </a:lnSpc>
            </a:pPr>
            <a:r>
              <a:rPr lang="en-US" sz="2000" b="1">
                <a:solidFill>
                  <a:srgbClr val="1E293B"/>
                </a:solidFill>
                <a:latin typeface="Calibri"/>
                <a:ea typeface="Calibri"/>
                <a:cs typeface="Calibri"/>
                <a:sym typeface="Plus Jakarta Sans"/>
              </a:rPr>
              <a:t>A technology</a:t>
            </a:r>
            <a:r>
              <a:rPr lang="en-US" sz="2000" b="1" i="0" u="none" strike="noStrike" cap="none">
                <a:solidFill>
                  <a:srgbClr val="1E293B"/>
                </a:solidFill>
                <a:latin typeface="Calibri"/>
                <a:ea typeface="Calibri"/>
                <a:cs typeface="Calibri"/>
                <a:sym typeface="Plus Jakarta Sans"/>
              </a:rPr>
              <a:t> and delivery partner that helps pharma </a:t>
            </a:r>
            <a:r>
              <a:rPr lang="en-US" sz="2000" b="1">
                <a:solidFill>
                  <a:srgbClr val="1E293B"/>
                </a:solidFill>
                <a:latin typeface="Calibri"/>
                <a:ea typeface="Calibri"/>
                <a:cs typeface="Calibri"/>
                <a:sym typeface="Plus Jakarta Sans"/>
              </a:rPr>
              <a:t>commercial teams, marketing</a:t>
            </a:r>
            <a:r>
              <a:rPr lang="en-US" sz="2000" b="1" i="0" u="none" strike="noStrike" cap="none">
                <a:solidFill>
                  <a:srgbClr val="1E293B"/>
                </a:solidFill>
                <a:latin typeface="Calibri"/>
                <a:ea typeface="Calibri"/>
                <a:cs typeface="Calibri"/>
                <a:sym typeface="Plus Jakarta Sans"/>
              </a:rPr>
              <a:t> agencies execute client work faster, expand their capabilities, and build recurring revenue.</a:t>
            </a:r>
            <a:r>
              <a:rPr lang="en-US" sz="2000" b="0" i="0" u="none" strike="noStrike" cap="none">
                <a:solidFill>
                  <a:srgbClr val="1E293B"/>
                </a:solidFill>
                <a:latin typeface="Calibri"/>
                <a:ea typeface="Calibri"/>
                <a:cs typeface="Calibri"/>
                <a:sym typeface="Plus Jakarta Sans"/>
              </a:rPr>
              <a:t> </a:t>
            </a:r>
            <a:endParaRPr lang="en-US" sz="2000">
              <a:solidFill>
                <a:srgbClr val="1E293B"/>
              </a:solidFill>
              <a:latin typeface="Calibri"/>
              <a:ea typeface="Calibri"/>
              <a:cs typeface="Calibri"/>
            </a:endParaRPr>
          </a:p>
        </p:txBody>
      </p:sp>
      <p:sp>
        <p:nvSpPr>
          <p:cNvPr id="269" name="Google Shape;269;p15">
            <a:extLst>
              <a:ext uri="{FF2B5EF4-FFF2-40B4-BE49-F238E27FC236}">
                <a16:creationId xmlns:a16="http://schemas.microsoft.com/office/drawing/2014/main" id="{285DFA2B-1020-ABE7-CF1D-1404B49357E7}"/>
              </a:ext>
            </a:extLst>
          </p:cNvPr>
          <p:cNvSpPr txBox="1"/>
          <p:nvPr/>
        </p:nvSpPr>
        <p:spPr>
          <a:xfrm>
            <a:off x="9070731" y="2424479"/>
            <a:ext cx="2472104" cy="3323987"/>
          </a:xfrm>
          <a:prstGeom prst="rect">
            <a:avLst/>
          </a:prstGeom>
          <a:noFill/>
          <a:ln>
            <a:noFill/>
          </a:ln>
        </p:spPr>
        <p:txBody>
          <a:bodyPr spcFirstLastPara="1" wrap="square" lIns="0" tIns="0" rIns="0" bIns="0" anchor="t" anchorCtr="0">
            <a:spAutoFit/>
          </a:bodyPr>
          <a:lstStyle/>
          <a:p>
            <a:pPr>
              <a:lnSpc>
                <a:spcPct val="149955"/>
              </a:lnSpc>
            </a:pPr>
            <a:r>
              <a:rPr lang="en-US" sz="1600" b="1" i="0" u="none" strike="noStrike" cap="none">
                <a:solidFill>
                  <a:srgbClr val="F8FAFC"/>
                </a:solidFill>
                <a:latin typeface="Plus Jakarta Sans"/>
                <a:ea typeface="Plus Jakarta Sans"/>
                <a:cs typeface="Plus Jakarta Sans"/>
                <a:sym typeface="Plus Jakarta Sans"/>
              </a:rPr>
              <a:t>Nashiah helps pharma marketing agencies turn creative ideas into digital experiences, connected intelligence, and AI-enabled </a:t>
            </a:r>
            <a:r>
              <a:rPr lang="en-US" sz="1600" b="1">
                <a:solidFill>
                  <a:srgbClr val="F8FAFC"/>
                </a:solidFill>
                <a:latin typeface="Plus Jakarta Sans"/>
                <a:ea typeface="Plus Jakarta Sans"/>
                <a:cs typeface="Plus Jakarta Sans"/>
                <a:sym typeface="Plus Jakarta Sans"/>
              </a:rPr>
              <a:t>services giving</a:t>
            </a:r>
            <a:r>
              <a:rPr lang="en-US" sz="1600" b="1" i="0" u="none" strike="noStrike" cap="none">
                <a:solidFill>
                  <a:srgbClr val="F8FAFC"/>
                </a:solidFill>
                <a:latin typeface="Plus Jakarta Sans"/>
                <a:ea typeface="Plus Jakarta Sans"/>
                <a:cs typeface="Plus Jakarta Sans"/>
                <a:sym typeface="Plus Jakarta Sans"/>
              </a:rPr>
              <a:t> them more delivery capacity and new services to sell to their clients.</a:t>
            </a:r>
            <a:endParaRPr lang="en-US" sz="1600">
              <a:ea typeface="Calibri"/>
              <a:cs typeface="Calibri"/>
            </a:endParaRPr>
          </a:p>
        </p:txBody>
      </p:sp>
      <p:sp>
        <p:nvSpPr>
          <p:cNvPr id="271" name="Google Shape;271;p15">
            <a:extLst>
              <a:ext uri="{FF2B5EF4-FFF2-40B4-BE49-F238E27FC236}">
                <a16:creationId xmlns:a16="http://schemas.microsoft.com/office/drawing/2014/main" id="{CE71E7AB-992E-1AFE-70B3-2B173C66C5DD}"/>
              </a:ext>
            </a:extLst>
          </p:cNvPr>
          <p:cNvSpPr txBox="1"/>
          <p:nvPr/>
        </p:nvSpPr>
        <p:spPr>
          <a:xfrm>
            <a:off x="625826" y="5386043"/>
            <a:ext cx="7943850" cy="517065"/>
          </a:xfrm>
          <a:prstGeom prst="rect">
            <a:avLst/>
          </a:prstGeom>
          <a:noFill/>
          <a:ln>
            <a:noFill/>
          </a:ln>
        </p:spPr>
        <p:txBody>
          <a:bodyPr spcFirstLastPara="1" wrap="square" lIns="0" tIns="0" rIns="0" bIns="0" anchor="t" anchorCtr="0">
            <a:spAutoFit/>
          </a:bodyPr>
          <a:lstStyle/>
          <a:p>
            <a:pPr marL="0" marR="0" lvl="0" indent="0" algn="l" rtl="0">
              <a:lnSpc>
                <a:spcPct val="140019"/>
              </a:lnSpc>
              <a:spcBef>
                <a:spcPts val="0"/>
              </a:spcBef>
              <a:spcAft>
                <a:spcPts val="0"/>
              </a:spcAft>
              <a:buNone/>
            </a:pPr>
            <a:r>
              <a:rPr lang="en-US" sz="1200" b="1" i="0" u="none" strike="noStrike" cap="none">
                <a:solidFill>
                  <a:srgbClr val="0369A1"/>
                </a:solidFill>
                <a:latin typeface="Plus Jakarta Sans"/>
                <a:ea typeface="Plus Jakarta Sans"/>
                <a:cs typeface="Plus Jakarta Sans"/>
                <a:sym typeface="Plus Jakarta Sans"/>
              </a:rPr>
              <a:t>The agency owns the client relationship, strategy, and creative direction. Nashiah provides the technology, engineering, data, and ongoing operations that bring those ideas to life.</a:t>
            </a:r>
            <a:endParaRPr lang="en-US" sz="2800"/>
          </a:p>
        </p:txBody>
      </p:sp>
      <p:sp>
        <p:nvSpPr>
          <p:cNvPr id="3" name="Google Shape;106;p13">
            <a:extLst>
              <a:ext uri="{FF2B5EF4-FFF2-40B4-BE49-F238E27FC236}">
                <a16:creationId xmlns:a16="http://schemas.microsoft.com/office/drawing/2014/main" id="{51C724B0-20C2-125E-9B76-83BFB7757E0F}"/>
              </a:ext>
            </a:extLst>
          </p:cNvPr>
          <p:cNvSpPr txBox="1"/>
          <p:nvPr/>
        </p:nvSpPr>
        <p:spPr>
          <a:xfrm>
            <a:off x="1942664" y="395842"/>
            <a:ext cx="10253197" cy="369332"/>
          </a:xfrm>
          <a:prstGeom prst="rect">
            <a:avLst/>
          </a:prstGeom>
          <a:noFill/>
          <a:ln>
            <a:noFill/>
          </a:ln>
        </p:spPr>
        <p:txBody>
          <a:bodyPr spcFirstLastPara="1" wrap="square" lIns="0" tIns="0" rIns="0" bIns="0" anchor="t" anchorCtr="0">
            <a:spAutoFit/>
          </a:bodyPr>
          <a:lstStyle/>
          <a:p>
            <a:r>
              <a:rPr lang="en-US" sz="2400" b="1">
                <a:solidFill>
                  <a:srgbClr val="002A5A"/>
                </a:solidFill>
                <a:latin typeface="Calibri"/>
                <a:ea typeface="Calibri"/>
                <a:cs typeface="Calibri"/>
                <a:sym typeface="Plus Jakarta Sans"/>
              </a:rPr>
              <a:t>A division of  </a:t>
            </a:r>
            <a:r>
              <a:rPr lang="en-US" sz="2400" b="1" err="1">
                <a:solidFill>
                  <a:srgbClr val="002A5A"/>
                </a:solidFill>
                <a:latin typeface="Calibri"/>
                <a:ea typeface="Calibri"/>
                <a:cs typeface="Calibri"/>
                <a:sym typeface="Plus Jakarta Sans"/>
              </a:rPr>
              <a:t>ISmile</a:t>
            </a:r>
            <a:r>
              <a:rPr lang="en-US" sz="2400" b="1" i="0" u="none" strike="noStrike" cap="none">
                <a:solidFill>
                  <a:srgbClr val="002A5A"/>
                </a:solidFill>
                <a:latin typeface="Calibri"/>
                <a:ea typeface="Calibri"/>
                <a:cs typeface="Calibri"/>
                <a:sym typeface="Plus Jakarta Sans"/>
              </a:rPr>
              <a:t> Technologies </a:t>
            </a:r>
            <a:r>
              <a:rPr lang="en-US" sz="2400" b="1">
                <a:solidFill>
                  <a:srgbClr val="002A5A"/>
                </a:solidFill>
                <a:latin typeface="Calibri"/>
                <a:ea typeface="Calibri"/>
                <a:cs typeface="Calibri"/>
                <a:sym typeface="Plus Jakarta Sans"/>
              </a:rPr>
              <a:t> </a:t>
            </a:r>
            <a:r>
              <a:rPr lang="en-US" sz="2400" b="1" i="0" u="none" strike="noStrike" cap="none">
                <a:solidFill>
                  <a:srgbClr val="002A5A"/>
                </a:solidFill>
                <a:latin typeface="Calibri"/>
                <a:ea typeface="Calibri"/>
                <a:cs typeface="Calibri"/>
                <a:sym typeface="Plus Jakarta Sans"/>
              </a:rPr>
              <a:t>for </a:t>
            </a:r>
            <a:r>
              <a:rPr lang="en-US" sz="2400" b="1">
                <a:solidFill>
                  <a:srgbClr val="002A5A"/>
                </a:solidFill>
                <a:latin typeface="Calibri"/>
                <a:ea typeface="Calibri"/>
                <a:cs typeface="Calibri"/>
                <a:sym typeface="Plus Jakarta Sans"/>
              </a:rPr>
              <a:t>Pharma, Healthcare and  Lifesciences </a:t>
            </a:r>
            <a:endParaRPr lang="en-US" sz="2400" b="1">
              <a:solidFill>
                <a:srgbClr val="002A5A"/>
              </a:solidFill>
              <a:latin typeface="Calibri"/>
              <a:ea typeface="Calibri"/>
              <a:cs typeface="Calibri"/>
            </a:endParaRPr>
          </a:p>
        </p:txBody>
      </p:sp>
      <p:pic>
        <p:nvPicPr>
          <p:cNvPr id="5" name="Picture 4" descr="A blue and green pill with a black background&#10;&#10;AI-generated content may be incorrect.">
            <a:extLst>
              <a:ext uri="{FF2B5EF4-FFF2-40B4-BE49-F238E27FC236}">
                <a16:creationId xmlns:a16="http://schemas.microsoft.com/office/drawing/2014/main" id="{380521B5-50A1-E49E-E110-23D584B0D9D4}"/>
              </a:ext>
            </a:extLst>
          </p:cNvPr>
          <p:cNvPicPr>
            <a:picLocks noChangeAspect="1"/>
          </p:cNvPicPr>
          <p:nvPr/>
        </p:nvPicPr>
        <p:blipFill>
          <a:blip r:embed="rId4"/>
          <a:srcRect l="360" t="22542" r="2520" b="18447"/>
          <a:stretch>
            <a:fillRect/>
          </a:stretch>
        </p:blipFill>
        <p:spPr>
          <a:xfrm>
            <a:off x="373610" y="142483"/>
            <a:ext cx="1460734" cy="863184"/>
          </a:xfrm>
          <a:prstGeom prst="rect">
            <a:avLst/>
          </a:prstGeom>
        </p:spPr>
      </p:pic>
    </p:spTree>
    <p:extLst>
      <p:ext uri="{BB962C8B-B14F-4D97-AF65-F5344CB8AC3E}">
        <p14:creationId xmlns:p14="http://schemas.microsoft.com/office/powerpoint/2010/main" val="2230483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83"/>
        <p:cNvGrpSpPr/>
        <p:nvPr/>
      </p:nvGrpSpPr>
      <p:grpSpPr>
        <a:xfrm>
          <a:off x="0" y="0"/>
          <a:ext cx="0" cy="0"/>
          <a:chOff x="0" y="0"/>
          <a:chExt cx="0" cy="0"/>
        </a:xfrm>
      </p:grpSpPr>
      <p:sp>
        <p:nvSpPr>
          <p:cNvPr id="85" name="Google Shape;85;p13"/>
          <p:cNvSpPr/>
          <p:nvPr/>
        </p:nvSpPr>
        <p:spPr>
          <a:xfrm>
            <a:off x="9026685" y="760629"/>
            <a:ext cx="3048000" cy="5415584"/>
          </a:xfrm>
          <a:prstGeom prst="roundRect">
            <a:avLst>
              <a:gd name="adj" fmla="val 3750"/>
            </a:avLst>
          </a:prstGeom>
          <a:solidFill>
            <a:srgbClr val="094066"/>
          </a:solidFill>
          <a:ln>
            <a:noFill/>
          </a:ln>
        </p:spPr>
        <p:txBody>
          <a:bodyPr spcFirstLastPara="1" wrap="square" lIns="91425" tIns="45700" rIns="91425" bIns="45700" anchor="ctr" anchorCtr="0">
            <a:noAutofit/>
          </a:bodyPr>
          <a:lstStyle/>
          <a:p>
            <a:pPr marL="285750" marR="0" lvl="0" indent="-285750" algn="ctr" rtl="0">
              <a:spcBef>
                <a:spcPts val="0"/>
              </a:spcBef>
              <a:spcAft>
                <a:spcPts val="0"/>
              </a:spcAft>
              <a:buFont typeface="Wingdings"/>
              <a:buChar char="ü"/>
            </a:pPr>
            <a:endParaRPr lang="en-US" sz="1800" b="0" i="0" u="none" strike="noStrike" cap="none">
              <a:solidFill>
                <a:schemeClr val="dk1"/>
              </a:solidFill>
              <a:latin typeface="Calibri"/>
              <a:ea typeface="Calibri"/>
              <a:cs typeface="Calibri"/>
            </a:endParaRPr>
          </a:p>
        </p:txBody>
      </p:sp>
      <p:sp>
        <p:nvSpPr>
          <p:cNvPr id="86" name="Google Shape;86;p13"/>
          <p:cNvSpPr/>
          <p:nvPr/>
        </p:nvSpPr>
        <p:spPr>
          <a:xfrm>
            <a:off x="111833" y="957982"/>
            <a:ext cx="4264184" cy="2905692"/>
          </a:xfrm>
          <a:prstGeom prst="roundRect">
            <a:avLst>
              <a:gd name="adj" fmla="val 3811"/>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a:solidFill>
                <a:srgbClr val="002A5A"/>
              </a:solidFill>
              <a:latin typeface="Calibri"/>
              <a:ea typeface="Calibri"/>
              <a:cs typeface="Calibri"/>
            </a:endParaRPr>
          </a:p>
        </p:txBody>
      </p:sp>
      <p:sp>
        <p:nvSpPr>
          <p:cNvPr id="87" name="Google Shape;87;p13"/>
          <p:cNvSpPr/>
          <p:nvPr/>
        </p:nvSpPr>
        <p:spPr>
          <a:xfrm>
            <a:off x="4533900" y="1062140"/>
            <a:ext cx="4275148" cy="2944066"/>
          </a:xfrm>
          <a:prstGeom prst="roundRect">
            <a:avLst>
              <a:gd name="adj" fmla="val 3811"/>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a:solidFill>
                <a:srgbClr val="002A5A"/>
              </a:solidFill>
              <a:latin typeface="Calibri"/>
              <a:ea typeface="Calibri"/>
              <a:cs typeface="Calibri"/>
            </a:endParaRPr>
          </a:p>
        </p:txBody>
      </p:sp>
      <p:sp>
        <p:nvSpPr>
          <p:cNvPr id="88" name="Google Shape;88;p13"/>
          <p:cNvSpPr/>
          <p:nvPr/>
        </p:nvSpPr>
        <p:spPr>
          <a:xfrm>
            <a:off x="161171" y="3977700"/>
            <a:ext cx="4198400" cy="2768642"/>
          </a:xfrm>
          <a:prstGeom prst="roundRect">
            <a:avLst>
              <a:gd name="adj" fmla="val 3811"/>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a:solidFill>
                <a:srgbClr val="002A5A"/>
              </a:solidFill>
              <a:latin typeface="Calibri"/>
              <a:ea typeface="Calibri"/>
              <a:cs typeface="Calibri"/>
            </a:endParaRPr>
          </a:p>
        </p:txBody>
      </p:sp>
      <p:sp>
        <p:nvSpPr>
          <p:cNvPr id="89" name="Google Shape;89;p13"/>
          <p:cNvSpPr/>
          <p:nvPr/>
        </p:nvSpPr>
        <p:spPr>
          <a:xfrm>
            <a:off x="4583238" y="3972218"/>
            <a:ext cx="4209364" cy="2752195"/>
          </a:xfrm>
          <a:prstGeom prst="roundRect">
            <a:avLst>
              <a:gd name="adj" fmla="val 3811"/>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a:solidFill>
                <a:srgbClr val="002A5A"/>
              </a:solidFill>
              <a:latin typeface="Calibri"/>
              <a:ea typeface="Calibri"/>
              <a:cs typeface="Calibri"/>
            </a:endParaRPr>
          </a:p>
        </p:txBody>
      </p:sp>
      <p:sp>
        <p:nvSpPr>
          <p:cNvPr id="90" name="Google Shape;90;p13"/>
          <p:cNvSpPr/>
          <p:nvPr/>
        </p:nvSpPr>
        <p:spPr>
          <a:xfrm>
            <a:off x="172135" y="963464"/>
            <a:ext cx="4083278" cy="32618"/>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1" name="Google Shape;91;p13"/>
          <p:cNvSpPr/>
          <p:nvPr/>
        </p:nvSpPr>
        <p:spPr>
          <a:xfrm>
            <a:off x="4533900" y="952500"/>
            <a:ext cx="3924300" cy="38100"/>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2" name="Google Shape;92;p13"/>
          <p:cNvSpPr/>
          <p:nvPr/>
        </p:nvSpPr>
        <p:spPr>
          <a:xfrm>
            <a:off x="139243" y="3983182"/>
            <a:ext cx="3924300" cy="38100"/>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a:solidFill>
                <a:srgbClr val="002A5A"/>
              </a:solidFill>
              <a:latin typeface="Calibri"/>
              <a:ea typeface="Calibri"/>
              <a:cs typeface="Calibri"/>
            </a:endParaRPr>
          </a:p>
        </p:txBody>
      </p:sp>
      <p:sp>
        <p:nvSpPr>
          <p:cNvPr id="93" name="Google Shape;93;p13"/>
          <p:cNvSpPr/>
          <p:nvPr/>
        </p:nvSpPr>
        <p:spPr>
          <a:xfrm>
            <a:off x="4594202" y="3972218"/>
            <a:ext cx="3924300" cy="32618"/>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400" b="0" i="0" u="none" strike="noStrike" cap="none">
              <a:solidFill>
                <a:srgbClr val="002A5A"/>
              </a:solidFill>
              <a:latin typeface="Calibri"/>
              <a:ea typeface="Calibri"/>
              <a:cs typeface="Calibri"/>
            </a:endParaRPr>
          </a:p>
        </p:txBody>
      </p:sp>
      <p:pic>
        <p:nvPicPr>
          <p:cNvPr id="96" name="Google Shape;96;p13" descr="image.png"/>
          <p:cNvPicPr preferRelativeResize="0"/>
          <p:nvPr/>
        </p:nvPicPr>
        <p:blipFill rotWithShape="1">
          <a:blip r:embed="rId3">
            <a:alphaModFix/>
          </a:blip>
          <a:srcRect/>
          <a:stretch/>
        </p:blipFill>
        <p:spPr>
          <a:xfrm>
            <a:off x="10220531" y="1257300"/>
            <a:ext cx="419100" cy="419100"/>
          </a:xfrm>
          <a:prstGeom prst="rect">
            <a:avLst/>
          </a:prstGeom>
          <a:noFill/>
          <a:ln>
            <a:noFill/>
          </a:ln>
        </p:spPr>
      </p:pic>
      <p:pic>
        <p:nvPicPr>
          <p:cNvPr id="97" name="Google Shape;97;p13" descr="image.png"/>
          <p:cNvPicPr preferRelativeResize="0"/>
          <p:nvPr/>
        </p:nvPicPr>
        <p:blipFill rotWithShape="1">
          <a:blip r:embed="rId4">
            <a:alphaModFix/>
          </a:blip>
          <a:srcRect/>
          <a:stretch/>
        </p:blipFill>
        <p:spPr>
          <a:xfrm>
            <a:off x="10334831" y="1371600"/>
            <a:ext cx="190500" cy="190500"/>
          </a:xfrm>
          <a:prstGeom prst="rect">
            <a:avLst/>
          </a:prstGeom>
          <a:noFill/>
          <a:ln>
            <a:noFill/>
          </a:ln>
        </p:spPr>
      </p:pic>
      <p:pic>
        <p:nvPicPr>
          <p:cNvPr id="98" name="Google Shape;98;p13" descr="image.png"/>
          <p:cNvPicPr preferRelativeResize="0"/>
          <p:nvPr/>
        </p:nvPicPr>
        <p:blipFill rotWithShape="1">
          <a:blip r:embed="rId5">
            <a:alphaModFix/>
          </a:blip>
          <a:srcRect/>
          <a:stretch/>
        </p:blipFill>
        <p:spPr>
          <a:xfrm>
            <a:off x="351397" y="1287862"/>
            <a:ext cx="361950" cy="361950"/>
          </a:xfrm>
          <a:prstGeom prst="rect">
            <a:avLst/>
          </a:prstGeom>
          <a:noFill/>
          <a:ln>
            <a:noFill/>
          </a:ln>
        </p:spPr>
      </p:pic>
      <p:pic>
        <p:nvPicPr>
          <p:cNvPr id="99" name="Google Shape;99;p13" descr="image.png"/>
          <p:cNvPicPr preferRelativeResize="0"/>
          <p:nvPr/>
        </p:nvPicPr>
        <p:blipFill rotWithShape="1">
          <a:blip r:embed="rId6">
            <a:alphaModFix/>
          </a:blip>
          <a:srcRect/>
          <a:stretch/>
        </p:blipFill>
        <p:spPr>
          <a:xfrm>
            <a:off x="4680270" y="1122905"/>
            <a:ext cx="361950" cy="361950"/>
          </a:xfrm>
          <a:prstGeom prst="rect">
            <a:avLst/>
          </a:prstGeom>
          <a:noFill/>
          <a:ln>
            <a:noFill/>
          </a:ln>
        </p:spPr>
      </p:pic>
      <p:pic>
        <p:nvPicPr>
          <p:cNvPr id="100" name="Google Shape;100;p13" descr="image.png"/>
          <p:cNvPicPr preferRelativeResize="0"/>
          <p:nvPr/>
        </p:nvPicPr>
        <p:blipFill rotWithShape="1">
          <a:blip r:embed="rId7">
            <a:alphaModFix/>
          </a:blip>
          <a:srcRect/>
          <a:stretch/>
        </p:blipFill>
        <p:spPr>
          <a:xfrm>
            <a:off x="367843" y="4230832"/>
            <a:ext cx="361950" cy="361950"/>
          </a:xfrm>
          <a:prstGeom prst="rect">
            <a:avLst/>
          </a:prstGeom>
          <a:noFill/>
          <a:ln>
            <a:noFill/>
          </a:ln>
        </p:spPr>
      </p:pic>
      <p:pic>
        <p:nvPicPr>
          <p:cNvPr id="101" name="Google Shape;101;p13" descr="image.png"/>
          <p:cNvPicPr preferRelativeResize="0"/>
          <p:nvPr/>
        </p:nvPicPr>
        <p:blipFill rotWithShape="1">
          <a:blip r:embed="rId8">
            <a:alphaModFix/>
          </a:blip>
          <a:srcRect/>
          <a:stretch/>
        </p:blipFill>
        <p:spPr>
          <a:xfrm>
            <a:off x="4800874" y="4186976"/>
            <a:ext cx="361950" cy="296166"/>
          </a:xfrm>
          <a:prstGeom prst="rect">
            <a:avLst/>
          </a:prstGeom>
          <a:noFill/>
          <a:ln>
            <a:noFill/>
          </a:ln>
        </p:spPr>
      </p:pic>
      <p:pic>
        <p:nvPicPr>
          <p:cNvPr id="106" name="Google Shape;106;p13" descr="image.png"/>
          <p:cNvPicPr preferRelativeResize="0"/>
          <p:nvPr/>
        </p:nvPicPr>
        <p:blipFill rotWithShape="1">
          <a:blip r:embed="rId9">
            <a:alphaModFix/>
          </a:blip>
          <a:srcRect/>
          <a:stretch/>
        </p:blipFill>
        <p:spPr>
          <a:xfrm>
            <a:off x="475222" y="1403601"/>
            <a:ext cx="114300" cy="152400"/>
          </a:xfrm>
          <a:prstGeom prst="rect">
            <a:avLst/>
          </a:prstGeom>
          <a:noFill/>
          <a:ln>
            <a:noFill/>
          </a:ln>
        </p:spPr>
      </p:pic>
      <p:pic>
        <p:nvPicPr>
          <p:cNvPr id="107" name="Google Shape;107;p13" descr="image.png"/>
          <p:cNvPicPr preferRelativeResize="0"/>
          <p:nvPr/>
        </p:nvPicPr>
        <p:blipFill rotWithShape="1">
          <a:blip r:embed="rId10">
            <a:alphaModFix/>
          </a:blip>
          <a:srcRect/>
          <a:stretch/>
        </p:blipFill>
        <p:spPr>
          <a:xfrm>
            <a:off x="4811016" y="1238644"/>
            <a:ext cx="133350" cy="152400"/>
          </a:xfrm>
          <a:prstGeom prst="rect">
            <a:avLst/>
          </a:prstGeom>
          <a:noFill/>
          <a:ln>
            <a:noFill/>
          </a:ln>
        </p:spPr>
      </p:pic>
      <p:pic>
        <p:nvPicPr>
          <p:cNvPr id="108" name="Google Shape;108;p13" descr="image.png"/>
          <p:cNvPicPr preferRelativeResize="0"/>
          <p:nvPr/>
        </p:nvPicPr>
        <p:blipFill rotWithShape="1">
          <a:blip r:embed="rId11">
            <a:alphaModFix/>
          </a:blip>
          <a:srcRect/>
          <a:stretch/>
        </p:blipFill>
        <p:spPr>
          <a:xfrm>
            <a:off x="453568" y="4335607"/>
            <a:ext cx="190500" cy="152400"/>
          </a:xfrm>
          <a:prstGeom prst="rect">
            <a:avLst/>
          </a:prstGeom>
          <a:noFill/>
          <a:ln>
            <a:noFill/>
          </a:ln>
        </p:spPr>
      </p:pic>
      <p:pic>
        <p:nvPicPr>
          <p:cNvPr id="109" name="Google Shape;109;p13" descr="image.png"/>
          <p:cNvPicPr preferRelativeResize="0"/>
          <p:nvPr/>
        </p:nvPicPr>
        <p:blipFill rotWithShape="1">
          <a:blip r:embed="rId12">
            <a:alphaModFix/>
          </a:blip>
          <a:srcRect/>
          <a:stretch/>
        </p:blipFill>
        <p:spPr>
          <a:xfrm>
            <a:off x="4915174" y="4291751"/>
            <a:ext cx="133350" cy="124990"/>
          </a:xfrm>
          <a:prstGeom prst="rect">
            <a:avLst/>
          </a:prstGeom>
          <a:noFill/>
          <a:ln>
            <a:noFill/>
          </a:ln>
        </p:spPr>
      </p:pic>
      <p:sp>
        <p:nvSpPr>
          <p:cNvPr id="111" name="Google Shape;111;p13"/>
          <p:cNvSpPr txBox="1"/>
          <p:nvPr/>
        </p:nvSpPr>
        <p:spPr>
          <a:xfrm>
            <a:off x="1875692" y="430456"/>
            <a:ext cx="10106173" cy="3000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err="1">
                <a:solidFill>
                  <a:srgbClr val="0F172A"/>
                </a:solidFill>
                <a:latin typeface="Plus Jakarta Sans"/>
                <a:ea typeface="Plus Jakarta Sans"/>
                <a:cs typeface="Plus Jakarta Sans"/>
                <a:sym typeface="Plus Jakarta Sans"/>
              </a:rPr>
              <a:t>Nashiah</a:t>
            </a:r>
            <a:r>
              <a:rPr lang="en-US" sz="1950" b="1" i="0" u="none" strike="noStrike" cap="none">
                <a:solidFill>
                  <a:srgbClr val="0F172A"/>
                </a:solidFill>
                <a:latin typeface="Plus Jakarta Sans"/>
                <a:ea typeface="Plus Jakarta Sans"/>
                <a:cs typeface="Plus Jakarta Sans"/>
                <a:sym typeface="Plus Jakarta Sans"/>
              </a:rPr>
              <a:t> : Strategic Technology Partner with Product Mindset </a:t>
            </a:r>
            <a:endParaRPr/>
          </a:p>
        </p:txBody>
      </p:sp>
      <p:sp>
        <p:nvSpPr>
          <p:cNvPr id="112" name="Google Shape;112;p13"/>
          <p:cNvSpPr txBox="1"/>
          <p:nvPr/>
        </p:nvSpPr>
        <p:spPr>
          <a:xfrm>
            <a:off x="8836185" y="1843813"/>
            <a:ext cx="3238500" cy="238125"/>
          </a:xfrm>
          <a:prstGeom prst="rect">
            <a:avLst/>
          </a:prstGeom>
          <a:noFill/>
          <a:ln>
            <a:noFill/>
          </a:ln>
        </p:spPr>
        <p:txBody>
          <a:bodyPr spcFirstLastPara="1" wrap="square" lIns="0" tIns="0" rIns="0" bIns="0" anchor="t" anchorCtr="0">
            <a:spAutoFit/>
          </a:bodyPr>
          <a:lstStyle/>
          <a:p>
            <a:pPr algn="ctr"/>
            <a:r>
              <a:rPr lang="en-US" sz="1500" b="1">
                <a:solidFill>
                  <a:srgbClr val="FFFFFF"/>
                </a:solidFill>
                <a:latin typeface="Plus Jakarta Sans"/>
                <a:ea typeface="Plus Jakarta Sans"/>
                <a:cs typeface="Plus Jakarta Sans"/>
                <a:sym typeface="Plus Jakarta Sans"/>
              </a:rPr>
              <a:t>Added Value</a:t>
            </a:r>
            <a:r>
              <a:rPr lang="en-US" sz="1500" b="1" i="0" u="none" strike="noStrike" cap="none">
                <a:solidFill>
                  <a:srgbClr val="FFFFFF"/>
                </a:solidFill>
                <a:latin typeface="Plus Jakarta Sans"/>
                <a:ea typeface="Plus Jakarta Sans"/>
                <a:cs typeface="Plus Jakarta Sans"/>
                <a:sym typeface="Plus Jakarta Sans"/>
              </a:rPr>
              <a:t> </a:t>
            </a:r>
            <a:endParaRPr lang="en-US" sz="1500" b="1">
              <a:solidFill>
                <a:srgbClr val="FFFFFF"/>
              </a:solidFill>
              <a:latin typeface="Plus Jakarta Sans"/>
            </a:endParaRPr>
          </a:p>
        </p:txBody>
      </p:sp>
      <p:sp>
        <p:nvSpPr>
          <p:cNvPr id="113" name="Google Shape;113;p13"/>
          <p:cNvSpPr txBox="1"/>
          <p:nvPr/>
        </p:nvSpPr>
        <p:spPr>
          <a:xfrm>
            <a:off x="783791" y="1301849"/>
            <a:ext cx="2738437" cy="307777"/>
          </a:xfrm>
          <a:prstGeom prst="rect">
            <a:avLst/>
          </a:prstGeom>
          <a:noFill/>
          <a:ln>
            <a:noFill/>
          </a:ln>
        </p:spPr>
        <p:txBody>
          <a:bodyPr spcFirstLastPara="1" wrap="square" lIns="0" tIns="0" rIns="0" bIns="0" anchor="t" anchorCtr="0">
            <a:spAutoFit/>
          </a:bodyPr>
          <a:lstStyle/>
          <a:p>
            <a:pPr marL="0" marR="0" lvl="0" indent="0" algn="l" rtl="0">
              <a:lnSpc>
                <a:spcPct val="124941"/>
              </a:lnSpc>
              <a:spcBef>
                <a:spcPts val="0"/>
              </a:spcBef>
              <a:spcAft>
                <a:spcPts val="0"/>
              </a:spcAft>
              <a:buNone/>
            </a:pPr>
            <a:r>
              <a:rPr lang="en-US" sz="1600" b="1" i="0" u="none" strike="noStrike" cap="none">
                <a:solidFill>
                  <a:srgbClr val="002A5A"/>
                </a:solidFill>
                <a:latin typeface="Calibri"/>
                <a:ea typeface="Calibri"/>
                <a:cs typeface="Calibri"/>
                <a:sym typeface="Plus Jakarta Sans"/>
              </a:rPr>
              <a:t>AI Applications &amp; Innovation</a:t>
            </a:r>
            <a:endParaRPr lang="en-US" sz="2400">
              <a:solidFill>
                <a:srgbClr val="002A5A"/>
              </a:solidFill>
              <a:latin typeface="Calibri"/>
              <a:ea typeface="Calibri"/>
              <a:cs typeface="Calibri"/>
            </a:endParaRPr>
          </a:p>
        </p:txBody>
      </p:sp>
      <p:sp>
        <p:nvSpPr>
          <p:cNvPr id="114" name="Google Shape;114;p13"/>
          <p:cNvSpPr txBox="1"/>
          <p:nvPr/>
        </p:nvSpPr>
        <p:spPr>
          <a:xfrm>
            <a:off x="435409" y="1857306"/>
            <a:ext cx="3801776"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Transforming services to products using AI workflows, Agents</a:t>
            </a:r>
            <a:endParaRPr lang="en-US" sz="2400">
              <a:solidFill>
                <a:srgbClr val="002A5A"/>
              </a:solidFill>
              <a:latin typeface="Calibri"/>
              <a:ea typeface="Calibri"/>
              <a:cs typeface="Calibri"/>
            </a:endParaRPr>
          </a:p>
        </p:txBody>
      </p:sp>
      <p:sp>
        <p:nvSpPr>
          <p:cNvPr id="115" name="Google Shape;115;p13"/>
          <p:cNvSpPr txBox="1"/>
          <p:nvPr/>
        </p:nvSpPr>
        <p:spPr>
          <a:xfrm>
            <a:off x="440891" y="2112292"/>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Custom AI dev (Cloud+ AI)</a:t>
            </a:r>
            <a:endParaRPr lang="en-US" sz="2400">
              <a:solidFill>
                <a:srgbClr val="002A5A"/>
              </a:solidFill>
              <a:latin typeface="Calibri"/>
              <a:ea typeface="Calibri"/>
              <a:cs typeface="Calibri"/>
            </a:endParaRPr>
          </a:p>
        </p:txBody>
      </p:sp>
      <p:sp>
        <p:nvSpPr>
          <p:cNvPr id="116" name="Google Shape;116;p13"/>
          <p:cNvSpPr txBox="1"/>
          <p:nvPr/>
        </p:nvSpPr>
        <p:spPr>
          <a:xfrm>
            <a:off x="440891" y="2399929"/>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AI-enabled Pre-MLR review</a:t>
            </a:r>
            <a:endParaRPr lang="en-US" sz="2400">
              <a:solidFill>
                <a:srgbClr val="002A5A"/>
              </a:solidFill>
              <a:latin typeface="Calibri"/>
              <a:ea typeface="Calibri"/>
              <a:cs typeface="Calibri"/>
            </a:endParaRPr>
          </a:p>
        </p:txBody>
      </p:sp>
      <p:sp>
        <p:nvSpPr>
          <p:cNvPr id="117" name="Google Shape;117;p13"/>
          <p:cNvSpPr txBox="1"/>
          <p:nvPr/>
        </p:nvSpPr>
        <p:spPr>
          <a:xfrm>
            <a:off x="440891" y="2643709"/>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AI audience simulation (HCP/Patient)</a:t>
            </a:r>
            <a:endParaRPr lang="en-US" sz="2400">
              <a:solidFill>
                <a:srgbClr val="002A5A"/>
              </a:solidFill>
              <a:latin typeface="Calibri"/>
              <a:ea typeface="Calibri"/>
              <a:cs typeface="Calibri"/>
            </a:endParaRPr>
          </a:p>
        </p:txBody>
      </p:sp>
      <p:sp>
        <p:nvSpPr>
          <p:cNvPr id="118" name="Google Shape;118;p13"/>
          <p:cNvSpPr txBox="1"/>
          <p:nvPr/>
        </p:nvSpPr>
        <p:spPr>
          <a:xfrm>
            <a:off x="440891" y="2887490"/>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AI Workflow automation &amp; rapid prototyping</a:t>
            </a:r>
            <a:endParaRPr lang="en-US" sz="2400">
              <a:solidFill>
                <a:srgbClr val="002A5A"/>
              </a:solidFill>
              <a:latin typeface="Calibri"/>
              <a:ea typeface="Calibri"/>
              <a:cs typeface="Calibri"/>
            </a:endParaRPr>
          </a:p>
        </p:txBody>
      </p:sp>
      <p:sp>
        <p:nvSpPr>
          <p:cNvPr id="119" name="Google Shape;119;p13"/>
          <p:cNvSpPr txBox="1"/>
          <p:nvPr/>
        </p:nvSpPr>
        <p:spPr>
          <a:xfrm>
            <a:off x="5129110" y="1106956"/>
            <a:ext cx="3086100" cy="615553"/>
          </a:xfrm>
          <a:prstGeom prst="rect">
            <a:avLst/>
          </a:prstGeom>
          <a:noFill/>
          <a:ln>
            <a:noFill/>
          </a:ln>
        </p:spPr>
        <p:txBody>
          <a:bodyPr spcFirstLastPara="1" wrap="square" lIns="0" tIns="0" rIns="0" bIns="0" anchor="t" anchorCtr="0">
            <a:spAutoFit/>
          </a:bodyPr>
          <a:lstStyle/>
          <a:p>
            <a:pPr marL="0" marR="0" lvl="0" indent="0" algn="l" rtl="0">
              <a:lnSpc>
                <a:spcPct val="124941"/>
              </a:lnSpc>
              <a:spcBef>
                <a:spcPts val="0"/>
              </a:spcBef>
              <a:spcAft>
                <a:spcPts val="0"/>
              </a:spcAft>
              <a:buNone/>
            </a:pPr>
            <a:r>
              <a:rPr lang="en-US" sz="1600" b="1" i="0" u="none" strike="noStrike" cap="none">
                <a:solidFill>
                  <a:srgbClr val="002A5A"/>
                </a:solidFill>
                <a:latin typeface="Calibri"/>
                <a:ea typeface="Calibri"/>
                <a:cs typeface="Calibri"/>
                <a:sym typeface="Plus Jakarta Sans"/>
              </a:rPr>
              <a:t>Data Platform, Machine Learning &amp; AI Insights</a:t>
            </a:r>
            <a:endParaRPr lang="en-US" sz="2400">
              <a:solidFill>
                <a:srgbClr val="002A5A"/>
              </a:solidFill>
              <a:latin typeface="Calibri"/>
              <a:ea typeface="Calibri"/>
              <a:cs typeface="Calibri"/>
            </a:endParaRPr>
          </a:p>
        </p:txBody>
      </p:sp>
      <p:sp>
        <p:nvSpPr>
          <p:cNvPr id="120" name="Google Shape;120;p13"/>
          <p:cNvSpPr txBox="1"/>
          <p:nvPr/>
        </p:nvSpPr>
        <p:spPr>
          <a:xfrm>
            <a:off x="4830066" y="1719262"/>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Commercial Data lake setup</a:t>
            </a:r>
            <a:endParaRPr lang="en-US" sz="2400">
              <a:solidFill>
                <a:srgbClr val="002A5A"/>
              </a:solidFill>
              <a:latin typeface="Calibri"/>
              <a:ea typeface="Calibri"/>
              <a:cs typeface="Calibri"/>
            </a:endParaRPr>
          </a:p>
        </p:txBody>
      </p:sp>
      <p:sp>
        <p:nvSpPr>
          <p:cNvPr id="121" name="Google Shape;121;p13"/>
          <p:cNvSpPr txBox="1"/>
          <p:nvPr/>
        </p:nvSpPr>
        <p:spPr>
          <a:xfrm>
            <a:off x="4830066" y="1963042"/>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Data lake + analytics</a:t>
            </a:r>
            <a:endParaRPr lang="en-US" sz="2400">
              <a:solidFill>
                <a:srgbClr val="002A5A"/>
              </a:solidFill>
              <a:latin typeface="Calibri"/>
              <a:ea typeface="Calibri"/>
              <a:cs typeface="Calibri"/>
            </a:endParaRPr>
          </a:p>
        </p:txBody>
      </p:sp>
      <p:sp>
        <p:nvSpPr>
          <p:cNvPr id="122" name="Google Shape;122;p13"/>
          <p:cNvSpPr txBox="1"/>
          <p:nvPr/>
        </p:nvSpPr>
        <p:spPr>
          <a:xfrm>
            <a:off x="4813620" y="2206823"/>
            <a:ext cx="3889488" cy="5170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ML – powered MTA, MM, Markov 100+ data source connectors built</a:t>
            </a:r>
            <a:endParaRPr lang="en-US" sz="2400">
              <a:solidFill>
                <a:srgbClr val="002A5A"/>
              </a:solidFill>
              <a:latin typeface="Calibri"/>
              <a:ea typeface="Calibri"/>
              <a:cs typeface="Calibri"/>
            </a:endParaRPr>
          </a:p>
        </p:txBody>
      </p:sp>
      <p:sp>
        <p:nvSpPr>
          <p:cNvPr id="123" name="Google Shape;123;p13"/>
          <p:cNvSpPr txBox="1"/>
          <p:nvPr/>
        </p:nvSpPr>
        <p:spPr>
          <a:xfrm>
            <a:off x="4830066" y="2692054"/>
            <a:ext cx="3429000"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Automated Media, Campaign performance reporting</a:t>
            </a:r>
            <a:endParaRPr lang="en-US" sz="2400">
              <a:solidFill>
                <a:srgbClr val="002A5A"/>
              </a:solidFill>
              <a:latin typeface="Calibri"/>
              <a:ea typeface="Calibri"/>
              <a:cs typeface="Calibri"/>
            </a:endParaRPr>
          </a:p>
        </p:txBody>
      </p:sp>
      <p:sp>
        <p:nvSpPr>
          <p:cNvPr id="124" name="Google Shape;124;p13"/>
          <p:cNvSpPr txBox="1"/>
          <p:nvPr/>
        </p:nvSpPr>
        <p:spPr>
          <a:xfrm>
            <a:off x="4830066" y="2958005"/>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HCP vs DTC analytics</a:t>
            </a:r>
            <a:endParaRPr lang="en-US" sz="2400">
              <a:solidFill>
                <a:srgbClr val="002A5A"/>
              </a:solidFill>
              <a:latin typeface="Calibri"/>
              <a:ea typeface="Calibri"/>
              <a:cs typeface="Calibri"/>
            </a:endParaRPr>
          </a:p>
        </p:txBody>
      </p:sp>
      <p:sp>
        <p:nvSpPr>
          <p:cNvPr id="125" name="Google Shape;125;p13"/>
          <p:cNvSpPr txBox="1"/>
          <p:nvPr/>
        </p:nvSpPr>
        <p:spPr>
          <a:xfrm>
            <a:off x="4813620" y="3267569"/>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AI &amp; ML - powered reach and frequency forecasting</a:t>
            </a:r>
            <a:endParaRPr lang="en-US" sz="2400">
              <a:solidFill>
                <a:srgbClr val="002A5A"/>
              </a:solidFill>
              <a:latin typeface="Calibri"/>
              <a:ea typeface="Calibri"/>
              <a:cs typeface="Calibri"/>
            </a:endParaRPr>
          </a:p>
        </p:txBody>
      </p:sp>
      <p:sp>
        <p:nvSpPr>
          <p:cNvPr id="126" name="Google Shape;126;p13"/>
          <p:cNvSpPr txBox="1"/>
          <p:nvPr/>
        </p:nvSpPr>
        <p:spPr>
          <a:xfrm>
            <a:off x="4830066" y="3555206"/>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Natural language querying</a:t>
            </a:r>
            <a:endParaRPr lang="en-US" sz="2400">
              <a:solidFill>
                <a:srgbClr val="002A5A"/>
              </a:solidFill>
              <a:latin typeface="Calibri"/>
              <a:ea typeface="Calibri"/>
              <a:cs typeface="Calibri"/>
            </a:endParaRPr>
          </a:p>
        </p:txBody>
      </p:sp>
      <p:sp>
        <p:nvSpPr>
          <p:cNvPr id="127" name="Google Shape;127;p13"/>
          <p:cNvSpPr txBox="1"/>
          <p:nvPr/>
        </p:nvSpPr>
        <p:spPr>
          <a:xfrm>
            <a:off x="844093" y="4310604"/>
            <a:ext cx="2405062" cy="307777"/>
          </a:xfrm>
          <a:prstGeom prst="rect">
            <a:avLst/>
          </a:prstGeom>
          <a:noFill/>
          <a:ln>
            <a:noFill/>
          </a:ln>
        </p:spPr>
        <p:txBody>
          <a:bodyPr spcFirstLastPara="1" wrap="square" lIns="0" tIns="0" rIns="0" bIns="0" anchor="t" anchorCtr="0">
            <a:spAutoFit/>
          </a:bodyPr>
          <a:lstStyle/>
          <a:p>
            <a:pPr marL="0" marR="0" lvl="0" indent="0" algn="l" rtl="0">
              <a:lnSpc>
                <a:spcPct val="124941"/>
              </a:lnSpc>
              <a:spcBef>
                <a:spcPts val="0"/>
              </a:spcBef>
              <a:spcAft>
                <a:spcPts val="0"/>
              </a:spcAft>
              <a:buNone/>
            </a:pPr>
            <a:r>
              <a:rPr lang="en-US" sz="1600" b="1" i="0" u="none" strike="noStrike" cap="none">
                <a:solidFill>
                  <a:srgbClr val="002A5A"/>
                </a:solidFill>
                <a:latin typeface="Calibri"/>
                <a:ea typeface="Calibri"/>
                <a:cs typeface="Calibri"/>
                <a:sym typeface="Plus Jakarta Sans"/>
              </a:rPr>
              <a:t>Integrated Development</a:t>
            </a:r>
            <a:endParaRPr lang="en-US" sz="2400">
              <a:solidFill>
                <a:srgbClr val="002A5A"/>
              </a:solidFill>
              <a:latin typeface="Calibri"/>
              <a:ea typeface="Calibri"/>
              <a:cs typeface="Calibri"/>
            </a:endParaRPr>
          </a:p>
        </p:txBody>
      </p:sp>
      <p:sp>
        <p:nvSpPr>
          <p:cNvPr id="128" name="Google Shape;128;p13"/>
          <p:cNvSpPr txBox="1"/>
          <p:nvPr/>
        </p:nvSpPr>
        <p:spPr>
          <a:xfrm>
            <a:off x="501193" y="4707082"/>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AI enabled digital assets production with compliance</a:t>
            </a:r>
            <a:endParaRPr lang="en-US" sz="2400">
              <a:solidFill>
                <a:srgbClr val="002A5A"/>
              </a:solidFill>
              <a:latin typeface="Calibri"/>
              <a:ea typeface="Calibri"/>
              <a:cs typeface="Calibri"/>
            </a:endParaRPr>
          </a:p>
        </p:txBody>
      </p:sp>
      <p:sp>
        <p:nvSpPr>
          <p:cNvPr id="129" name="Google Shape;129;p13"/>
          <p:cNvSpPr txBox="1"/>
          <p:nvPr/>
        </p:nvSpPr>
        <p:spPr>
          <a:xfrm>
            <a:off x="501193" y="4950863"/>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Modular &amp; reusable frameworks</a:t>
            </a:r>
            <a:endParaRPr lang="en-US" sz="2400">
              <a:solidFill>
                <a:srgbClr val="002A5A"/>
              </a:solidFill>
              <a:latin typeface="Calibri"/>
              <a:ea typeface="Calibri"/>
              <a:cs typeface="Calibri"/>
            </a:endParaRPr>
          </a:p>
        </p:txBody>
      </p:sp>
      <p:sp>
        <p:nvSpPr>
          <p:cNvPr id="130" name="Google Shape;130;p13"/>
          <p:cNvSpPr txBox="1"/>
          <p:nvPr/>
        </p:nvSpPr>
        <p:spPr>
          <a:xfrm>
            <a:off x="501193" y="5194643"/>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Modular content dev (emails, banners, sites)</a:t>
            </a:r>
            <a:endParaRPr lang="en-US" sz="2400">
              <a:solidFill>
                <a:srgbClr val="002A5A"/>
              </a:solidFill>
              <a:latin typeface="Calibri"/>
              <a:ea typeface="Calibri"/>
              <a:cs typeface="Calibri"/>
            </a:endParaRPr>
          </a:p>
        </p:txBody>
      </p:sp>
      <p:sp>
        <p:nvSpPr>
          <p:cNvPr id="131" name="Google Shape;131;p13"/>
          <p:cNvSpPr txBox="1"/>
          <p:nvPr/>
        </p:nvSpPr>
        <p:spPr>
          <a:xfrm>
            <a:off x="501193" y="5438424"/>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Rapid build &amp; deployment cycles</a:t>
            </a:r>
            <a:endParaRPr lang="en-US" sz="2400">
              <a:solidFill>
                <a:srgbClr val="002A5A"/>
              </a:solidFill>
              <a:latin typeface="Calibri"/>
              <a:ea typeface="Calibri"/>
              <a:cs typeface="Calibri"/>
            </a:endParaRPr>
          </a:p>
        </p:txBody>
      </p:sp>
      <p:sp>
        <p:nvSpPr>
          <p:cNvPr id="132" name="Google Shape;132;p13"/>
          <p:cNvSpPr txBox="1"/>
          <p:nvPr/>
        </p:nvSpPr>
        <p:spPr>
          <a:xfrm>
            <a:off x="501193" y="5682204"/>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Full-stack , CMS development</a:t>
            </a:r>
            <a:endParaRPr lang="en-US" sz="2400">
              <a:solidFill>
                <a:srgbClr val="002A5A"/>
              </a:solidFill>
              <a:latin typeface="Calibri"/>
              <a:ea typeface="Calibri"/>
              <a:cs typeface="Calibri"/>
            </a:endParaRPr>
          </a:p>
        </p:txBody>
      </p:sp>
      <p:sp>
        <p:nvSpPr>
          <p:cNvPr id="133" name="Google Shape;133;p13"/>
          <p:cNvSpPr txBox="1"/>
          <p:nvPr/>
        </p:nvSpPr>
        <p:spPr>
          <a:xfrm>
            <a:off x="501193" y="5925985"/>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Automated tagging &amp; metadata</a:t>
            </a:r>
            <a:endParaRPr lang="en-US" sz="2400">
              <a:solidFill>
                <a:srgbClr val="002A5A"/>
              </a:solidFill>
              <a:latin typeface="Calibri"/>
              <a:ea typeface="Calibri"/>
              <a:cs typeface="Calibri"/>
            </a:endParaRPr>
          </a:p>
        </p:txBody>
      </p:sp>
      <p:sp>
        <p:nvSpPr>
          <p:cNvPr id="134" name="Google Shape;134;p13"/>
          <p:cNvSpPr txBox="1"/>
          <p:nvPr/>
        </p:nvSpPr>
        <p:spPr>
          <a:xfrm>
            <a:off x="501193" y="6169765"/>
            <a:ext cx="42005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Alignment with Regulatory workflows</a:t>
            </a:r>
            <a:endParaRPr lang="en-US" sz="2400">
              <a:solidFill>
                <a:srgbClr val="002A5A"/>
              </a:solidFill>
              <a:latin typeface="Calibri"/>
              <a:ea typeface="Calibri"/>
              <a:cs typeface="Calibri"/>
            </a:endParaRPr>
          </a:p>
        </p:txBody>
      </p:sp>
      <p:sp>
        <p:nvSpPr>
          <p:cNvPr id="135" name="Google Shape;135;p13"/>
          <p:cNvSpPr txBox="1"/>
          <p:nvPr/>
        </p:nvSpPr>
        <p:spPr>
          <a:xfrm>
            <a:off x="501193" y="6413546"/>
            <a:ext cx="4200525" cy="226216"/>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050" b="0" i="0" u="none" strike="noStrike" cap="none">
                <a:solidFill>
                  <a:srgbClr val="002A5A"/>
                </a:solidFill>
                <a:latin typeface="Plus Jakarta Sans"/>
                <a:ea typeface="Plus Jakarta Sans"/>
                <a:cs typeface="Plus Jakarta Sans"/>
                <a:sym typeface="Plus Jakarta Sans"/>
              </a:rPr>
              <a:t>Taxonomy &amp; standardization</a:t>
            </a:r>
            <a:endParaRPr lang="en-US">
              <a:solidFill>
                <a:srgbClr val="002A5A"/>
              </a:solidFill>
              <a:ea typeface="Calibri"/>
              <a:cs typeface="Calibri"/>
            </a:endParaRPr>
          </a:p>
        </p:txBody>
      </p:sp>
      <p:sp>
        <p:nvSpPr>
          <p:cNvPr id="136" name="Google Shape;136;p13"/>
          <p:cNvSpPr txBox="1"/>
          <p:nvPr/>
        </p:nvSpPr>
        <p:spPr>
          <a:xfrm>
            <a:off x="5277124" y="4266748"/>
            <a:ext cx="2702718" cy="307777"/>
          </a:xfrm>
          <a:prstGeom prst="rect">
            <a:avLst/>
          </a:prstGeom>
          <a:noFill/>
          <a:ln>
            <a:noFill/>
          </a:ln>
        </p:spPr>
        <p:txBody>
          <a:bodyPr spcFirstLastPara="1" wrap="square" lIns="0" tIns="0" rIns="0" bIns="0" anchor="t" anchorCtr="0">
            <a:spAutoFit/>
          </a:bodyPr>
          <a:lstStyle/>
          <a:p>
            <a:pPr marL="0" marR="0" lvl="0" indent="0" algn="l" rtl="0">
              <a:lnSpc>
                <a:spcPct val="124941"/>
              </a:lnSpc>
              <a:spcBef>
                <a:spcPts val="0"/>
              </a:spcBef>
              <a:spcAft>
                <a:spcPts val="0"/>
              </a:spcAft>
              <a:buNone/>
            </a:pPr>
            <a:r>
              <a:rPr lang="en-US" sz="1600" b="1" i="0" u="none" strike="noStrike" cap="none">
                <a:solidFill>
                  <a:srgbClr val="002A5A"/>
                </a:solidFill>
                <a:latin typeface="Calibri"/>
                <a:ea typeface="Calibri"/>
                <a:cs typeface="Calibri"/>
                <a:sym typeface="Plus Jakarta Sans"/>
              </a:rPr>
              <a:t>Omnichannel Orchestration</a:t>
            </a:r>
            <a:endParaRPr lang="en-US" sz="2400">
              <a:solidFill>
                <a:srgbClr val="002A5A"/>
              </a:solidFill>
              <a:latin typeface="Calibri"/>
              <a:ea typeface="Calibri"/>
              <a:cs typeface="Calibri"/>
            </a:endParaRPr>
          </a:p>
        </p:txBody>
      </p:sp>
      <p:sp>
        <p:nvSpPr>
          <p:cNvPr id="137" name="Google Shape;137;p13"/>
          <p:cNvSpPr txBox="1"/>
          <p:nvPr/>
        </p:nvSpPr>
        <p:spPr>
          <a:xfrm>
            <a:off x="4934224" y="4663226"/>
            <a:ext cx="3675690" cy="51706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Automated cross channel deployment/activation of assets (emails, approved content </a:t>
            </a:r>
            <a:r>
              <a:rPr lang="en-US" sz="1200" b="0" i="0" u="none" strike="noStrike" cap="none" err="1">
                <a:solidFill>
                  <a:srgbClr val="002A5A"/>
                </a:solidFill>
                <a:latin typeface="Calibri"/>
                <a:ea typeface="Calibri"/>
                <a:cs typeface="Calibri"/>
                <a:sym typeface="Plus Jakarta Sans"/>
              </a:rPr>
              <a:t>etc</a:t>
            </a:r>
            <a:r>
              <a:rPr lang="en-US" sz="1200" b="0"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38" name="Google Shape;138;p13"/>
          <p:cNvSpPr txBox="1"/>
          <p:nvPr/>
        </p:nvSpPr>
        <p:spPr>
          <a:xfrm>
            <a:off x="4934224" y="5214241"/>
            <a:ext cx="3675690"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err="1">
                <a:solidFill>
                  <a:srgbClr val="002A5A"/>
                </a:solidFill>
                <a:latin typeface="Calibri"/>
                <a:ea typeface="Calibri"/>
                <a:cs typeface="Calibri"/>
                <a:sym typeface="Plus Jakarta Sans"/>
              </a:rPr>
              <a:t>MarTech</a:t>
            </a:r>
            <a:r>
              <a:rPr lang="en-US" sz="1200" b="0" i="0" u="none" strike="noStrike" cap="none">
                <a:solidFill>
                  <a:srgbClr val="002A5A"/>
                </a:solidFill>
                <a:latin typeface="Calibri"/>
                <a:ea typeface="Calibri"/>
                <a:cs typeface="Calibri"/>
                <a:sym typeface="Plus Jakarta Sans"/>
              </a:rPr>
              <a:t> stack enabling commercial sales operations teams</a:t>
            </a:r>
            <a:endParaRPr lang="en-US" sz="2400">
              <a:solidFill>
                <a:srgbClr val="002A5A"/>
              </a:solidFill>
              <a:latin typeface="Calibri"/>
              <a:ea typeface="Calibri"/>
              <a:cs typeface="Calibri"/>
            </a:endParaRPr>
          </a:p>
        </p:txBody>
      </p:sp>
      <p:sp>
        <p:nvSpPr>
          <p:cNvPr id="139" name="Google Shape;139;p13"/>
          <p:cNvSpPr txBox="1"/>
          <p:nvPr/>
        </p:nvSpPr>
        <p:spPr>
          <a:xfrm>
            <a:off x="4934224" y="5524048"/>
            <a:ext cx="4507517"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Setup/Configuration/Integration of </a:t>
            </a:r>
            <a:r>
              <a:rPr lang="en-US" sz="1200" b="0" i="0" u="none" strike="noStrike" cap="none" err="1">
                <a:solidFill>
                  <a:srgbClr val="002A5A"/>
                </a:solidFill>
                <a:latin typeface="Calibri"/>
                <a:ea typeface="Calibri"/>
                <a:cs typeface="Calibri"/>
                <a:sym typeface="Plus Jakarta Sans"/>
              </a:rPr>
              <a:t>MarTech</a:t>
            </a:r>
            <a:r>
              <a:rPr lang="en-US" sz="1200" b="0" i="0" u="none" strike="noStrike" cap="none">
                <a:solidFill>
                  <a:srgbClr val="002A5A"/>
                </a:solidFill>
                <a:latin typeface="Calibri"/>
                <a:ea typeface="Calibri"/>
                <a:cs typeface="Calibri"/>
                <a:sym typeface="Plus Jakarta Sans"/>
              </a:rPr>
              <a:t> Stack</a:t>
            </a:r>
            <a:endParaRPr lang="en-US" sz="2400">
              <a:solidFill>
                <a:srgbClr val="002A5A"/>
              </a:solidFill>
              <a:latin typeface="Calibri"/>
              <a:ea typeface="Calibri"/>
              <a:cs typeface="Calibri"/>
            </a:endParaRPr>
          </a:p>
        </p:txBody>
      </p:sp>
      <p:sp>
        <p:nvSpPr>
          <p:cNvPr id="140" name="Google Shape;140;p13"/>
          <p:cNvSpPr txBox="1"/>
          <p:nvPr/>
        </p:nvSpPr>
        <p:spPr>
          <a:xfrm>
            <a:off x="4934224" y="5767829"/>
            <a:ext cx="4507517"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Journey Orchestration &amp; Automation</a:t>
            </a:r>
            <a:endParaRPr lang="en-US" sz="2400">
              <a:solidFill>
                <a:srgbClr val="002A5A"/>
              </a:solidFill>
              <a:latin typeface="Calibri"/>
              <a:ea typeface="Calibri"/>
              <a:cs typeface="Calibri"/>
            </a:endParaRPr>
          </a:p>
        </p:txBody>
      </p:sp>
      <p:sp>
        <p:nvSpPr>
          <p:cNvPr id="141" name="Google Shape;141;p13"/>
          <p:cNvSpPr txBox="1"/>
          <p:nvPr/>
        </p:nvSpPr>
        <p:spPr>
          <a:xfrm>
            <a:off x="4934224" y="6011609"/>
            <a:ext cx="4507517"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0" i="0" u="none" strike="noStrike" cap="none">
                <a:solidFill>
                  <a:srgbClr val="002A5A"/>
                </a:solidFill>
                <a:latin typeface="Calibri"/>
                <a:ea typeface="Calibri"/>
                <a:cs typeface="Calibri"/>
                <a:sym typeface="Plus Jakarta Sans"/>
              </a:rPr>
              <a:t>AI-Powered Next Best Actions</a:t>
            </a:r>
            <a:endParaRPr lang="en-US" sz="2400">
              <a:solidFill>
                <a:srgbClr val="002A5A"/>
              </a:solidFill>
              <a:latin typeface="Calibri"/>
              <a:ea typeface="Calibri"/>
              <a:cs typeface="Calibri"/>
            </a:endParaRPr>
          </a:p>
        </p:txBody>
      </p:sp>
      <p:sp>
        <p:nvSpPr>
          <p:cNvPr id="142" name="Google Shape;142;p13"/>
          <p:cNvSpPr txBox="1"/>
          <p:nvPr/>
        </p:nvSpPr>
        <p:spPr>
          <a:xfrm>
            <a:off x="9302705" y="2333625"/>
            <a:ext cx="1857375" cy="218137"/>
          </a:xfrm>
          <a:prstGeom prst="rect">
            <a:avLst/>
          </a:prstGeom>
          <a:noFill/>
          <a:ln>
            <a:noFill/>
          </a:ln>
        </p:spPr>
        <p:txBody>
          <a:bodyPr spcFirstLastPara="1" wrap="square" lIns="0" tIns="0" rIns="0" bIns="0" anchor="t" anchorCtr="0">
            <a:spAutoFit/>
          </a:bodyPr>
          <a:lstStyle/>
          <a:p>
            <a:pPr marL="171450" marR="0" lvl="0" indent="-171450" algn="l" rtl="0">
              <a:lnSpc>
                <a:spcPct val="134952"/>
              </a:lnSpc>
              <a:spcBef>
                <a:spcPts val="0"/>
              </a:spcBef>
              <a:spcAft>
                <a:spcPts val="0"/>
              </a:spcAft>
              <a:buFont typeface="Wingdings"/>
              <a:buChar char="ü"/>
            </a:pPr>
            <a:r>
              <a:rPr lang="en-US" sz="1050" b="1" i="0" u="none" strike="noStrike" cap="none">
                <a:solidFill>
                  <a:srgbClr val="F8FAFC"/>
                </a:solidFill>
                <a:latin typeface="Plus Jakarta Sans"/>
                <a:ea typeface="Plus Jakarta Sans"/>
                <a:cs typeface="Plus Jakarta Sans"/>
                <a:sym typeface="Plus Jakarta Sans"/>
              </a:rPr>
              <a:t>Faster time-to-market</a:t>
            </a:r>
            <a:endParaRPr lang="en-US">
              <a:ea typeface="Calibri" panose="020F0502020204030204"/>
              <a:cs typeface="Calibri" panose="020F0502020204030204"/>
            </a:endParaRPr>
          </a:p>
        </p:txBody>
      </p:sp>
      <p:sp>
        <p:nvSpPr>
          <p:cNvPr id="143" name="Google Shape;143;p13"/>
          <p:cNvSpPr txBox="1"/>
          <p:nvPr/>
        </p:nvSpPr>
        <p:spPr>
          <a:xfrm>
            <a:off x="9302705" y="2665958"/>
            <a:ext cx="2893218" cy="218137"/>
          </a:xfrm>
          <a:prstGeom prst="rect">
            <a:avLst/>
          </a:prstGeom>
          <a:noFill/>
          <a:ln>
            <a:noFill/>
          </a:ln>
        </p:spPr>
        <p:txBody>
          <a:bodyPr spcFirstLastPara="1" wrap="square" lIns="0" tIns="0" rIns="0" bIns="0" anchor="t" anchorCtr="0">
            <a:spAutoFit/>
          </a:bodyPr>
          <a:lstStyle/>
          <a:p>
            <a:pPr marL="171450" marR="0" lvl="0" indent="-171450" algn="l" rtl="0">
              <a:lnSpc>
                <a:spcPct val="134952"/>
              </a:lnSpc>
              <a:spcBef>
                <a:spcPts val="0"/>
              </a:spcBef>
              <a:spcAft>
                <a:spcPts val="0"/>
              </a:spcAft>
              <a:buFont typeface="Wingdings"/>
              <a:buChar char="ü"/>
            </a:pPr>
            <a:r>
              <a:rPr lang="en-US" sz="1050" b="1" i="0" u="none" strike="noStrike" cap="none">
                <a:solidFill>
                  <a:srgbClr val="F8FAFC"/>
                </a:solidFill>
                <a:latin typeface="Plus Jakarta Sans"/>
                <a:ea typeface="Plus Jakarta Sans"/>
                <a:cs typeface="Plus Jakarta Sans"/>
                <a:sym typeface="Plus Jakarta Sans"/>
              </a:rPr>
              <a:t>AI-driven innovation and automation</a:t>
            </a:r>
            <a:endParaRPr lang="en-US">
              <a:ea typeface="Calibri" panose="020F0502020204030204"/>
              <a:cs typeface="Calibri" panose="020F0502020204030204"/>
            </a:endParaRPr>
          </a:p>
        </p:txBody>
      </p:sp>
      <p:sp>
        <p:nvSpPr>
          <p:cNvPr id="144" name="Google Shape;144;p13"/>
          <p:cNvSpPr txBox="1"/>
          <p:nvPr/>
        </p:nvSpPr>
        <p:spPr>
          <a:xfrm>
            <a:off x="9302705" y="2998291"/>
            <a:ext cx="2419350" cy="218137"/>
          </a:xfrm>
          <a:prstGeom prst="rect">
            <a:avLst/>
          </a:prstGeom>
          <a:noFill/>
          <a:ln>
            <a:noFill/>
          </a:ln>
        </p:spPr>
        <p:txBody>
          <a:bodyPr spcFirstLastPara="1" wrap="square" lIns="0" tIns="0" rIns="0" bIns="0" anchor="t" anchorCtr="0">
            <a:spAutoFit/>
          </a:bodyPr>
          <a:lstStyle/>
          <a:p>
            <a:pPr marL="171450" marR="0" lvl="0" indent="-171450" algn="l" rtl="0">
              <a:lnSpc>
                <a:spcPct val="134952"/>
              </a:lnSpc>
              <a:spcBef>
                <a:spcPts val="0"/>
              </a:spcBef>
              <a:spcAft>
                <a:spcPts val="0"/>
              </a:spcAft>
              <a:buFont typeface="Wingdings"/>
              <a:buChar char="ü"/>
            </a:pPr>
            <a:r>
              <a:rPr lang="en-US" sz="1050" b="1" i="0" u="none" strike="noStrike" cap="none">
                <a:solidFill>
                  <a:srgbClr val="F8FAFC"/>
                </a:solidFill>
                <a:latin typeface="Plus Jakarta Sans"/>
                <a:ea typeface="Plus Jakarta Sans"/>
                <a:cs typeface="Plus Jakarta Sans"/>
                <a:sym typeface="Plus Jakarta Sans"/>
              </a:rPr>
              <a:t>Unified data and marketing intelligence</a:t>
            </a:r>
            <a:endParaRPr lang="en-US">
              <a:ea typeface="Calibri" panose="020F0502020204030204"/>
              <a:cs typeface="Calibri" panose="020F0502020204030204"/>
            </a:endParaRPr>
          </a:p>
        </p:txBody>
      </p:sp>
      <p:sp>
        <p:nvSpPr>
          <p:cNvPr id="145" name="Google Shape;145;p13"/>
          <p:cNvSpPr txBox="1"/>
          <p:nvPr/>
        </p:nvSpPr>
        <p:spPr>
          <a:xfrm>
            <a:off x="9302705" y="3510557"/>
            <a:ext cx="2419350" cy="218137"/>
          </a:xfrm>
          <a:prstGeom prst="rect">
            <a:avLst/>
          </a:prstGeom>
          <a:noFill/>
          <a:ln>
            <a:noFill/>
          </a:ln>
        </p:spPr>
        <p:txBody>
          <a:bodyPr spcFirstLastPara="1" wrap="square" lIns="0" tIns="0" rIns="0" bIns="0" anchor="t" anchorCtr="0">
            <a:spAutoFit/>
          </a:bodyPr>
          <a:lstStyle/>
          <a:p>
            <a:pPr marL="171450" marR="0" lvl="0" indent="-171450" algn="l" rtl="0">
              <a:lnSpc>
                <a:spcPct val="134952"/>
              </a:lnSpc>
              <a:spcBef>
                <a:spcPts val="0"/>
              </a:spcBef>
              <a:spcAft>
                <a:spcPts val="0"/>
              </a:spcAft>
              <a:buFont typeface="Wingdings"/>
              <a:buChar char="ü"/>
            </a:pPr>
            <a:r>
              <a:rPr lang="en-US" sz="1050" b="1" i="0" u="none" strike="noStrike" cap="none">
                <a:solidFill>
                  <a:srgbClr val="F8FAFC"/>
                </a:solidFill>
                <a:latin typeface="Plus Jakarta Sans"/>
                <a:ea typeface="Plus Jakarta Sans"/>
                <a:cs typeface="Plus Jakarta Sans"/>
                <a:sym typeface="Plus Jakarta Sans"/>
              </a:rPr>
              <a:t>Seamless omnichannel orchestration</a:t>
            </a:r>
            <a:endParaRPr lang="en-US">
              <a:ea typeface="Calibri" panose="020F0502020204030204"/>
              <a:cs typeface="Calibri" panose="020F0502020204030204"/>
            </a:endParaRPr>
          </a:p>
        </p:txBody>
      </p:sp>
      <p:sp>
        <p:nvSpPr>
          <p:cNvPr id="146" name="Google Shape;146;p13"/>
          <p:cNvSpPr txBox="1"/>
          <p:nvPr/>
        </p:nvSpPr>
        <p:spPr>
          <a:xfrm>
            <a:off x="307541" y="1851824"/>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47" name="Google Shape;147;p13"/>
          <p:cNvSpPr txBox="1"/>
          <p:nvPr/>
        </p:nvSpPr>
        <p:spPr>
          <a:xfrm>
            <a:off x="307541" y="2112292"/>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48" name="Google Shape;148;p13"/>
          <p:cNvSpPr txBox="1"/>
          <p:nvPr/>
        </p:nvSpPr>
        <p:spPr>
          <a:xfrm>
            <a:off x="307541" y="2399929"/>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49" name="Google Shape;149;p13"/>
          <p:cNvSpPr txBox="1"/>
          <p:nvPr/>
        </p:nvSpPr>
        <p:spPr>
          <a:xfrm>
            <a:off x="307541" y="2643709"/>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0" name="Google Shape;150;p13"/>
          <p:cNvSpPr txBox="1"/>
          <p:nvPr/>
        </p:nvSpPr>
        <p:spPr>
          <a:xfrm>
            <a:off x="307541" y="2887490"/>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1" name="Google Shape;151;p13"/>
          <p:cNvSpPr txBox="1"/>
          <p:nvPr/>
        </p:nvSpPr>
        <p:spPr>
          <a:xfrm>
            <a:off x="4696716" y="1719262"/>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2" name="Google Shape;152;p13"/>
          <p:cNvSpPr txBox="1"/>
          <p:nvPr/>
        </p:nvSpPr>
        <p:spPr>
          <a:xfrm>
            <a:off x="4696716" y="1963042"/>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3" name="Google Shape;153;p13"/>
          <p:cNvSpPr txBox="1"/>
          <p:nvPr/>
        </p:nvSpPr>
        <p:spPr>
          <a:xfrm>
            <a:off x="4696716" y="2206823"/>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4" name="Google Shape;154;p13"/>
          <p:cNvSpPr txBox="1"/>
          <p:nvPr/>
        </p:nvSpPr>
        <p:spPr>
          <a:xfrm>
            <a:off x="4696716" y="2692054"/>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5" name="Google Shape;155;p13"/>
          <p:cNvSpPr txBox="1"/>
          <p:nvPr/>
        </p:nvSpPr>
        <p:spPr>
          <a:xfrm>
            <a:off x="4696716" y="2968969"/>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6" name="Google Shape;156;p13"/>
          <p:cNvSpPr txBox="1"/>
          <p:nvPr/>
        </p:nvSpPr>
        <p:spPr>
          <a:xfrm>
            <a:off x="4696716" y="3289497"/>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7" name="Google Shape;157;p13"/>
          <p:cNvSpPr txBox="1"/>
          <p:nvPr/>
        </p:nvSpPr>
        <p:spPr>
          <a:xfrm>
            <a:off x="4696716" y="3555206"/>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8" name="Google Shape;158;p13"/>
          <p:cNvSpPr txBox="1"/>
          <p:nvPr/>
        </p:nvSpPr>
        <p:spPr>
          <a:xfrm>
            <a:off x="367843" y="4707082"/>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59" name="Google Shape;159;p13"/>
          <p:cNvSpPr txBox="1"/>
          <p:nvPr/>
        </p:nvSpPr>
        <p:spPr>
          <a:xfrm>
            <a:off x="367843" y="4950863"/>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0" name="Google Shape;160;p13"/>
          <p:cNvSpPr txBox="1"/>
          <p:nvPr/>
        </p:nvSpPr>
        <p:spPr>
          <a:xfrm>
            <a:off x="367843" y="5194643"/>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1" name="Google Shape;161;p13"/>
          <p:cNvSpPr txBox="1"/>
          <p:nvPr/>
        </p:nvSpPr>
        <p:spPr>
          <a:xfrm>
            <a:off x="367843" y="5438424"/>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2" name="Google Shape;162;p13"/>
          <p:cNvSpPr txBox="1"/>
          <p:nvPr/>
        </p:nvSpPr>
        <p:spPr>
          <a:xfrm>
            <a:off x="367843" y="5682204"/>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3" name="Google Shape;163;p13"/>
          <p:cNvSpPr txBox="1"/>
          <p:nvPr/>
        </p:nvSpPr>
        <p:spPr>
          <a:xfrm>
            <a:off x="367843" y="5925985"/>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4" name="Google Shape;164;p13"/>
          <p:cNvSpPr txBox="1"/>
          <p:nvPr/>
        </p:nvSpPr>
        <p:spPr>
          <a:xfrm>
            <a:off x="367843" y="6169765"/>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6" name="Google Shape;166;p13"/>
          <p:cNvSpPr txBox="1"/>
          <p:nvPr/>
        </p:nvSpPr>
        <p:spPr>
          <a:xfrm>
            <a:off x="4822802" y="4696118"/>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7" name="Google Shape;167;p13"/>
          <p:cNvSpPr txBox="1"/>
          <p:nvPr/>
        </p:nvSpPr>
        <p:spPr>
          <a:xfrm>
            <a:off x="4822802" y="5236169"/>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8" name="Google Shape;168;p13"/>
          <p:cNvSpPr txBox="1"/>
          <p:nvPr/>
        </p:nvSpPr>
        <p:spPr>
          <a:xfrm>
            <a:off x="4822802" y="5556940"/>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69" name="Google Shape;169;p13"/>
          <p:cNvSpPr txBox="1"/>
          <p:nvPr/>
        </p:nvSpPr>
        <p:spPr>
          <a:xfrm>
            <a:off x="4822802" y="5800721"/>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170" name="Google Shape;170;p13"/>
          <p:cNvSpPr txBox="1"/>
          <p:nvPr/>
        </p:nvSpPr>
        <p:spPr>
          <a:xfrm>
            <a:off x="4822802" y="6044501"/>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sp>
        <p:nvSpPr>
          <p:cNvPr id="2" name="Google Shape;164;p13">
            <a:extLst>
              <a:ext uri="{FF2B5EF4-FFF2-40B4-BE49-F238E27FC236}">
                <a16:creationId xmlns:a16="http://schemas.microsoft.com/office/drawing/2014/main" id="{2B0A23F9-72C6-B337-26B5-204B2E6BBA2D}"/>
              </a:ext>
            </a:extLst>
          </p:cNvPr>
          <p:cNvSpPr txBox="1"/>
          <p:nvPr/>
        </p:nvSpPr>
        <p:spPr>
          <a:xfrm>
            <a:off x="367843" y="6394527"/>
            <a:ext cx="85725" cy="25853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200" b="1" i="0" u="none" strike="noStrike" cap="none">
                <a:solidFill>
                  <a:srgbClr val="002A5A"/>
                </a:solidFill>
                <a:latin typeface="Calibri"/>
                <a:ea typeface="Calibri"/>
                <a:cs typeface="Calibri"/>
                <a:sym typeface="Plus Jakarta Sans"/>
              </a:rPr>
              <a:t>•</a:t>
            </a:r>
            <a:endParaRPr lang="en-US" sz="2400">
              <a:solidFill>
                <a:srgbClr val="002A5A"/>
              </a:solidFill>
              <a:latin typeface="Calibri"/>
              <a:ea typeface="Calibri"/>
              <a:cs typeface="Calibri"/>
            </a:endParaRPr>
          </a:p>
        </p:txBody>
      </p:sp>
      <p:pic>
        <p:nvPicPr>
          <p:cNvPr id="4" name="Picture 3" descr="A blue and green pill with a black background&#10;&#10;AI-generated content may be incorrect.">
            <a:extLst>
              <a:ext uri="{FF2B5EF4-FFF2-40B4-BE49-F238E27FC236}">
                <a16:creationId xmlns:a16="http://schemas.microsoft.com/office/drawing/2014/main" id="{F367C101-F955-61BF-C381-2857063E1FDB}"/>
              </a:ext>
            </a:extLst>
          </p:cNvPr>
          <p:cNvPicPr>
            <a:picLocks noChangeAspect="1"/>
          </p:cNvPicPr>
          <p:nvPr/>
        </p:nvPicPr>
        <p:blipFill>
          <a:blip r:embed="rId13"/>
          <a:srcRect l="360" t="22542" r="2520" b="18447"/>
          <a:stretch>
            <a:fillRect/>
          </a:stretch>
        </p:blipFill>
        <p:spPr>
          <a:xfrm>
            <a:off x="373610" y="142483"/>
            <a:ext cx="1460734" cy="863184"/>
          </a:xfrm>
          <a:prstGeom prst="rect">
            <a:avLst/>
          </a:prstGeom>
        </p:spPr>
      </p:pic>
    </p:spTree>
    <p:extLst>
      <p:ext uri="{BB962C8B-B14F-4D97-AF65-F5344CB8AC3E}">
        <p14:creationId xmlns:p14="http://schemas.microsoft.com/office/powerpoint/2010/main" val="3563803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Shape 174"/>
        <p:cNvGrpSpPr/>
        <p:nvPr/>
      </p:nvGrpSpPr>
      <p:grpSpPr>
        <a:xfrm>
          <a:off x="0" y="0"/>
          <a:ext cx="0" cy="0"/>
          <a:chOff x="0" y="0"/>
          <a:chExt cx="0" cy="0"/>
        </a:xfrm>
      </p:grpSpPr>
      <p:sp>
        <p:nvSpPr>
          <p:cNvPr id="175" name="Google Shape;175;p14"/>
          <p:cNvSpPr/>
          <p:nvPr/>
        </p:nvSpPr>
        <p:spPr>
          <a:xfrm>
            <a:off x="457200" y="5935265"/>
            <a:ext cx="11277600" cy="609600"/>
          </a:xfrm>
          <a:prstGeom prst="roundRect">
            <a:avLst>
              <a:gd name="adj" fmla="val 50000"/>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76" name="Google Shape;176;p14"/>
          <p:cNvSpPr/>
          <p:nvPr/>
        </p:nvSpPr>
        <p:spPr>
          <a:xfrm>
            <a:off x="9032167" y="974428"/>
            <a:ext cx="3048000" cy="4830365"/>
          </a:xfrm>
          <a:prstGeom prst="roundRect">
            <a:avLst>
              <a:gd name="adj" fmla="val 3750"/>
            </a:avLst>
          </a:prstGeom>
          <a:solidFill>
            <a:srgbClr val="094066"/>
          </a:solidFill>
          <a:ln>
            <a:noFill/>
          </a:ln>
        </p:spPr>
        <p:txBody>
          <a:bodyPr spcFirstLastPara="1" wrap="square" lIns="91425" tIns="45700" rIns="91425" bIns="45700" anchor="ctr" anchorCtr="0">
            <a:noAutofit/>
          </a:bodyPr>
          <a:lstStyle/>
          <a:p>
            <a:pPr marL="285750" marR="0" lvl="0" indent="-285750" algn="ctr" rtl="0">
              <a:spcBef>
                <a:spcPts val="0"/>
              </a:spcBef>
              <a:spcAft>
                <a:spcPts val="0"/>
              </a:spcAft>
              <a:buFont typeface="Wingdings"/>
              <a:buChar char="ü"/>
            </a:pPr>
            <a:endParaRPr lang="en-US" sz="1800" b="0" i="0" u="none" strike="noStrike" cap="none">
              <a:solidFill>
                <a:schemeClr val="dk1"/>
              </a:solidFill>
              <a:latin typeface="Calibri"/>
              <a:ea typeface="Calibri"/>
              <a:cs typeface="Calibri"/>
            </a:endParaRPr>
          </a:p>
        </p:txBody>
      </p:sp>
      <p:sp>
        <p:nvSpPr>
          <p:cNvPr id="177" name="Google Shape;177;p14"/>
          <p:cNvSpPr/>
          <p:nvPr/>
        </p:nvSpPr>
        <p:spPr>
          <a:xfrm>
            <a:off x="462682" y="911193"/>
            <a:ext cx="4354020" cy="2410291"/>
          </a:xfrm>
          <a:prstGeom prst="roundRect">
            <a:avLst>
              <a:gd name="adj" fmla="val 4886"/>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rgbClr val="002A5A"/>
              </a:solidFill>
              <a:latin typeface="Calibri"/>
              <a:ea typeface="Calibri"/>
              <a:cs typeface="Calibri"/>
            </a:endParaRPr>
          </a:p>
        </p:txBody>
      </p:sp>
      <p:sp>
        <p:nvSpPr>
          <p:cNvPr id="178" name="Google Shape;178;p14"/>
          <p:cNvSpPr/>
          <p:nvPr/>
        </p:nvSpPr>
        <p:spPr>
          <a:xfrm>
            <a:off x="4873785" y="985392"/>
            <a:ext cx="3924300" cy="2338982"/>
          </a:xfrm>
          <a:prstGeom prst="roundRect">
            <a:avLst>
              <a:gd name="adj" fmla="val 4886"/>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rgbClr val="002A5A"/>
              </a:solidFill>
              <a:latin typeface="Calibri"/>
              <a:ea typeface="Calibri"/>
              <a:cs typeface="Calibri"/>
            </a:endParaRPr>
          </a:p>
        </p:txBody>
      </p:sp>
      <p:sp>
        <p:nvSpPr>
          <p:cNvPr id="179" name="Google Shape;179;p14"/>
          <p:cNvSpPr/>
          <p:nvPr/>
        </p:nvSpPr>
        <p:spPr>
          <a:xfrm>
            <a:off x="528890" y="3514725"/>
            <a:ext cx="4488564" cy="2372298"/>
          </a:xfrm>
          <a:prstGeom prst="roundRect">
            <a:avLst>
              <a:gd name="adj" fmla="val 4886"/>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rgbClr val="002A5A"/>
              </a:solidFill>
              <a:latin typeface="Calibri"/>
              <a:ea typeface="Calibri"/>
              <a:cs typeface="Calibri"/>
            </a:endParaRPr>
          </a:p>
        </p:txBody>
      </p:sp>
      <p:sp>
        <p:nvSpPr>
          <p:cNvPr id="180" name="Google Shape;180;p14"/>
          <p:cNvSpPr/>
          <p:nvPr/>
        </p:nvSpPr>
        <p:spPr>
          <a:xfrm>
            <a:off x="5066590" y="3478474"/>
            <a:ext cx="3924300" cy="2338982"/>
          </a:xfrm>
          <a:prstGeom prst="roundRect">
            <a:avLst>
              <a:gd name="adj" fmla="val 4886"/>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rgbClr val="002A5A"/>
              </a:solidFill>
              <a:latin typeface="Calibri"/>
              <a:ea typeface="Calibri"/>
              <a:cs typeface="Calibri"/>
            </a:endParaRPr>
          </a:p>
        </p:txBody>
      </p:sp>
      <p:sp>
        <p:nvSpPr>
          <p:cNvPr id="181" name="Google Shape;181;p14"/>
          <p:cNvSpPr/>
          <p:nvPr/>
        </p:nvSpPr>
        <p:spPr>
          <a:xfrm>
            <a:off x="457200" y="952500"/>
            <a:ext cx="3924300" cy="38100"/>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2" name="Google Shape;182;p14"/>
          <p:cNvSpPr/>
          <p:nvPr/>
        </p:nvSpPr>
        <p:spPr>
          <a:xfrm>
            <a:off x="4846375" y="963464"/>
            <a:ext cx="3924300" cy="38100"/>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3" name="Google Shape;183;p14"/>
          <p:cNvSpPr/>
          <p:nvPr/>
        </p:nvSpPr>
        <p:spPr>
          <a:xfrm>
            <a:off x="512020" y="3465810"/>
            <a:ext cx="4061350" cy="32618"/>
          </a:xfrm>
          <a:prstGeom prst="rect">
            <a:avLst/>
          </a:prstGeom>
          <a:solidFill>
            <a:srgbClr val="0D948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rgbClr val="002A5A"/>
              </a:solidFill>
              <a:latin typeface="Calibri"/>
              <a:ea typeface="Calibri"/>
              <a:cs typeface="Calibri"/>
            </a:endParaRPr>
          </a:p>
        </p:txBody>
      </p:sp>
      <p:sp>
        <p:nvSpPr>
          <p:cNvPr id="184" name="Google Shape;184;p14"/>
          <p:cNvSpPr/>
          <p:nvPr/>
        </p:nvSpPr>
        <p:spPr>
          <a:xfrm>
            <a:off x="5060173" y="3476774"/>
            <a:ext cx="3924300" cy="38100"/>
          </a:xfrm>
          <a:prstGeom prst="rect">
            <a:avLst/>
          </a:prstGeom>
          <a:solidFill>
            <a:srgbClr val="0284C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n-US" sz="2800" b="0" i="0" u="none" strike="noStrike" cap="none">
              <a:solidFill>
                <a:srgbClr val="002A5A"/>
              </a:solidFill>
              <a:latin typeface="Calibri"/>
              <a:ea typeface="Calibri"/>
              <a:cs typeface="Calibri"/>
            </a:endParaRPr>
          </a:p>
        </p:txBody>
      </p:sp>
      <p:pic>
        <p:nvPicPr>
          <p:cNvPr id="187" name="Google Shape;187;p14" descr="image.png"/>
          <p:cNvPicPr preferRelativeResize="0"/>
          <p:nvPr/>
        </p:nvPicPr>
        <p:blipFill rotWithShape="1">
          <a:blip r:embed="rId3">
            <a:alphaModFix/>
          </a:blip>
          <a:srcRect/>
          <a:stretch/>
        </p:blipFill>
        <p:spPr>
          <a:xfrm>
            <a:off x="10439811" y="1279228"/>
            <a:ext cx="419100" cy="419100"/>
          </a:xfrm>
          <a:prstGeom prst="rect">
            <a:avLst/>
          </a:prstGeom>
          <a:noFill/>
          <a:ln>
            <a:noFill/>
          </a:ln>
        </p:spPr>
      </p:pic>
      <p:pic>
        <p:nvPicPr>
          <p:cNvPr id="188" name="Google Shape;188;p14" descr="image.png"/>
          <p:cNvPicPr preferRelativeResize="0"/>
          <p:nvPr/>
        </p:nvPicPr>
        <p:blipFill rotWithShape="1">
          <a:blip r:embed="rId4">
            <a:alphaModFix/>
          </a:blip>
          <a:srcRect/>
          <a:stretch/>
        </p:blipFill>
        <p:spPr>
          <a:xfrm>
            <a:off x="10554111" y="1393528"/>
            <a:ext cx="190500" cy="190500"/>
          </a:xfrm>
          <a:prstGeom prst="rect">
            <a:avLst/>
          </a:prstGeom>
          <a:noFill/>
          <a:ln>
            <a:noFill/>
          </a:ln>
        </p:spPr>
      </p:pic>
      <p:pic>
        <p:nvPicPr>
          <p:cNvPr id="189" name="Google Shape;189;p14" descr="image.png"/>
          <p:cNvPicPr preferRelativeResize="0"/>
          <p:nvPr/>
        </p:nvPicPr>
        <p:blipFill rotWithShape="1">
          <a:blip r:embed="rId5">
            <a:alphaModFix/>
          </a:blip>
          <a:srcRect/>
          <a:stretch/>
        </p:blipFill>
        <p:spPr>
          <a:xfrm>
            <a:off x="685800" y="1200150"/>
            <a:ext cx="361950" cy="361950"/>
          </a:xfrm>
          <a:prstGeom prst="rect">
            <a:avLst/>
          </a:prstGeom>
          <a:noFill/>
          <a:ln>
            <a:noFill/>
          </a:ln>
        </p:spPr>
      </p:pic>
      <p:pic>
        <p:nvPicPr>
          <p:cNvPr id="190" name="Google Shape;190;p14" descr="image.png"/>
          <p:cNvPicPr preferRelativeResize="0"/>
          <p:nvPr/>
        </p:nvPicPr>
        <p:blipFill rotWithShape="1">
          <a:blip r:embed="rId6">
            <a:alphaModFix/>
          </a:blip>
          <a:srcRect/>
          <a:stretch/>
        </p:blipFill>
        <p:spPr>
          <a:xfrm>
            <a:off x="5102385" y="1233042"/>
            <a:ext cx="361950" cy="361950"/>
          </a:xfrm>
          <a:prstGeom prst="rect">
            <a:avLst/>
          </a:prstGeom>
          <a:noFill/>
          <a:ln>
            <a:noFill/>
          </a:ln>
        </p:spPr>
      </p:pic>
      <p:pic>
        <p:nvPicPr>
          <p:cNvPr id="191" name="Google Shape;191;p14" descr="image.png"/>
          <p:cNvPicPr preferRelativeResize="0"/>
          <p:nvPr/>
        </p:nvPicPr>
        <p:blipFill rotWithShape="1">
          <a:blip r:embed="rId7">
            <a:alphaModFix/>
          </a:blip>
          <a:srcRect/>
          <a:stretch/>
        </p:blipFill>
        <p:spPr>
          <a:xfrm>
            <a:off x="735138" y="3631230"/>
            <a:ext cx="361950" cy="361950"/>
          </a:xfrm>
          <a:prstGeom prst="rect">
            <a:avLst/>
          </a:prstGeom>
          <a:noFill/>
          <a:ln>
            <a:noFill/>
          </a:ln>
        </p:spPr>
      </p:pic>
      <p:pic>
        <p:nvPicPr>
          <p:cNvPr id="192" name="Google Shape;192;p14" descr="image.png"/>
          <p:cNvPicPr preferRelativeResize="0"/>
          <p:nvPr/>
        </p:nvPicPr>
        <p:blipFill rotWithShape="1">
          <a:blip r:embed="rId8">
            <a:alphaModFix/>
          </a:blip>
          <a:srcRect/>
          <a:stretch/>
        </p:blipFill>
        <p:spPr>
          <a:xfrm>
            <a:off x="5129795" y="3746352"/>
            <a:ext cx="361950" cy="361950"/>
          </a:xfrm>
          <a:prstGeom prst="rect">
            <a:avLst/>
          </a:prstGeom>
          <a:noFill/>
          <a:ln>
            <a:noFill/>
          </a:ln>
        </p:spPr>
      </p:pic>
      <p:pic>
        <p:nvPicPr>
          <p:cNvPr id="196" name="Google Shape;196;p14" descr="image.png"/>
          <p:cNvPicPr preferRelativeResize="0"/>
          <p:nvPr/>
        </p:nvPicPr>
        <p:blipFill rotWithShape="1">
          <a:blip r:embed="rId9">
            <a:alphaModFix/>
          </a:blip>
          <a:srcRect/>
          <a:stretch/>
        </p:blipFill>
        <p:spPr>
          <a:xfrm>
            <a:off x="790575" y="1304925"/>
            <a:ext cx="152400" cy="152400"/>
          </a:xfrm>
          <a:prstGeom prst="rect">
            <a:avLst/>
          </a:prstGeom>
          <a:noFill/>
          <a:ln>
            <a:noFill/>
          </a:ln>
        </p:spPr>
      </p:pic>
      <p:pic>
        <p:nvPicPr>
          <p:cNvPr id="197" name="Google Shape;197;p14" descr="image.png"/>
          <p:cNvPicPr preferRelativeResize="0"/>
          <p:nvPr/>
        </p:nvPicPr>
        <p:blipFill rotWithShape="1">
          <a:blip r:embed="rId10">
            <a:alphaModFix/>
          </a:blip>
          <a:srcRect/>
          <a:stretch/>
        </p:blipFill>
        <p:spPr>
          <a:xfrm>
            <a:off x="5188110" y="1337817"/>
            <a:ext cx="190500" cy="152400"/>
          </a:xfrm>
          <a:prstGeom prst="rect">
            <a:avLst/>
          </a:prstGeom>
          <a:noFill/>
          <a:ln>
            <a:noFill/>
          </a:ln>
        </p:spPr>
      </p:pic>
      <p:pic>
        <p:nvPicPr>
          <p:cNvPr id="198" name="Google Shape;198;p14" descr="image.png"/>
          <p:cNvPicPr preferRelativeResize="0"/>
          <p:nvPr/>
        </p:nvPicPr>
        <p:blipFill rotWithShape="1">
          <a:blip r:embed="rId11">
            <a:alphaModFix/>
          </a:blip>
          <a:srcRect/>
          <a:stretch/>
        </p:blipFill>
        <p:spPr>
          <a:xfrm>
            <a:off x="839913" y="3736005"/>
            <a:ext cx="152400" cy="152400"/>
          </a:xfrm>
          <a:prstGeom prst="rect">
            <a:avLst/>
          </a:prstGeom>
          <a:noFill/>
          <a:ln>
            <a:noFill/>
          </a:ln>
        </p:spPr>
      </p:pic>
      <p:pic>
        <p:nvPicPr>
          <p:cNvPr id="199" name="Google Shape;199;p14" descr="image.png"/>
          <p:cNvPicPr preferRelativeResize="0"/>
          <p:nvPr/>
        </p:nvPicPr>
        <p:blipFill rotWithShape="1">
          <a:blip r:embed="rId12">
            <a:alphaModFix/>
          </a:blip>
          <a:srcRect/>
          <a:stretch/>
        </p:blipFill>
        <p:spPr>
          <a:xfrm>
            <a:off x="5215520" y="3840163"/>
            <a:ext cx="190500" cy="152400"/>
          </a:xfrm>
          <a:prstGeom prst="rect">
            <a:avLst/>
          </a:prstGeom>
          <a:noFill/>
          <a:ln>
            <a:noFill/>
          </a:ln>
        </p:spPr>
      </p:pic>
      <p:sp>
        <p:nvSpPr>
          <p:cNvPr id="200" name="Google Shape;200;p14"/>
          <p:cNvSpPr txBox="1"/>
          <p:nvPr/>
        </p:nvSpPr>
        <p:spPr>
          <a:xfrm>
            <a:off x="652223" y="6052169"/>
            <a:ext cx="10893038" cy="376536"/>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200" b="1" i="0" u="none" strike="noStrike" cap="none">
                <a:solidFill>
                  <a:srgbClr val="FFFFFF"/>
                </a:solidFill>
                <a:latin typeface="Calibri"/>
                <a:ea typeface="Calibri"/>
                <a:cs typeface="Calibri"/>
                <a:sym typeface="Plus Jakarta Sans"/>
              </a:rPr>
              <a:t>An integrated capability stack starting with AI innovation and data intelligence, executed through development and orchestration, and supported by scalable infrastructure and managed services.</a:t>
            </a:r>
            <a:endParaRPr lang="en-US" sz="1200">
              <a:latin typeface="Calibri"/>
              <a:ea typeface="Calibri"/>
              <a:cs typeface="Calibri"/>
            </a:endParaRPr>
          </a:p>
        </p:txBody>
      </p:sp>
      <p:sp>
        <p:nvSpPr>
          <p:cNvPr id="201" name="Google Shape;201;p14"/>
          <p:cNvSpPr txBox="1"/>
          <p:nvPr/>
        </p:nvSpPr>
        <p:spPr>
          <a:xfrm>
            <a:off x="2028092" y="430456"/>
            <a:ext cx="10165705" cy="30008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950" b="1" i="0" u="none" strike="noStrike" cap="none">
                <a:solidFill>
                  <a:srgbClr val="0F172A"/>
                </a:solidFill>
                <a:latin typeface="Plus Jakarta Sans"/>
                <a:ea typeface="Plus Jakarta Sans"/>
                <a:cs typeface="Plus Jakarta Sans"/>
                <a:sym typeface="Plus Jakarta Sans"/>
              </a:rPr>
              <a:t>Nashiah: Strategic Technology Partner with Product Mindset </a:t>
            </a:r>
            <a:endParaRPr/>
          </a:p>
        </p:txBody>
      </p:sp>
      <p:sp>
        <p:nvSpPr>
          <p:cNvPr id="202" name="Google Shape;202;p14"/>
          <p:cNvSpPr txBox="1"/>
          <p:nvPr/>
        </p:nvSpPr>
        <p:spPr>
          <a:xfrm>
            <a:off x="9026685" y="1825623"/>
            <a:ext cx="3238500" cy="230832"/>
          </a:xfrm>
          <a:prstGeom prst="rect">
            <a:avLst/>
          </a:prstGeom>
          <a:noFill/>
          <a:ln>
            <a:noFill/>
          </a:ln>
        </p:spPr>
        <p:txBody>
          <a:bodyPr spcFirstLastPara="1" wrap="square" lIns="0" tIns="0" rIns="0" bIns="0" anchor="t" anchorCtr="0">
            <a:spAutoFit/>
          </a:bodyPr>
          <a:lstStyle/>
          <a:p>
            <a:pPr algn="ctr"/>
            <a:r>
              <a:rPr lang="en-US" sz="1500" b="1">
                <a:solidFill>
                  <a:srgbClr val="FFFFFF"/>
                </a:solidFill>
                <a:latin typeface="Plus Jakarta Sans"/>
                <a:sym typeface="Plus Jakarta Sans"/>
              </a:rPr>
              <a:t>Added Value</a:t>
            </a:r>
            <a:endParaRPr lang="en-US" sz="1500" b="1">
              <a:solidFill>
                <a:srgbClr val="FFFFFF"/>
              </a:solidFill>
              <a:latin typeface="Plus Jakarta Sans"/>
            </a:endParaRPr>
          </a:p>
        </p:txBody>
      </p:sp>
      <p:sp>
        <p:nvSpPr>
          <p:cNvPr id="203" name="Google Shape;203;p14"/>
          <p:cNvSpPr txBox="1"/>
          <p:nvPr/>
        </p:nvSpPr>
        <p:spPr>
          <a:xfrm>
            <a:off x="1162050" y="1279921"/>
            <a:ext cx="3333750" cy="240450"/>
          </a:xfrm>
          <a:prstGeom prst="rect">
            <a:avLst/>
          </a:prstGeom>
          <a:noFill/>
          <a:ln>
            <a:noFill/>
          </a:ln>
        </p:spPr>
        <p:txBody>
          <a:bodyPr spcFirstLastPara="1" wrap="square" lIns="0" tIns="0" rIns="0" bIns="0" anchor="t" anchorCtr="0">
            <a:spAutoFit/>
          </a:bodyPr>
          <a:lstStyle/>
          <a:p>
            <a:pPr marL="0" marR="0" lvl="0" indent="0" algn="l" rtl="0">
              <a:lnSpc>
                <a:spcPct val="124941"/>
              </a:lnSpc>
              <a:spcBef>
                <a:spcPts val="0"/>
              </a:spcBef>
              <a:spcAft>
                <a:spcPts val="0"/>
              </a:spcAft>
              <a:buNone/>
            </a:pPr>
            <a:r>
              <a:rPr lang="en-US" sz="1250" b="1" i="0" u="none" strike="noStrike" cap="none">
                <a:solidFill>
                  <a:srgbClr val="002A5A"/>
                </a:solidFill>
                <a:latin typeface="Plus Jakarta Sans"/>
                <a:ea typeface="Plus Jakarta Sans"/>
                <a:cs typeface="Plus Jakarta Sans"/>
                <a:sym typeface="Plus Jakarta Sans"/>
              </a:rPr>
              <a:t>Hosting, Infra &amp; Managed Services</a:t>
            </a:r>
            <a:endParaRPr lang="en-US" sz="1250">
              <a:solidFill>
                <a:srgbClr val="002A5A"/>
              </a:solidFill>
              <a:ea typeface="Calibri"/>
              <a:cs typeface="Calibri"/>
            </a:endParaRPr>
          </a:p>
        </p:txBody>
      </p:sp>
      <p:sp>
        <p:nvSpPr>
          <p:cNvPr id="204" name="Google Shape;204;p14"/>
          <p:cNvSpPr txBox="1"/>
          <p:nvPr/>
        </p:nvSpPr>
        <p:spPr>
          <a:xfrm>
            <a:off x="813668" y="1681882"/>
            <a:ext cx="4278710"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Secure, scalable website hosting (AWS/Azure/GCP </a:t>
            </a:r>
            <a:r>
              <a:rPr lang="en-US" sz="1400" b="0" i="0" u="none" strike="noStrike" cap="none" err="1">
                <a:solidFill>
                  <a:srgbClr val="002A5A"/>
                </a:solidFill>
                <a:latin typeface="Calibri"/>
                <a:ea typeface="Calibri"/>
                <a:cs typeface="Calibri"/>
                <a:sym typeface="Plus Jakarta Sans"/>
              </a:rPr>
              <a:t>etc</a:t>
            </a:r>
            <a:r>
              <a:rPr lang="en-US" sz="1400" b="0" i="0" u="none" strike="noStrike" cap="none">
                <a:solidFill>
                  <a:srgbClr val="002A5A"/>
                </a:solidFill>
                <a:latin typeface="Calibri"/>
                <a:ea typeface="Calibri"/>
                <a:cs typeface="Calibri"/>
                <a:sym typeface="Plus Jakarta Sans"/>
              </a:rPr>
              <a:t> )</a:t>
            </a:r>
            <a:endParaRPr lang="en-US" sz="2800">
              <a:solidFill>
                <a:srgbClr val="002A5A"/>
              </a:solidFill>
              <a:latin typeface="Calibri"/>
              <a:ea typeface="Calibri"/>
              <a:cs typeface="Calibri"/>
            </a:endParaRPr>
          </a:p>
        </p:txBody>
      </p:sp>
      <p:sp>
        <p:nvSpPr>
          <p:cNvPr id="205" name="Google Shape;205;p14"/>
          <p:cNvSpPr txBox="1"/>
          <p:nvPr/>
        </p:nvSpPr>
        <p:spPr>
          <a:xfrm>
            <a:off x="808186" y="2024580"/>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Performance optimization</a:t>
            </a:r>
            <a:endParaRPr lang="en-US" sz="2800">
              <a:solidFill>
                <a:srgbClr val="002A5A"/>
              </a:solidFill>
              <a:latin typeface="Calibri"/>
              <a:ea typeface="Calibri"/>
              <a:cs typeface="Calibri"/>
            </a:endParaRPr>
          </a:p>
        </p:txBody>
      </p:sp>
      <p:sp>
        <p:nvSpPr>
          <p:cNvPr id="206" name="Google Shape;206;p14"/>
          <p:cNvSpPr txBox="1"/>
          <p:nvPr/>
        </p:nvSpPr>
        <p:spPr>
          <a:xfrm>
            <a:off x="808186" y="2268361"/>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Compliance-ready environments</a:t>
            </a:r>
            <a:endParaRPr lang="en-US" sz="2800">
              <a:solidFill>
                <a:srgbClr val="002A5A"/>
              </a:solidFill>
              <a:latin typeface="Calibri"/>
              <a:ea typeface="Calibri"/>
              <a:cs typeface="Calibri"/>
            </a:endParaRPr>
          </a:p>
        </p:txBody>
      </p:sp>
      <p:sp>
        <p:nvSpPr>
          <p:cNvPr id="207" name="Google Shape;207;p14"/>
          <p:cNvSpPr txBox="1"/>
          <p:nvPr/>
        </p:nvSpPr>
        <p:spPr>
          <a:xfrm>
            <a:off x="819150" y="2594371"/>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Monthly managed services for digital assets</a:t>
            </a:r>
            <a:endParaRPr lang="en-US" sz="2800">
              <a:solidFill>
                <a:srgbClr val="002A5A"/>
              </a:solidFill>
              <a:latin typeface="Calibri"/>
              <a:ea typeface="Calibri"/>
              <a:cs typeface="Calibri"/>
            </a:endParaRPr>
          </a:p>
        </p:txBody>
      </p:sp>
      <p:sp>
        <p:nvSpPr>
          <p:cNvPr id="208" name="Google Shape;208;p14"/>
          <p:cNvSpPr txBox="1"/>
          <p:nvPr/>
        </p:nvSpPr>
        <p:spPr>
          <a:xfrm>
            <a:off x="819150" y="2838152"/>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24x7x365 support &amp; maintenance teams</a:t>
            </a:r>
            <a:endParaRPr lang="en-US" sz="2800">
              <a:solidFill>
                <a:srgbClr val="002A5A"/>
              </a:solidFill>
              <a:latin typeface="Calibri"/>
              <a:ea typeface="Calibri"/>
              <a:cs typeface="Calibri"/>
            </a:endParaRPr>
          </a:p>
        </p:txBody>
      </p:sp>
      <p:sp>
        <p:nvSpPr>
          <p:cNvPr id="209" name="Google Shape;209;p14"/>
          <p:cNvSpPr txBox="1"/>
          <p:nvPr/>
        </p:nvSpPr>
        <p:spPr>
          <a:xfrm>
            <a:off x="5578635" y="1312813"/>
            <a:ext cx="2238375" cy="240450"/>
          </a:xfrm>
          <a:prstGeom prst="rect">
            <a:avLst/>
          </a:prstGeom>
          <a:noFill/>
          <a:ln>
            <a:noFill/>
          </a:ln>
        </p:spPr>
        <p:txBody>
          <a:bodyPr spcFirstLastPara="1" wrap="square" lIns="0" tIns="0" rIns="0" bIns="0" anchor="t" anchorCtr="0">
            <a:spAutoFit/>
          </a:bodyPr>
          <a:lstStyle/>
          <a:p>
            <a:pPr marL="0" marR="0" lvl="0" indent="0" algn="l" rtl="0">
              <a:lnSpc>
                <a:spcPct val="124941"/>
              </a:lnSpc>
              <a:spcBef>
                <a:spcPts val="0"/>
              </a:spcBef>
              <a:spcAft>
                <a:spcPts val="0"/>
              </a:spcAft>
              <a:buNone/>
            </a:pPr>
            <a:r>
              <a:rPr lang="en-US" sz="1250" b="1" i="0" u="none" strike="noStrike" cap="none">
                <a:solidFill>
                  <a:srgbClr val="002A5A"/>
                </a:solidFill>
                <a:latin typeface="Plus Jakarta Sans"/>
                <a:ea typeface="Plus Jakarta Sans"/>
                <a:cs typeface="Plus Jakarta Sans"/>
                <a:sym typeface="Plus Jakarta Sans"/>
              </a:rPr>
              <a:t>Technology Leadership</a:t>
            </a:r>
            <a:endParaRPr lang="en-US" sz="1250">
              <a:solidFill>
                <a:srgbClr val="002A5A"/>
              </a:solidFill>
              <a:ea typeface="Calibri"/>
              <a:cs typeface="Calibri"/>
            </a:endParaRPr>
          </a:p>
        </p:txBody>
      </p:sp>
      <p:sp>
        <p:nvSpPr>
          <p:cNvPr id="210" name="Google Shape;210;p14"/>
          <p:cNvSpPr txBox="1"/>
          <p:nvPr/>
        </p:nvSpPr>
        <p:spPr>
          <a:xfrm>
            <a:off x="5235735" y="1709292"/>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Fractional CTO leadership</a:t>
            </a:r>
            <a:endParaRPr lang="en-US" sz="2800">
              <a:solidFill>
                <a:srgbClr val="002A5A"/>
              </a:solidFill>
              <a:latin typeface="Calibri"/>
              <a:ea typeface="Calibri"/>
              <a:cs typeface="Calibri"/>
            </a:endParaRPr>
          </a:p>
        </p:txBody>
      </p:sp>
      <p:sp>
        <p:nvSpPr>
          <p:cNvPr id="211" name="Google Shape;211;p14"/>
          <p:cNvSpPr txBox="1"/>
          <p:nvPr/>
        </p:nvSpPr>
        <p:spPr>
          <a:xfrm>
            <a:off x="5235735" y="1953072"/>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Cross-functional alignment across teams</a:t>
            </a:r>
            <a:endParaRPr lang="en-US" sz="2800">
              <a:solidFill>
                <a:srgbClr val="002A5A"/>
              </a:solidFill>
              <a:latin typeface="Calibri"/>
              <a:ea typeface="Calibri"/>
              <a:cs typeface="Calibri"/>
            </a:endParaRPr>
          </a:p>
        </p:txBody>
      </p:sp>
      <p:sp>
        <p:nvSpPr>
          <p:cNvPr id="212" name="Google Shape;212;p14"/>
          <p:cNvSpPr txBox="1"/>
          <p:nvPr/>
        </p:nvSpPr>
        <p:spPr>
          <a:xfrm>
            <a:off x="5235735" y="2196852"/>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Technology roadmap planning</a:t>
            </a:r>
            <a:endParaRPr lang="en-US" sz="2800">
              <a:solidFill>
                <a:srgbClr val="002A5A"/>
              </a:solidFill>
              <a:latin typeface="Calibri"/>
              <a:ea typeface="Calibri"/>
              <a:cs typeface="Calibri"/>
            </a:endParaRPr>
          </a:p>
        </p:txBody>
      </p:sp>
      <p:sp>
        <p:nvSpPr>
          <p:cNvPr id="213" name="Google Shape;213;p14"/>
          <p:cNvSpPr txBox="1"/>
          <p:nvPr/>
        </p:nvSpPr>
        <p:spPr>
          <a:xfrm>
            <a:off x="5235735" y="2440633"/>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Governance &amp; delivery oversight</a:t>
            </a:r>
            <a:endParaRPr lang="en-US" sz="2800">
              <a:solidFill>
                <a:srgbClr val="002A5A"/>
              </a:solidFill>
              <a:latin typeface="Calibri"/>
              <a:ea typeface="Calibri"/>
              <a:cs typeface="Calibri"/>
            </a:endParaRPr>
          </a:p>
        </p:txBody>
      </p:sp>
      <p:sp>
        <p:nvSpPr>
          <p:cNvPr id="214" name="Google Shape;214;p14"/>
          <p:cNvSpPr txBox="1"/>
          <p:nvPr/>
        </p:nvSpPr>
        <p:spPr>
          <a:xfrm>
            <a:off x="5235735" y="2684413"/>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Alignment with business &amp; revenue goals</a:t>
            </a:r>
            <a:endParaRPr lang="en-US" sz="2800">
              <a:solidFill>
                <a:srgbClr val="002A5A"/>
              </a:solidFill>
              <a:latin typeface="Calibri"/>
              <a:ea typeface="Calibri"/>
              <a:cs typeface="Calibri"/>
            </a:endParaRPr>
          </a:p>
        </p:txBody>
      </p:sp>
      <p:sp>
        <p:nvSpPr>
          <p:cNvPr id="215" name="Google Shape;215;p14"/>
          <p:cNvSpPr txBox="1"/>
          <p:nvPr/>
        </p:nvSpPr>
        <p:spPr>
          <a:xfrm>
            <a:off x="1211388" y="3667146"/>
            <a:ext cx="2250281" cy="346249"/>
          </a:xfrm>
          <a:prstGeom prst="rect">
            <a:avLst/>
          </a:prstGeom>
          <a:noFill/>
          <a:ln>
            <a:noFill/>
          </a:ln>
        </p:spPr>
        <p:txBody>
          <a:bodyPr spcFirstLastPara="1" wrap="square" lIns="0" tIns="0" rIns="0" bIns="0" anchor="t" anchorCtr="0">
            <a:spAutoFit/>
          </a:bodyPr>
          <a:lstStyle/>
          <a:p>
            <a:pPr marL="0" marR="0" lvl="0" indent="0" algn="l" rtl="0">
              <a:lnSpc>
                <a:spcPct val="124941"/>
              </a:lnSpc>
              <a:spcBef>
                <a:spcPts val="0"/>
              </a:spcBef>
              <a:spcAft>
                <a:spcPts val="0"/>
              </a:spcAft>
              <a:buNone/>
            </a:pPr>
            <a:r>
              <a:rPr lang="en-US" b="1" i="0" u="none" strike="noStrike" cap="none">
                <a:solidFill>
                  <a:srgbClr val="002A5A"/>
                </a:solidFill>
                <a:latin typeface="Calibri"/>
                <a:ea typeface="Calibri"/>
                <a:cs typeface="Calibri"/>
                <a:sym typeface="Plus Jakarta Sans"/>
              </a:rPr>
              <a:t>QA &amp; Validation Testing</a:t>
            </a:r>
            <a:endParaRPr lang="en-US" sz="2800">
              <a:solidFill>
                <a:srgbClr val="002A5A"/>
              </a:solidFill>
              <a:latin typeface="Calibri"/>
              <a:ea typeface="Calibri"/>
              <a:cs typeface="Calibri"/>
            </a:endParaRPr>
          </a:p>
        </p:txBody>
      </p:sp>
      <p:sp>
        <p:nvSpPr>
          <p:cNvPr id="216" name="Google Shape;216;p14"/>
          <p:cNvSpPr txBox="1"/>
          <p:nvPr/>
        </p:nvSpPr>
        <p:spPr>
          <a:xfrm>
            <a:off x="857524" y="4052660"/>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Content classification (claims, MLR)</a:t>
            </a:r>
            <a:endParaRPr lang="en-US" sz="2800">
              <a:solidFill>
                <a:srgbClr val="002A5A"/>
              </a:solidFill>
              <a:latin typeface="Calibri"/>
              <a:ea typeface="Calibri"/>
              <a:cs typeface="Calibri"/>
            </a:endParaRPr>
          </a:p>
        </p:txBody>
      </p:sp>
      <p:sp>
        <p:nvSpPr>
          <p:cNvPr id="217" name="Google Shape;217;p14"/>
          <p:cNvSpPr txBox="1"/>
          <p:nvPr/>
        </p:nvSpPr>
        <p:spPr>
          <a:xfrm>
            <a:off x="857524" y="4296441"/>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Improved searchability</a:t>
            </a:r>
            <a:endParaRPr lang="en-US" sz="2800">
              <a:solidFill>
                <a:srgbClr val="002A5A"/>
              </a:solidFill>
              <a:latin typeface="Calibri"/>
              <a:ea typeface="Calibri"/>
              <a:cs typeface="Calibri"/>
            </a:endParaRPr>
          </a:p>
        </p:txBody>
      </p:sp>
      <p:sp>
        <p:nvSpPr>
          <p:cNvPr id="218" name="Google Shape;218;p14"/>
          <p:cNvSpPr txBox="1"/>
          <p:nvPr/>
        </p:nvSpPr>
        <p:spPr>
          <a:xfrm>
            <a:off x="5606045" y="3782268"/>
            <a:ext cx="2702718" cy="346249"/>
          </a:xfrm>
          <a:prstGeom prst="rect">
            <a:avLst/>
          </a:prstGeom>
          <a:noFill/>
          <a:ln>
            <a:noFill/>
          </a:ln>
        </p:spPr>
        <p:txBody>
          <a:bodyPr spcFirstLastPara="1" wrap="square" lIns="0" tIns="0" rIns="0" bIns="0" anchor="t" anchorCtr="0">
            <a:spAutoFit/>
          </a:bodyPr>
          <a:lstStyle/>
          <a:p>
            <a:pPr marL="0" marR="0" lvl="0" indent="0" algn="l" rtl="0">
              <a:lnSpc>
                <a:spcPct val="124941"/>
              </a:lnSpc>
              <a:spcBef>
                <a:spcPts val="0"/>
              </a:spcBef>
              <a:spcAft>
                <a:spcPts val="0"/>
              </a:spcAft>
              <a:buNone/>
            </a:pPr>
            <a:r>
              <a:rPr lang="en-US" b="1" i="0" u="none" strike="noStrike" cap="none">
                <a:solidFill>
                  <a:srgbClr val="002A5A"/>
                </a:solidFill>
                <a:latin typeface="Calibri"/>
                <a:ea typeface="Calibri"/>
                <a:cs typeface="Calibri"/>
                <a:sym typeface="Plus Jakarta Sans"/>
              </a:rPr>
              <a:t>Veeva Platform Enablement</a:t>
            </a:r>
            <a:endParaRPr lang="en-US" sz="2800">
              <a:solidFill>
                <a:srgbClr val="002A5A"/>
              </a:solidFill>
              <a:latin typeface="Calibri"/>
              <a:ea typeface="Calibri"/>
              <a:cs typeface="Calibri"/>
            </a:endParaRPr>
          </a:p>
        </p:txBody>
      </p:sp>
      <p:sp>
        <p:nvSpPr>
          <p:cNvPr id="219" name="Google Shape;219;p14"/>
          <p:cNvSpPr txBox="1"/>
          <p:nvPr/>
        </p:nvSpPr>
        <p:spPr>
          <a:xfrm>
            <a:off x="5428540" y="4202374"/>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Veeva </a:t>
            </a:r>
            <a:r>
              <a:rPr lang="en-US" sz="1400" b="0" i="0" u="none" strike="noStrike" cap="none" err="1">
                <a:solidFill>
                  <a:srgbClr val="002A5A"/>
                </a:solidFill>
                <a:latin typeface="Calibri"/>
                <a:ea typeface="Calibri"/>
                <a:cs typeface="Calibri"/>
                <a:sym typeface="Plus Jakarta Sans"/>
              </a:rPr>
              <a:t>PromoMats</a:t>
            </a:r>
            <a:r>
              <a:rPr lang="en-US" sz="1400" b="0" i="0" u="none" strike="noStrike" cap="none">
                <a:solidFill>
                  <a:srgbClr val="002A5A"/>
                </a:solidFill>
                <a:latin typeface="Calibri"/>
                <a:ea typeface="Calibri"/>
                <a:cs typeface="Calibri"/>
                <a:sym typeface="Plus Jakarta Sans"/>
              </a:rPr>
              <a:t> (content lifecycle)</a:t>
            </a:r>
            <a:endParaRPr lang="en-US" sz="2800">
              <a:solidFill>
                <a:srgbClr val="002A5A"/>
              </a:solidFill>
              <a:latin typeface="Calibri"/>
              <a:ea typeface="Calibri"/>
              <a:cs typeface="Calibri"/>
            </a:endParaRPr>
          </a:p>
        </p:txBody>
      </p:sp>
      <p:sp>
        <p:nvSpPr>
          <p:cNvPr id="220" name="Google Shape;220;p14"/>
          <p:cNvSpPr txBox="1"/>
          <p:nvPr/>
        </p:nvSpPr>
        <p:spPr>
          <a:xfrm>
            <a:off x="5428540" y="4446155"/>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Veeva CRM (engagement/field)</a:t>
            </a:r>
            <a:endParaRPr lang="en-US" sz="2800">
              <a:solidFill>
                <a:srgbClr val="002A5A"/>
              </a:solidFill>
              <a:latin typeface="Calibri"/>
              <a:ea typeface="Calibri"/>
              <a:cs typeface="Calibri"/>
            </a:endParaRPr>
          </a:p>
        </p:txBody>
      </p:sp>
      <p:sp>
        <p:nvSpPr>
          <p:cNvPr id="221" name="Google Shape;221;p14"/>
          <p:cNvSpPr txBox="1"/>
          <p:nvPr/>
        </p:nvSpPr>
        <p:spPr>
          <a:xfrm>
            <a:off x="5428540" y="4689935"/>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Veeva Compass (data)</a:t>
            </a:r>
            <a:endParaRPr lang="en-US" sz="2800">
              <a:solidFill>
                <a:srgbClr val="002A5A"/>
              </a:solidFill>
              <a:latin typeface="Calibri"/>
              <a:ea typeface="Calibri"/>
              <a:cs typeface="Calibri"/>
            </a:endParaRPr>
          </a:p>
        </p:txBody>
      </p:sp>
      <p:sp>
        <p:nvSpPr>
          <p:cNvPr id="222" name="Google Shape;222;p14"/>
          <p:cNvSpPr txBox="1"/>
          <p:nvPr/>
        </p:nvSpPr>
        <p:spPr>
          <a:xfrm>
            <a:off x="5428540" y="4933716"/>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Veeva Claims (MLR-compliant)</a:t>
            </a:r>
            <a:endParaRPr lang="en-US" sz="2800">
              <a:solidFill>
                <a:srgbClr val="002A5A"/>
              </a:solidFill>
              <a:latin typeface="Calibri"/>
              <a:ea typeface="Calibri"/>
              <a:cs typeface="Calibri"/>
            </a:endParaRPr>
          </a:p>
        </p:txBody>
      </p:sp>
      <p:sp>
        <p:nvSpPr>
          <p:cNvPr id="223" name="Google Shape;223;p14"/>
          <p:cNvSpPr txBox="1"/>
          <p:nvPr/>
        </p:nvSpPr>
        <p:spPr>
          <a:xfrm>
            <a:off x="5428540" y="5177496"/>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002A5A"/>
                </a:solidFill>
                <a:latin typeface="Calibri"/>
                <a:ea typeface="Calibri"/>
                <a:cs typeface="Calibri"/>
                <a:sym typeface="Plus Jakarta Sans"/>
              </a:rPr>
              <a:t>Veeva Network (MDM)</a:t>
            </a:r>
            <a:endParaRPr lang="en-US" sz="2800">
              <a:solidFill>
                <a:srgbClr val="002A5A"/>
              </a:solidFill>
              <a:latin typeface="Calibri"/>
              <a:ea typeface="Calibri"/>
              <a:cs typeface="Calibri"/>
            </a:endParaRPr>
          </a:p>
        </p:txBody>
      </p:sp>
      <p:sp>
        <p:nvSpPr>
          <p:cNvPr id="224" name="Google Shape;224;p14"/>
          <p:cNvSpPr txBox="1"/>
          <p:nvPr/>
        </p:nvSpPr>
        <p:spPr>
          <a:xfrm>
            <a:off x="5428540" y="5421277"/>
            <a:ext cx="42005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0" i="0" u="none" strike="noStrike" cap="none">
                <a:solidFill>
                  <a:srgbClr val="334155"/>
                </a:solidFill>
                <a:latin typeface="Calibri"/>
                <a:ea typeface="Calibri"/>
                <a:cs typeface="Calibri"/>
                <a:sym typeface="Plus Jakarta Sans"/>
              </a:rPr>
              <a:t>CRM Migration &amp; Optimization</a:t>
            </a:r>
            <a:endParaRPr sz="2800">
              <a:latin typeface="Calibri"/>
              <a:ea typeface="Calibri"/>
              <a:cs typeface="Calibri"/>
            </a:endParaRPr>
          </a:p>
        </p:txBody>
      </p:sp>
      <p:sp>
        <p:nvSpPr>
          <p:cNvPr id="225" name="Google Shape;225;p14"/>
          <p:cNvSpPr txBox="1"/>
          <p:nvPr/>
        </p:nvSpPr>
        <p:spPr>
          <a:xfrm>
            <a:off x="9209510" y="2344589"/>
            <a:ext cx="2726342" cy="223619"/>
          </a:xfrm>
          <a:prstGeom prst="rect">
            <a:avLst/>
          </a:prstGeom>
          <a:noFill/>
          <a:ln>
            <a:noFill/>
          </a:ln>
        </p:spPr>
        <p:txBody>
          <a:bodyPr spcFirstLastPara="1" wrap="square" lIns="0" tIns="0" rIns="0" bIns="0" anchor="t" anchorCtr="0">
            <a:spAutoFit/>
          </a:bodyPr>
          <a:lstStyle/>
          <a:p>
            <a:pPr marL="171450" marR="0" lvl="0" indent="-171450" algn="l" rtl="0">
              <a:lnSpc>
                <a:spcPct val="134952"/>
              </a:lnSpc>
              <a:spcBef>
                <a:spcPts val="0"/>
              </a:spcBef>
              <a:spcAft>
                <a:spcPts val="0"/>
              </a:spcAft>
              <a:buFont typeface="Wingdings"/>
              <a:buChar char="ü"/>
            </a:pPr>
            <a:r>
              <a:rPr lang="en-US" sz="1050" b="1" i="0" u="none" strike="noStrike" cap="none">
                <a:solidFill>
                  <a:srgbClr val="F8FAFC"/>
                </a:solidFill>
                <a:latin typeface="Plus Jakarta Sans"/>
                <a:ea typeface="Plus Jakarta Sans"/>
                <a:cs typeface="Plus Jakarta Sans"/>
                <a:sym typeface="Plus Jakarta Sans"/>
              </a:rPr>
              <a:t>Scalable hosting and managed services</a:t>
            </a:r>
            <a:endParaRPr lang="en-US">
              <a:ea typeface="Calibri" panose="020F0502020204030204"/>
              <a:cs typeface="Calibri" panose="020F0502020204030204"/>
            </a:endParaRPr>
          </a:p>
        </p:txBody>
      </p:sp>
      <p:sp>
        <p:nvSpPr>
          <p:cNvPr id="226" name="Google Shape;226;p14"/>
          <p:cNvSpPr txBox="1"/>
          <p:nvPr/>
        </p:nvSpPr>
        <p:spPr>
          <a:xfrm>
            <a:off x="9209510" y="2769143"/>
            <a:ext cx="1976437" cy="218137"/>
          </a:xfrm>
          <a:prstGeom prst="rect">
            <a:avLst/>
          </a:prstGeom>
          <a:noFill/>
          <a:ln>
            <a:noFill/>
          </a:ln>
        </p:spPr>
        <p:txBody>
          <a:bodyPr spcFirstLastPara="1" wrap="square" lIns="0" tIns="0" rIns="0" bIns="0" anchor="t" anchorCtr="0">
            <a:spAutoFit/>
          </a:bodyPr>
          <a:lstStyle/>
          <a:p>
            <a:pPr marL="171450" marR="0" lvl="0" indent="-171450" algn="l" rtl="0">
              <a:lnSpc>
                <a:spcPct val="134952"/>
              </a:lnSpc>
              <a:spcBef>
                <a:spcPts val="0"/>
              </a:spcBef>
              <a:spcAft>
                <a:spcPts val="0"/>
              </a:spcAft>
              <a:buFont typeface="Wingdings"/>
              <a:buChar char="ü"/>
            </a:pPr>
            <a:r>
              <a:rPr lang="en-US" sz="1050" b="1" i="0" u="none" strike="noStrike" cap="none">
                <a:solidFill>
                  <a:srgbClr val="F8FAFC"/>
                </a:solidFill>
                <a:latin typeface="Plus Jakarta Sans"/>
                <a:ea typeface="Plus Jakarta Sans"/>
                <a:cs typeface="Plus Jakarta Sans"/>
                <a:sym typeface="Plus Jakarta Sans"/>
              </a:rPr>
              <a:t>24/7 operational support</a:t>
            </a:r>
            <a:endParaRPr lang="en-US">
              <a:ea typeface="Calibri" panose="020F0502020204030204"/>
              <a:cs typeface="Calibri" panose="020F0502020204030204"/>
            </a:endParaRPr>
          </a:p>
        </p:txBody>
      </p:sp>
      <p:sp>
        <p:nvSpPr>
          <p:cNvPr id="227" name="Google Shape;227;p14"/>
          <p:cNvSpPr txBox="1"/>
          <p:nvPr/>
        </p:nvSpPr>
        <p:spPr>
          <a:xfrm>
            <a:off x="9209510" y="3189188"/>
            <a:ext cx="1228725" cy="218137"/>
          </a:xfrm>
          <a:prstGeom prst="rect">
            <a:avLst/>
          </a:prstGeom>
          <a:noFill/>
          <a:ln>
            <a:noFill/>
          </a:ln>
        </p:spPr>
        <p:txBody>
          <a:bodyPr spcFirstLastPara="1" wrap="square" lIns="0" tIns="0" rIns="0" bIns="0" anchor="t" anchorCtr="0">
            <a:spAutoFit/>
          </a:bodyPr>
          <a:lstStyle/>
          <a:p>
            <a:pPr marL="171450" marR="0" lvl="0" indent="-171450" algn="l" rtl="0">
              <a:lnSpc>
                <a:spcPct val="134952"/>
              </a:lnSpc>
              <a:spcBef>
                <a:spcPts val="0"/>
              </a:spcBef>
              <a:spcAft>
                <a:spcPts val="0"/>
              </a:spcAft>
              <a:buFont typeface="Wingdings"/>
              <a:buChar char="ü"/>
            </a:pPr>
            <a:r>
              <a:rPr lang="en-US" sz="1050" b="1" i="0" u="none" strike="noStrike" cap="none">
                <a:solidFill>
                  <a:srgbClr val="F8FAFC"/>
                </a:solidFill>
                <a:latin typeface="Plus Jakarta Sans"/>
                <a:ea typeface="Plus Jakarta Sans"/>
                <a:cs typeface="Plus Jakarta Sans"/>
                <a:sym typeface="Plus Jakarta Sans"/>
              </a:rPr>
              <a:t>Fully compliant</a:t>
            </a:r>
            <a:endParaRPr lang="en-US">
              <a:ea typeface="Calibri" panose="020F0502020204030204"/>
              <a:cs typeface="Calibri" panose="020F0502020204030204"/>
            </a:endParaRPr>
          </a:p>
        </p:txBody>
      </p:sp>
      <p:sp>
        <p:nvSpPr>
          <p:cNvPr id="228" name="Google Shape;228;p14"/>
          <p:cNvSpPr txBox="1"/>
          <p:nvPr/>
        </p:nvSpPr>
        <p:spPr>
          <a:xfrm>
            <a:off x="685800" y="167640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29" name="Google Shape;229;p14"/>
          <p:cNvSpPr txBox="1"/>
          <p:nvPr/>
        </p:nvSpPr>
        <p:spPr>
          <a:xfrm>
            <a:off x="674836" y="202458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0" name="Google Shape;230;p14"/>
          <p:cNvSpPr txBox="1"/>
          <p:nvPr/>
        </p:nvSpPr>
        <p:spPr>
          <a:xfrm>
            <a:off x="674836" y="2268361"/>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1" name="Google Shape;231;p14"/>
          <p:cNvSpPr txBox="1"/>
          <p:nvPr/>
        </p:nvSpPr>
        <p:spPr>
          <a:xfrm>
            <a:off x="685800" y="2594371"/>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2" name="Google Shape;232;p14"/>
          <p:cNvSpPr txBox="1"/>
          <p:nvPr/>
        </p:nvSpPr>
        <p:spPr>
          <a:xfrm>
            <a:off x="685800" y="2838152"/>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3" name="Google Shape;233;p14"/>
          <p:cNvSpPr txBox="1"/>
          <p:nvPr/>
        </p:nvSpPr>
        <p:spPr>
          <a:xfrm>
            <a:off x="5069493" y="167640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4" name="Google Shape;234;p14"/>
          <p:cNvSpPr txBox="1"/>
          <p:nvPr/>
        </p:nvSpPr>
        <p:spPr>
          <a:xfrm>
            <a:off x="5069493" y="192018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5" name="Google Shape;235;p14"/>
          <p:cNvSpPr txBox="1"/>
          <p:nvPr/>
        </p:nvSpPr>
        <p:spPr>
          <a:xfrm>
            <a:off x="5069493" y="216396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6" name="Google Shape;236;p14"/>
          <p:cNvSpPr txBox="1"/>
          <p:nvPr/>
        </p:nvSpPr>
        <p:spPr>
          <a:xfrm>
            <a:off x="5069493" y="2407741"/>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7" name="Google Shape;237;p14"/>
          <p:cNvSpPr txBox="1"/>
          <p:nvPr/>
        </p:nvSpPr>
        <p:spPr>
          <a:xfrm>
            <a:off x="5069493" y="2651521"/>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8" name="Google Shape;238;p14"/>
          <p:cNvSpPr txBox="1"/>
          <p:nvPr/>
        </p:nvSpPr>
        <p:spPr>
          <a:xfrm>
            <a:off x="724174" y="405266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39" name="Google Shape;239;p14"/>
          <p:cNvSpPr txBox="1"/>
          <p:nvPr/>
        </p:nvSpPr>
        <p:spPr>
          <a:xfrm>
            <a:off x="724174" y="4296441"/>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40" name="Google Shape;240;p14"/>
          <p:cNvSpPr txBox="1"/>
          <p:nvPr/>
        </p:nvSpPr>
        <p:spPr>
          <a:xfrm>
            <a:off x="5317118" y="419141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41" name="Google Shape;241;p14"/>
          <p:cNvSpPr txBox="1"/>
          <p:nvPr/>
        </p:nvSpPr>
        <p:spPr>
          <a:xfrm>
            <a:off x="5317118" y="4435191"/>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42" name="Google Shape;242;p14"/>
          <p:cNvSpPr txBox="1"/>
          <p:nvPr/>
        </p:nvSpPr>
        <p:spPr>
          <a:xfrm>
            <a:off x="5317118" y="4678971"/>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43" name="Google Shape;243;p14"/>
          <p:cNvSpPr txBox="1"/>
          <p:nvPr/>
        </p:nvSpPr>
        <p:spPr>
          <a:xfrm>
            <a:off x="5317118" y="4922752"/>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44" name="Google Shape;244;p14"/>
          <p:cNvSpPr txBox="1"/>
          <p:nvPr/>
        </p:nvSpPr>
        <p:spPr>
          <a:xfrm>
            <a:off x="5317118" y="5166532"/>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245" name="Google Shape;245;p14"/>
          <p:cNvSpPr txBox="1"/>
          <p:nvPr/>
        </p:nvSpPr>
        <p:spPr>
          <a:xfrm>
            <a:off x="5317118" y="5410313"/>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64748B"/>
                </a:solidFill>
                <a:latin typeface="Calibri"/>
                <a:ea typeface="Calibri"/>
                <a:cs typeface="Calibri"/>
                <a:sym typeface="Plus Jakarta Sans"/>
              </a:rPr>
              <a:t>•</a:t>
            </a:r>
            <a:endParaRPr sz="2800">
              <a:latin typeface="Calibri"/>
              <a:ea typeface="Calibri"/>
              <a:cs typeface="Calibri"/>
            </a:endParaRPr>
          </a:p>
        </p:txBody>
      </p:sp>
      <p:sp>
        <p:nvSpPr>
          <p:cNvPr id="2" name="TextBox 1">
            <a:extLst>
              <a:ext uri="{FF2B5EF4-FFF2-40B4-BE49-F238E27FC236}">
                <a16:creationId xmlns:a16="http://schemas.microsoft.com/office/drawing/2014/main" id="{A0AFC282-0048-BECC-AFFB-595CC7D5CF51}"/>
              </a:ext>
            </a:extLst>
          </p:cNvPr>
          <p:cNvSpPr txBox="1"/>
          <p:nvPr/>
        </p:nvSpPr>
        <p:spPr>
          <a:xfrm>
            <a:off x="783928" y="4530885"/>
            <a:ext cx="6096000"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002A5A"/>
                </a:solidFill>
              </a:rPr>
              <a:t>Email campaign testing</a:t>
            </a:r>
            <a:endParaRPr lang="en-US" sz="1400">
              <a:solidFill>
                <a:srgbClr val="002A5A"/>
              </a:solidFill>
              <a:ea typeface="Calibri"/>
              <a:cs typeface="Calibri"/>
            </a:endParaRPr>
          </a:p>
          <a:p>
            <a:r>
              <a:rPr lang="en-US" sz="1400">
                <a:solidFill>
                  <a:srgbClr val="002A5A"/>
                </a:solidFill>
              </a:rPr>
              <a:t>Banner/display ad testing</a:t>
            </a:r>
            <a:endParaRPr lang="en-US" sz="1400">
              <a:solidFill>
                <a:srgbClr val="002A5A"/>
              </a:solidFill>
              <a:ea typeface="Calibri" panose="020F0502020204030204"/>
              <a:cs typeface="Calibri" panose="020F0502020204030204"/>
            </a:endParaRPr>
          </a:p>
          <a:p>
            <a:r>
              <a:rPr lang="en-US" sz="1400">
                <a:solidFill>
                  <a:srgbClr val="002A5A"/>
                </a:solidFill>
              </a:rPr>
              <a:t>Website and microsite testing</a:t>
            </a:r>
            <a:endParaRPr lang="en-US" sz="1400">
              <a:solidFill>
                <a:srgbClr val="002A5A"/>
              </a:solidFill>
              <a:ea typeface="Calibri" panose="020F0502020204030204"/>
              <a:cs typeface="Calibri" panose="020F0502020204030204"/>
            </a:endParaRPr>
          </a:p>
          <a:p>
            <a:r>
              <a:rPr lang="en-US" sz="1400">
                <a:solidFill>
                  <a:srgbClr val="002A5A"/>
                </a:solidFill>
              </a:rPr>
              <a:t>Mobile/device/browser compatibility</a:t>
            </a:r>
            <a:endParaRPr lang="en-US" sz="1400">
              <a:solidFill>
                <a:srgbClr val="002A5A"/>
              </a:solidFill>
              <a:ea typeface="Calibri" panose="020F0502020204030204"/>
              <a:cs typeface="Calibri" panose="020F0502020204030204"/>
            </a:endParaRPr>
          </a:p>
          <a:p>
            <a:r>
              <a:rPr lang="en-US" sz="1400">
                <a:solidFill>
                  <a:srgbClr val="002A5A"/>
                </a:solidFill>
              </a:rPr>
              <a:t>Accessibility (WCAG)/Analytics validation</a:t>
            </a:r>
            <a:endParaRPr lang="en-US" sz="1400">
              <a:solidFill>
                <a:srgbClr val="002A5A"/>
              </a:solidFill>
              <a:ea typeface="Calibri" panose="020F0502020204030204"/>
              <a:cs typeface="Calibri" panose="020F0502020204030204"/>
            </a:endParaRPr>
          </a:p>
          <a:p>
            <a:r>
              <a:rPr lang="en-US" sz="1400">
                <a:solidFill>
                  <a:srgbClr val="002A5A"/>
                </a:solidFill>
              </a:rPr>
              <a:t>Defect management/Pre-launch and post-launch support</a:t>
            </a:r>
            <a:endParaRPr lang="en-US" sz="1400">
              <a:solidFill>
                <a:srgbClr val="002A5A"/>
              </a:solidFill>
              <a:ea typeface="Calibri" panose="020F0502020204030204"/>
              <a:cs typeface="Calibri" panose="020F0502020204030204"/>
            </a:endParaRPr>
          </a:p>
          <a:p>
            <a:pPr algn="ctr"/>
            <a:endParaRPr lang="en-GB" sz="1400">
              <a:solidFill>
                <a:srgbClr val="002A5A"/>
              </a:solidFill>
              <a:ea typeface="Calibri"/>
              <a:cs typeface="Calibri"/>
            </a:endParaRPr>
          </a:p>
        </p:txBody>
      </p:sp>
      <p:sp>
        <p:nvSpPr>
          <p:cNvPr id="3" name="Google Shape;239;p14">
            <a:extLst>
              <a:ext uri="{FF2B5EF4-FFF2-40B4-BE49-F238E27FC236}">
                <a16:creationId xmlns:a16="http://schemas.microsoft.com/office/drawing/2014/main" id="{B26D507F-0D42-2B89-8589-CF499C3BB478}"/>
              </a:ext>
            </a:extLst>
          </p:cNvPr>
          <p:cNvSpPr txBox="1"/>
          <p:nvPr/>
        </p:nvSpPr>
        <p:spPr>
          <a:xfrm>
            <a:off x="724174" y="4488312"/>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4" name="Google Shape;239;p14">
            <a:extLst>
              <a:ext uri="{FF2B5EF4-FFF2-40B4-BE49-F238E27FC236}">
                <a16:creationId xmlns:a16="http://schemas.microsoft.com/office/drawing/2014/main" id="{A149000F-F127-3D9B-4AE0-BFD8B5F2D916}"/>
              </a:ext>
            </a:extLst>
          </p:cNvPr>
          <p:cNvSpPr txBox="1"/>
          <p:nvPr/>
        </p:nvSpPr>
        <p:spPr>
          <a:xfrm>
            <a:off x="724173" y="492139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5" name="Google Shape;239;p14">
            <a:extLst>
              <a:ext uri="{FF2B5EF4-FFF2-40B4-BE49-F238E27FC236}">
                <a16:creationId xmlns:a16="http://schemas.microsoft.com/office/drawing/2014/main" id="{E7387B42-C7F9-89DF-AE32-8ECFF15466B3}"/>
              </a:ext>
            </a:extLst>
          </p:cNvPr>
          <p:cNvSpPr txBox="1"/>
          <p:nvPr/>
        </p:nvSpPr>
        <p:spPr>
          <a:xfrm>
            <a:off x="724174" y="4707592"/>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6" name="Google Shape;239;p14">
            <a:extLst>
              <a:ext uri="{FF2B5EF4-FFF2-40B4-BE49-F238E27FC236}">
                <a16:creationId xmlns:a16="http://schemas.microsoft.com/office/drawing/2014/main" id="{6E211F2B-538E-362A-5328-5600B822B459}"/>
              </a:ext>
            </a:extLst>
          </p:cNvPr>
          <p:cNvSpPr txBox="1"/>
          <p:nvPr/>
        </p:nvSpPr>
        <p:spPr>
          <a:xfrm>
            <a:off x="746101" y="5140670"/>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7" name="Google Shape;239;p14">
            <a:extLst>
              <a:ext uri="{FF2B5EF4-FFF2-40B4-BE49-F238E27FC236}">
                <a16:creationId xmlns:a16="http://schemas.microsoft.com/office/drawing/2014/main" id="{8381CC1E-7763-DEBE-28A8-24B3D34074F3}"/>
              </a:ext>
            </a:extLst>
          </p:cNvPr>
          <p:cNvSpPr txBox="1"/>
          <p:nvPr/>
        </p:nvSpPr>
        <p:spPr>
          <a:xfrm>
            <a:off x="740618" y="5376396"/>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sp>
        <p:nvSpPr>
          <p:cNvPr id="8" name="Google Shape;239;p14">
            <a:extLst>
              <a:ext uri="{FF2B5EF4-FFF2-40B4-BE49-F238E27FC236}">
                <a16:creationId xmlns:a16="http://schemas.microsoft.com/office/drawing/2014/main" id="{6A229280-AF8D-0BE3-3437-E427C885C930}"/>
              </a:ext>
            </a:extLst>
          </p:cNvPr>
          <p:cNvSpPr txBox="1"/>
          <p:nvPr/>
        </p:nvSpPr>
        <p:spPr>
          <a:xfrm>
            <a:off x="727955" y="5584714"/>
            <a:ext cx="85725" cy="30162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00" b="1" i="0" u="none" strike="noStrike" cap="none">
                <a:solidFill>
                  <a:srgbClr val="002A5A"/>
                </a:solidFill>
                <a:latin typeface="Calibri"/>
                <a:ea typeface="Calibri"/>
                <a:cs typeface="Calibri"/>
                <a:sym typeface="Plus Jakarta Sans"/>
              </a:rPr>
              <a:t>•</a:t>
            </a:r>
            <a:endParaRPr lang="en-US" sz="2800">
              <a:solidFill>
                <a:srgbClr val="002A5A"/>
              </a:solidFill>
              <a:latin typeface="Calibri"/>
              <a:ea typeface="Calibri"/>
              <a:cs typeface="Calibri"/>
            </a:endParaRPr>
          </a:p>
        </p:txBody>
      </p:sp>
      <p:pic>
        <p:nvPicPr>
          <p:cNvPr id="10" name="Picture 9" descr="A blue and green pill with a black background&#10;&#10;AI-generated content may be incorrect.">
            <a:extLst>
              <a:ext uri="{FF2B5EF4-FFF2-40B4-BE49-F238E27FC236}">
                <a16:creationId xmlns:a16="http://schemas.microsoft.com/office/drawing/2014/main" id="{FA0BF6DC-2CA0-9D7F-3090-C9D6571ED45C}"/>
              </a:ext>
            </a:extLst>
          </p:cNvPr>
          <p:cNvPicPr>
            <a:picLocks noChangeAspect="1"/>
          </p:cNvPicPr>
          <p:nvPr/>
        </p:nvPicPr>
        <p:blipFill>
          <a:blip r:embed="rId13"/>
          <a:srcRect l="360" t="22542" r="2520" b="18447"/>
          <a:stretch>
            <a:fillRect/>
          </a:stretch>
        </p:blipFill>
        <p:spPr>
          <a:xfrm>
            <a:off x="373610" y="142483"/>
            <a:ext cx="1460734" cy="863184"/>
          </a:xfrm>
          <a:prstGeom prst="rect">
            <a:avLst/>
          </a:prstGeom>
        </p:spPr>
      </p:pic>
    </p:spTree>
    <p:extLst>
      <p:ext uri="{BB962C8B-B14F-4D97-AF65-F5344CB8AC3E}">
        <p14:creationId xmlns:p14="http://schemas.microsoft.com/office/powerpoint/2010/main" val="4133490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1" cy="1"/>
          <a:chOff x="0" y="0"/>
          <a:chExt cx="1" cy="1"/>
        </a:xfrm>
      </p:grpSpPr>
      <p:sp>
        <p:nvSpPr>
          <p:cNvPr id="2" name="Text 0"/>
          <p:cNvSpPr/>
          <p:nvPr/>
        </p:nvSpPr>
        <p:spPr>
          <a:xfrm>
            <a:off x="502920" y="621792"/>
            <a:ext cx="7955280" cy="320040"/>
          </a:xfrm>
          <a:prstGeom prst="rect">
            <a:avLst/>
          </a:prstGeom>
          <a:noFill/>
          <a:ln/>
        </p:spPr>
        <p:txBody>
          <a:bodyPr wrap="square" lIns="0" tIns="0" rIns="0" bIns="0" rtlCol="0" anchor="ctr"/>
          <a:lstStyle/>
          <a:p>
            <a:pPr marL="0" indent="0">
              <a:buNone/>
            </a:pPr>
            <a:r>
              <a:rPr lang="en-US" sz="1300" b="1" dirty="0">
                <a:solidFill>
                  <a:srgbClr val="299D8F"/>
                </a:solidFill>
              </a:rPr>
              <a:t>1  Commercial Growth &amp; Customer Engagement</a:t>
            </a:r>
            <a:endParaRPr lang="en-US" sz="1300" dirty="0"/>
          </a:p>
        </p:txBody>
      </p:sp>
      <p:sp>
        <p:nvSpPr>
          <p:cNvPr id="3" name="Shape 1"/>
          <p:cNvSpPr/>
          <p:nvPr/>
        </p:nvSpPr>
        <p:spPr>
          <a:xfrm>
            <a:off x="256032" y="841248"/>
            <a:ext cx="4041648" cy="2514600"/>
          </a:xfrm>
          <a:prstGeom prst="roundRect">
            <a:avLst>
              <a:gd name="adj" fmla="val 2909"/>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4" name="Shape 2"/>
          <p:cNvSpPr/>
          <p:nvPr/>
        </p:nvSpPr>
        <p:spPr>
          <a:xfrm>
            <a:off x="256032" y="841248"/>
            <a:ext cx="4041648" cy="41148"/>
          </a:xfrm>
          <a:prstGeom prst="rect">
            <a:avLst/>
          </a:prstGeom>
          <a:solidFill>
            <a:srgbClr val="299D8F"/>
          </a:solidFill>
          <a:ln w="12700">
            <a:solidFill>
              <a:srgbClr val="299D8F"/>
            </a:solidFill>
            <a:prstDash val="solid"/>
          </a:ln>
        </p:spPr>
      </p:sp>
      <p:sp>
        <p:nvSpPr>
          <p:cNvPr id="5" name="Shape 3"/>
          <p:cNvSpPr/>
          <p:nvPr/>
        </p:nvSpPr>
        <p:spPr>
          <a:xfrm>
            <a:off x="475488" y="1060704"/>
            <a:ext cx="310896" cy="310896"/>
          </a:xfrm>
          <a:prstGeom prst="ellipse">
            <a:avLst/>
          </a:prstGeom>
          <a:solidFill>
            <a:srgbClr val="299D8F"/>
          </a:solidFill>
          <a:ln w="12700">
            <a:solidFill>
              <a:srgbClr val="299D8F"/>
            </a:solidFill>
            <a:prstDash val="solid"/>
          </a:ln>
        </p:spPr>
      </p:sp>
      <p:sp>
        <p:nvSpPr>
          <p:cNvPr id="6" name="Text 4"/>
          <p:cNvSpPr/>
          <p:nvPr/>
        </p:nvSpPr>
        <p:spPr>
          <a:xfrm>
            <a:off x="507492" y="1083564"/>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7" name="Text 5"/>
          <p:cNvSpPr/>
          <p:nvPr/>
        </p:nvSpPr>
        <p:spPr>
          <a:xfrm>
            <a:off x="877824" y="1051560"/>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Commercial Strategy &amp; Launch Excellence</a:t>
            </a:r>
            <a:endParaRPr lang="en-US" sz="1450" dirty="0"/>
          </a:p>
        </p:txBody>
      </p:sp>
      <p:sp>
        <p:nvSpPr>
          <p:cNvPr id="8" name="Text 6"/>
          <p:cNvSpPr/>
          <p:nvPr/>
        </p:nvSpPr>
        <p:spPr>
          <a:xfrm>
            <a:off x="438912" y="1554480"/>
            <a:ext cx="3675888" cy="167335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Launch planning and commercial readiness</a:t>
            </a:r>
            <a:endParaRPr lang="en-US" sz="1140" dirty="0"/>
          </a:p>
          <a:p>
            <a:pPr marL="127000" indent="-127000">
              <a:buSzPct val="100000"/>
              <a:buChar char="•"/>
            </a:pPr>
            <a:r>
              <a:rPr lang="en-US" sz="1140" dirty="0">
                <a:solidFill>
                  <a:srgbClr val="102A56"/>
                </a:solidFill>
              </a:rPr>
              <a:t>Portfolio, brand and market strategy</a:t>
            </a:r>
            <a:endParaRPr lang="en-US" sz="1140" dirty="0"/>
          </a:p>
          <a:p>
            <a:pPr marL="127000" indent="-127000">
              <a:buSzPct val="100000"/>
              <a:buChar char="•"/>
            </a:pPr>
            <a:r>
              <a:rPr lang="en-US" sz="1140" dirty="0">
                <a:solidFill>
                  <a:srgbClr val="102A56"/>
                </a:solidFill>
              </a:rPr>
              <a:t>Forecasting and performance measurement</a:t>
            </a:r>
            <a:endParaRPr lang="en-US" sz="1140" dirty="0"/>
          </a:p>
          <a:p>
            <a:pPr marL="127000" indent="-127000">
              <a:buSzPct val="100000"/>
              <a:buChar char="•"/>
            </a:pPr>
            <a:r>
              <a:rPr lang="en-US" sz="1140" dirty="0">
                <a:solidFill>
                  <a:srgbClr val="102A56"/>
                </a:solidFill>
              </a:rPr>
              <a:t>Field-force and incentive compensation design</a:t>
            </a:r>
            <a:endParaRPr lang="en-US" sz="1140" dirty="0"/>
          </a:p>
        </p:txBody>
      </p:sp>
      <p:sp>
        <p:nvSpPr>
          <p:cNvPr id="9" name="Shape 7"/>
          <p:cNvSpPr/>
          <p:nvPr/>
        </p:nvSpPr>
        <p:spPr>
          <a:xfrm>
            <a:off x="4462272" y="841248"/>
            <a:ext cx="4041648" cy="2514600"/>
          </a:xfrm>
          <a:prstGeom prst="roundRect">
            <a:avLst>
              <a:gd name="adj" fmla="val 2909"/>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10" name="Shape 8"/>
          <p:cNvSpPr/>
          <p:nvPr/>
        </p:nvSpPr>
        <p:spPr>
          <a:xfrm>
            <a:off x="4462272" y="841248"/>
            <a:ext cx="4041648" cy="41148"/>
          </a:xfrm>
          <a:prstGeom prst="rect">
            <a:avLst/>
          </a:prstGeom>
          <a:solidFill>
            <a:srgbClr val="2E86C1"/>
          </a:solidFill>
          <a:ln w="12700">
            <a:solidFill>
              <a:srgbClr val="2E86C1"/>
            </a:solidFill>
            <a:prstDash val="solid"/>
          </a:ln>
        </p:spPr>
      </p:sp>
      <p:sp>
        <p:nvSpPr>
          <p:cNvPr id="11" name="Shape 9"/>
          <p:cNvSpPr/>
          <p:nvPr/>
        </p:nvSpPr>
        <p:spPr>
          <a:xfrm>
            <a:off x="4681728" y="1060704"/>
            <a:ext cx="310896" cy="310896"/>
          </a:xfrm>
          <a:prstGeom prst="ellipse">
            <a:avLst/>
          </a:prstGeom>
          <a:solidFill>
            <a:srgbClr val="2E86C1"/>
          </a:solidFill>
          <a:ln w="12700">
            <a:solidFill>
              <a:srgbClr val="2E86C1"/>
            </a:solidFill>
            <a:prstDash val="solid"/>
          </a:ln>
        </p:spPr>
      </p:sp>
      <p:sp>
        <p:nvSpPr>
          <p:cNvPr id="12" name="Text 10"/>
          <p:cNvSpPr/>
          <p:nvPr/>
        </p:nvSpPr>
        <p:spPr>
          <a:xfrm>
            <a:off x="4713732" y="1083564"/>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13" name="Text 11"/>
          <p:cNvSpPr/>
          <p:nvPr/>
        </p:nvSpPr>
        <p:spPr>
          <a:xfrm>
            <a:off x="5084064" y="1051560"/>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CRM, Sales &amp; Commercial Operations</a:t>
            </a:r>
            <a:endParaRPr lang="en-US" sz="1450" dirty="0"/>
          </a:p>
        </p:txBody>
      </p:sp>
      <p:sp>
        <p:nvSpPr>
          <p:cNvPr id="14" name="Text 12"/>
          <p:cNvSpPr/>
          <p:nvPr/>
        </p:nvSpPr>
        <p:spPr>
          <a:xfrm>
            <a:off x="4645152" y="1554480"/>
            <a:ext cx="3675888" cy="167335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Close the gap between CRM activity and P&amp;L impact</a:t>
            </a:r>
            <a:endParaRPr lang="en-US" sz="1140" dirty="0"/>
          </a:p>
          <a:p>
            <a:pPr marL="127000" indent="-127000">
              <a:buSzPct val="100000"/>
              <a:buChar char="•"/>
            </a:pPr>
            <a:r>
              <a:rPr lang="en-US" sz="1140" dirty="0">
                <a:solidFill>
                  <a:srgbClr val="102A56"/>
                </a:solidFill>
              </a:rPr>
              <a:t>Modernize Veeva and Salesforce-enabled workflows</a:t>
            </a:r>
            <a:endParaRPr lang="en-US" sz="1140" dirty="0"/>
          </a:p>
          <a:p>
            <a:pPr marL="127000" indent="-127000">
              <a:buSzPct val="100000"/>
              <a:buChar char="•"/>
            </a:pPr>
            <a:r>
              <a:rPr lang="en-US" sz="1140" dirty="0">
                <a:solidFill>
                  <a:srgbClr val="102A56"/>
                </a:solidFill>
              </a:rPr>
              <a:t>Connect planning, insight and field action</a:t>
            </a:r>
            <a:endParaRPr lang="en-US" sz="1140" dirty="0"/>
          </a:p>
          <a:p>
            <a:pPr marL="127000" indent="-127000">
              <a:buSzPct val="100000"/>
              <a:buChar char="•"/>
            </a:pPr>
            <a:r>
              <a:rPr lang="en-US" sz="1140" dirty="0">
                <a:solidFill>
                  <a:srgbClr val="102A56"/>
                </a:solidFill>
              </a:rPr>
              <a:t>Improve governance, adoption and execution</a:t>
            </a:r>
            <a:endParaRPr lang="en-US" sz="1140" dirty="0"/>
          </a:p>
        </p:txBody>
      </p:sp>
      <p:sp>
        <p:nvSpPr>
          <p:cNvPr id="15" name="Shape 13"/>
          <p:cNvSpPr/>
          <p:nvPr/>
        </p:nvSpPr>
        <p:spPr>
          <a:xfrm>
            <a:off x="256032" y="3547872"/>
            <a:ext cx="4041648" cy="2468880"/>
          </a:xfrm>
          <a:prstGeom prst="roundRect">
            <a:avLst>
              <a:gd name="adj" fmla="val 2963"/>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16" name="Shape 14"/>
          <p:cNvSpPr/>
          <p:nvPr/>
        </p:nvSpPr>
        <p:spPr>
          <a:xfrm>
            <a:off x="256032" y="3547872"/>
            <a:ext cx="4041648" cy="41148"/>
          </a:xfrm>
          <a:prstGeom prst="rect">
            <a:avLst/>
          </a:prstGeom>
          <a:solidFill>
            <a:srgbClr val="2E86C1"/>
          </a:solidFill>
          <a:ln w="12700">
            <a:solidFill>
              <a:srgbClr val="2E86C1"/>
            </a:solidFill>
            <a:prstDash val="solid"/>
          </a:ln>
        </p:spPr>
      </p:sp>
      <p:sp>
        <p:nvSpPr>
          <p:cNvPr id="17" name="Shape 15"/>
          <p:cNvSpPr/>
          <p:nvPr/>
        </p:nvSpPr>
        <p:spPr>
          <a:xfrm>
            <a:off x="475488" y="3767328"/>
            <a:ext cx="310896" cy="310896"/>
          </a:xfrm>
          <a:prstGeom prst="ellipse">
            <a:avLst/>
          </a:prstGeom>
          <a:solidFill>
            <a:srgbClr val="2E86C1"/>
          </a:solidFill>
          <a:ln w="12700">
            <a:solidFill>
              <a:srgbClr val="2E86C1"/>
            </a:solidFill>
            <a:prstDash val="solid"/>
          </a:ln>
        </p:spPr>
      </p:sp>
      <p:sp>
        <p:nvSpPr>
          <p:cNvPr id="18" name="Text 16"/>
          <p:cNvSpPr/>
          <p:nvPr/>
        </p:nvSpPr>
        <p:spPr>
          <a:xfrm>
            <a:off x="507492" y="379018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19" name="Text 17"/>
          <p:cNvSpPr/>
          <p:nvPr/>
        </p:nvSpPr>
        <p:spPr>
          <a:xfrm>
            <a:off x="877824" y="3758184"/>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Omnichannel HCP Engagement</a:t>
            </a:r>
            <a:endParaRPr lang="en-US" sz="1450" dirty="0"/>
          </a:p>
        </p:txBody>
      </p:sp>
      <p:sp>
        <p:nvSpPr>
          <p:cNvPr id="20" name="Text 18"/>
          <p:cNvSpPr/>
          <p:nvPr/>
        </p:nvSpPr>
        <p:spPr>
          <a:xfrm>
            <a:off x="438912" y="4261104"/>
            <a:ext cx="3675888" cy="162763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Coordinate HCP journeys across channels</a:t>
            </a:r>
            <a:endParaRPr lang="en-US" sz="1140" dirty="0"/>
          </a:p>
          <a:p>
            <a:pPr marL="127000" indent="-127000">
              <a:buSzPct val="100000"/>
              <a:buChar char="•"/>
            </a:pPr>
            <a:r>
              <a:rPr lang="en-US" sz="1140" dirty="0">
                <a:solidFill>
                  <a:srgbClr val="102A56"/>
                </a:solidFill>
              </a:rPr>
              <a:t>Improve channel, audience and content decisions</a:t>
            </a:r>
            <a:endParaRPr lang="en-US" sz="1140" dirty="0"/>
          </a:p>
          <a:p>
            <a:pPr marL="127000" indent="-127000">
              <a:buSzPct val="100000"/>
              <a:buChar char="•"/>
            </a:pPr>
            <a:r>
              <a:rPr lang="en-US" sz="1140" dirty="0">
                <a:solidFill>
                  <a:srgbClr val="102A56"/>
                </a:solidFill>
              </a:rPr>
              <a:t>Connect engagement signals to next actions</a:t>
            </a:r>
            <a:endParaRPr lang="en-US" sz="1140" dirty="0"/>
          </a:p>
          <a:p>
            <a:pPr marL="127000" indent="-127000">
              <a:buSzPct val="100000"/>
              <a:buChar char="•"/>
            </a:pPr>
            <a:r>
              <a:rPr lang="en-US" sz="1140" dirty="0">
                <a:solidFill>
                  <a:srgbClr val="102A56"/>
                </a:solidFill>
              </a:rPr>
              <a:t>Create consistent customer experiences</a:t>
            </a:r>
            <a:endParaRPr lang="en-US" sz="1140" dirty="0"/>
          </a:p>
        </p:txBody>
      </p:sp>
      <p:sp>
        <p:nvSpPr>
          <p:cNvPr id="21" name="Shape 19"/>
          <p:cNvSpPr/>
          <p:nvPr/>
        </p:nvSpPr>
        <p:spPr>
          <a:xfrm>
            <a:off x="4462272" y="3547872"/>
            <a:ext cx="4041648" cy="2468880"/>
          </a:xfrm>
          <a:prstGeom prst="roundRect">
            <a:avLst>
              <a:gd name="adj" fmla="val 2963"/>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22" name="Shape 20"/>
          <p:cNvSpPr/>
          <p:nvPr/>
        </p:nvSpPr>
        <p:spPr>
          <a:xfrm>
            <a:off x="4462272" y="3547872"/>
            <a:ext cx="4041648" cy="41148"/>
          </a:xfrm>
          <a:prstGeom prst="rect">
            <a:avLst/>
          </a:prstGeom>
          <a:solidFill>
            <a:srgbClr val="299D8F"/>
          </a:solidFill>
          <a:ln w="12700">
            <a:solidFill>
              <a:srgbClr val="299D8F"/>
            </a:solidFill>
            <a:prstDash val="solid"/>
          </a:ln>
        </p:spPr>
      </p:sp>
      <p:sp>
        <p:nvSpPr>
          <p:cNvPr id="23" name="Shape 21"/>
          <p:cNvSpPr/>
          <p:nvPr/>
        </p:nvSpPr>
        <p:spPr>
          <a:xfrm>
            <a:off x="4681728" y="3767328"/>
            <a:ext cx="310896" cy="310896"/>
          </a:xfrm>
          <a:prstGeom prst="ellipse">
            <a:avLst/>
          </a:prstGeom>
          <a:solidFill>
            <a:srgbClr val="299D8F"/>
          </a:solidFill>
          <a:ln w="12700">
            <a:solidFill>
              <a:srgbClr val="299D8F"/>
            </a:solidFill>
            <a:prstDash val="solid"/>
          </a:ln>
        </p:spPr>
      </p:sp>
      <p:sp>
        <p:nvSpPr>
          <p:cNvPr id="24" name="Text 22"/>
          <p:cNvSpPr/>
          <p:nvPr/>
        </p:nvSpPr>
        <p:spPr>
          <a:xfrm>
            <a:off x="4713732" y="379018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25" name="Text 23"/>
          <p:cNvSpPr/>
          <p:nvPr/>
        </p:nvSpPr>
        <p:spPr>
          <a:xfrm>
            <a:off x="5084064" y="3758184"/>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Commercial Analytics &amp; Insights</a:t>
            </a:r>
            <a:endParaRPr lang="en-US" sz="1450" dirty="0"/>
          </a:p>
        </p:txBody>
      </p:sp>
      <p:sp>
        <p:nvSpPr>
          <p:cNvPr id="26" name="Text 24"/>
          <p:cNvSpPr/>
          <p:nvPr/>
        </p:nvSpPr>
        <p:spPr>
          <a:xfrm>
            <a:off x="4645152" y="4261104"/>
            <a:ext cx="3675888" cy="162763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Unify fragmented commercial data</a:t>
            </a:r>
            <a:endParaRPr lang="en-US" sz="1140" dirty="0"/>
          </a:p>
          <a:p>
            <a:pPr marL="127000" indent="-127000">
              <a:buSzPct val="100000"/>
              <a:buChar char="•"/>
            </a:pPr>
            <a:r>
              <a:rPr lang="en-US" sz="1140" dirty="0">
                <a:solidFill>
                  <a:srgbClr val="102A56"/>
                </a:solidFill>
              </a:rPr>
              <a:t>Move from reporting to decision support</a:t>
            </a:r>
            <a:endParaRPr lang="en-US" sz="1140" dirty="0"/>
          </a:p>
          <a:p>
            <a:pPr marL="127000" indent="-127000">
              <a:buSzPct val="100000"/>
              <a:buChar char="•"/>
            </a:pPr>
            <a:r>
              <a:rPr lang="en-US" sz="1140" dirty="0">
                <a:solidFill>
                  <a:srgbClr val="102A56"/>
                </a:solidFill>
              </a:rPr>
              <a:t>Measure campaign and field effectiveness</a:t>
            </a:r>
            <a:endParaRPr lang="en-US" sz="1140" dirty="0"/>
          </a:p>
          <a:p>
            <a:pPr marL="127000" indent="-127000">
              <a:buSzPct val="100000"/>
              <a:buChar char="•"/>
            </a:pPr>
            <a:r>
              <a:rPr lang="en-US" sz="1140" dirty="0">
                <a:solidFill>
                  <a:srgbClr val="102A56"/>
                </a:solidFill>
              </a:rPr>
              <a:t>Turn market research into a real-time sensing engine</a:t>
            </a:r>
            <a:endParaRPr lang="en-US" sz="1140" dirty="0"/>
          </a:p>
        </p:txBody>
      </p:sp>
      <p:sp>
        <p:nvSpPr>
          <p:cNvPr id="27" name="Shape 25"/>
          <p:cNvSpPr/>
          <p:nvPr/>
        </p:nvSpPr>
        <p:spPr>
          <a:xfrm>
            <a:off x="8851392" y="841248"/>
            <a:ext cx="2999232" cy="5440680"/>
          </a:xfrm>
          <a:prstGeom prst="roundRect">
            <a:avLst>
              <a:gd name="adj" fmla="val 2439"/>
            </a:avLst>
          </a:prstGeom>
          <a:solidFill>
            <a:srgbClr val="193A5A"/>
          </a:solidFill>
          <a:ln w="12700">
            <a:solidFill>
              <a:srgbClr val="193A5A"/>
            </a:solidFill>
            <a:prstDash val="solid"/>
          </a:ln>
        </p:spPr>
      </p:sp>
      <p:sp>
        <p:nvSpPr>
          <p:cNvPr id="28" name="Shape 26"/>
          <p:cNvSpPr/>
          <p:nvPr/>
        </p:nvSpPr>
        <p:spPr>
          <a:xfrm>
            <a:off x="10195560" y="1207008"/>
            <a:ext cx="310896" cy="310896"/>
          </a:xfrm>
          <a:prstGeom prst="ellipse">
            <a:avLst/>
          </a:prstGeom>
          <a:solidFill>
            <a:srgbClr val="2E86C1"/>
          </a:solidFill>
          <a:ln w="12700">
            <a:solidFill>
              <a:srgbClr val="2E86C1"/>
            </a:solidFill>
            <a:prstDash val="solid"/>
          </a:ln>
        </p:spPr>
      </p:sp>
      <p:sp>
        <p:nvSpPr>
          <p:cNvPr id="29" name="Text 27"/>
          <p:cNvSpPr/>
          <p:nvPr/>
        </p:nvSpPr>
        <p:spPr>
          <a:xfrm>
            <a:off x="10227564" y="122986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30" name="Text 28"/>
          <p:cNvSpPr/>
          <p:nvPr/>
        </p:nvSpPr>
        <p:spPr>
          <a:xfrm>
            <a:off x="9189720" y="1691640"/>
            <a:ext cx="2331720" cy="411480"/>
          </a:xfrm>
          <a:prstGeom prst="rect">
            <a:avLst/>
          </a:prstGeom>
          <a:noFill/>
          <a:ln/>
        </p:spPr>
        <p:txBody>
          <a:bodyPr wrap="square" lIns="0" tIns="0" rIns="0" bIns="0" rtlCol="0" anchor="ctr"/>
          <a:lstStyle/>
          <a:p>
            <a:pPr marL="0" indent="0" algn="ctr">
              <a:buNone/>
            </a:pPr>
            <a:r>
              <a:rPr lang="en-US" sz="1700" b="1" dirty="0">
                <a:solidFill>
                  <a:srgbClr val="FFFFFF"/>
                </a:solidFill>
              </a:rPr>
              <a:t>Business Value</a:t>
            </a:r>
            <a:endParaRPr lang="en-US" sz="1700" dirty="0"/>
          </a:p>
        </p:txBody>
      </p:sp>
      <p:sp>
        <p:nvSpPr>
          <p:cNvPr id="31" name="Text 29"/>
          <p:cNvSpPr/>
          <p:nvPr/>
        </p:nvSpPr>
        <p:spPr>
          <a:xfrm>
            <a:off x="9125712" y="2304288"/>
            <a:ext cx="2487168" cy="2697480"/>
          </a:xfrm>
          <a:prstGeom prst="rect">
            <a:avLst/>
          </a:prstGeom>
          <a:noFill/>
          <a:ln/>
        </p:spPr>
        <p:txBody>
          <a:bodyPr wrap="square" lIns="635" tIns="635" rIns="635" bIns="635" rtlCol="0" anchor="ctr"/>
          <a:lstStyle/>
          <a:p>
            <a:r>
              <a:rPr lang="en-US" sz="1180" b="1" dirty="0">
                <a:solidFill>
                  <a:srgbClr val="FFFFFF"/>
                </a:solidFill>
              </a:rPr>
              <a:t>Faster, more confident launch decisions</a:t>
            </a:r>
            <a:endParaRPr lang="en-US" sz="1180" dirty="0"/>
          </a:p>
          <a:p>
            <a:r>
              <a:rPr lang="en-US" sz="1180" b="1" dirty="0">
                <a:solidFill>
                  <a:srgbClr val="FFFFFF"/>
                </a:solidFill>
              </a:rPr>
              <a:t>Higher value from CRM investments</a:t>
            </a:r>
            <a:endParaRPr lang="en-US" sz="1180" dirty="0"/>
          </a:p>
          <a:p>
            <a:r>
              <a:rPr lang="en-US" sz="1180" b="1" dirty="0">
                <a:solidFill>
                  <a:srgbClr val="FFFFFF"/>
                </a:solidFill>
              </a:rPr>
              <a:t>More coordinated HCP engagement</a:t>
            </a:r>
            <a:endParaRPr lang="en-US" sz="1180" dirty="0"/>
          </a:p>
          <a:p>
            <a:r>
              <a:rPr lang="en-US" sz="1180" b="1" dirty="0">
                <a:solidFill>
                  <a:srgbClr val="FFFFFF"/>
                </a:solidFill>
              </a:rPr>
              <a:t>Clearer commercial performance visibility</a:t>
            </a:r>
            <a:endParaRPr lang="en-US" sz="1180" dirty="0"/>
          </a:p>
        </p:txBody>
      </p:sp>
      <p:sp>
        <p:nvSpPr>
          <p:cNvPr id="32" name="Shape 30"/>
          <p:cNvSpPr/>
          <p:nvPr/>
        </p:nvSpPr>
        <p:spPr>
          <a:xfrm>
            <a:off x="9235440" y="5230368"/>
            <a:ext cx="2240280" cy="1"/>
          </a:xfrm>
          <a:prstGeom prst="line">
            <a:avLst/>
          </a:prstGeom>
          <a:noFill/>
          <a:ln w="12700">
            <a:solidFill>
              <a:srgbClr val="5B7895"/>
            </a:solidFill>
            <a:prstDash val="solid"/>
          </a:ln>
        </p:spPr>
      </p:sp>
      <p:sp>
        <p:nvSpPr>
          <p:cNvPr id="33" name="Text 31"/>
          <p:cNvSpPr/>
          <p:nvPr/>
        </p:nvSpPr>
        <p:spPr>
          <a:xfrm>
            <a:off x="9189720" y="5413248"/>
            <a:ext cx="2331720" cy="502920"/>
          </a:xfrm>
          <a:prstGeom prst="rect">
            <a:avLst/>
          </a:prstGeom>
          <a:noFill/>
          <a:ln/>
        </p:spPr>
        <p:txBody>
          <a:bodyPr wrap="square" lIns="381" tIns="381" rIns="381" bIns="381" rtlCol="0" anchor="ctr"/>
          <a:lstStyle/>
          <a:p>
            <a:pPr marL="0" indent="0" algn="ctr">
              <a:buNone/>
            </a:pPr>
            <a:r>
              <a:rPr lang="en-US" sz="1000" i="1" dirty="0">
                <a:solidFill>
                  <a:srgbClr val="D9E7F3"/>
                </a:solidFill>
              </a:rPr>
              <a:t>From fragmented commercial activity to connected execution</a:t>
            </a:r>
            <a:endParaRPr lang="en-US" sz="1000" dirty="0"/>
          </a:p>
        </p:txBody>
      </p:sp>
      <p:sp>
        <p:nvSpPr>
          <p:cNvPr id="34" name="Slide Number Placeholder 0"/>
          <p:cNvSpPr>
            <a:spLocks noGrp="1"/>
          </p:cNvSpPr>
          <p:nvPr>
            <p:ph type="sldNum" sz="quarter" idx="4294967295"/>
          </p:nvPr>
        </p:nvSpPr>
        <p:spPr>
          <a:xfrm>
            <a:off x="11567160" y="656539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02920" y="621792"/>
            <a:ext cx="7955280" cy="320040"/>
          </a:xfrm>
          <a:prstGeom prst="rect">
            <a:avLst/>
          </a:prstGeom>
          <a:noFill/>
          <a:ln/>
        </p:spPr>
        <p:txBody>
          <a:bodyPr wrap="square" lIns="0" tIns="0" rIns="0" bIns="0" rtlCol="0" anchor="ctr"/>
          <a:lstStyle/>
          <a:p>
            <a:pPr marL="0" indent="0">
              <a:buNone/>
            </a:pPr>
            <a:r>
              <a:rPr lang="en-US" sz="1300" b="1" dirty="0">
                <a:solidFill>
                  <a:srgbClr val="2E86C1"/>
                </a:solidFill>
              </a:rPr>
              <a:t>2  Patient, Market Access &amp; Medical Enablement</a:t>
            </a:r>
            <a:endParaRPr lang="en-US" sz="1300" dirty="0"/>
          </a:p>
        </p:txBody>
      </p:sp>
      <p:sp>
        <p:nvSpPr>
          <p:cNvPr id="3" name="Shape 1"/>
          <p:cNvSpPr/>
          <p:nvPr/>
        </p:nvSpPr>
        <p:spPr>
          <a:xfrm>
            <a:off x="256032" y="841248"/>
            <a:ext cx="4041648" cy="2514600"/>
          </a:xfrm>
          <a:prstGeom prst="roundRect">
            <a:avLst>
              <a:gd name="adj" fmla="val 2909"/>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4" name="Shape 2"/>
          <p:cNvSpPr/>
          <p:nvPr/>
        </p:nvSpPr>
        <p:spPr>
          <a:xfrm>
            <a:off x="256032" y="841248"/>
            <a:ext cx="4041648" cy="41148"/>
          </a:xfrm>
          <a:prstGeom prst="rect">
            <a:avLst/>
          </a:prstGeom>
          <a:solidFill>
            <a:srgbClr val="299D8F"/>
          </a:solidFill>
          <a:ln w="12700">
            <a:solidFill>
              <a:srgbClr val="299D8F"/>
            </a:solidFill>
            <a:prstDash val="solid"/>
          </a:ln>
        </p:spPr>
      </p:sp>
      <p:sp>
        <p:nvSpPr>
          <p:cNvPr id="5" name="Shape 3"/>
          <p:cNvSpPr/>
          <p:nvPr/>
        </p:nvSpPr>
        <p:spPr>
          <a:xfrm>
            <a:off x="475488" y="1060704"/>
            <a:ext cx="310896" cy="310896"/>
          </a:xfrm>
          <a:prstGeom prst="ellipse">
            <a:avLst/>
          </a:prstGeom>
          <a:solidFill>
            <a:srgbClr val="299D8F"/>
          </a:solidFill>
          <a:ln w="12700">
            <a:solidFill>
              <a:srgbClr val="299D8F"/>
            </a:solidFill>
            <a:prstDash val="solid"/>
          </a:ln>
        </p:spPr>
      </p:sp>
      <p:sp>
        <p:nvSpPr>
          <p:cNvPr id="6" name="Text 4"/>
          <p:cNvSpPr/>
          <p:nvPr/>
        </p:nvSpPr>
        <p:spPr>
          <a:xfrm>
            <a:off x="507492" y="1083564"/>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7" name="Text 5"/>
          <p:cNvSpPr/>
          <p:nvPr/>
        </p:nvSpPr>
        <p:spPr>
          <a:xfrm>
            <a:off x="877824" y="1051560"/>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Patient Experience &amp; Care Connection</a:t>
            </a:r>
            <a:endParaRPr lang="en-US" sz="1450" dirty="0"/>
          </a:p>
        </p:txBody>
      </p:sp>
      <p:sp>
        <p:nvSpPr>
          <p:cNvPr id="8" name="Text 6"/>
          <p:cNvSpPr/>
          <p:nvPr/>
        </p:nvSpPr>
        <p:spPr>
          <a:xfrm>
            <a:off x="438912" y="1554480"/>
            <a:ext cx="3675888" cy="167335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Reduce friction between patients and care</a:t>
            </a:r>
            <a:endParaRPr lang="en-US" sz="1140" dirty="0"/>
          </a:p>
          <a:p>
            <a:pPr marL="127000" indent="-127000">
              <a:buSzPct val="100000"/>
              <a:buChar char="•"/>
            </a:pPr>
            <a:r>
              <a:rPr lang="en-US" sz="1140" dirty="0">
                <a:solidFill>
                  <a:srgbClr val="102A56"/>
                </a:solidFill>
              </a:rPr>
              <a:t>Break silos across the healthcare journey</a:t>
            </a:r>
            <a:endParaRPr lang="en-US" sz="1140" dirty="0"/>
          </a:p>
          <a:p>
            <a:pPr marL="127000" indent="-127000">
              <a:buSzPct val="100000"/>
              <a:buChar char="•"/>
            </a:pPr>
            <a:r>
              <a:rPr lang="en-US" sz="1140" dirty="0">
                <a:solidFill>
                  <a:srgbClr val="102A56"/>
                </a:solidFill>
              </a:rPr>
              <a:t>Create connected, seamless patient experiences</a:t>
            </a:r>
            <a:endParaRPr lang="en-US" sz="1140" dirty="0"/>
          </a:p>
          <a:p>
            <a:pPr marL="127000" indent="-127000">
              <a:buSzPct val="100000"/>
              <a:buChar char="•"/>
            </a:pPr>
            <a:r>
              <a:rPr lang="en-US" sz="1140" dirty="0">
                <a:solidFill>
                  <a:srgbClr val="102A56"/>
                </a:solidFill>
              </a:rPr>
              <a:t>Respond to AI-enabled patient expectations</a:t>
            </a:r>
            <a:endParaRPr lang="en-US" sz="1140" dirty="0"/>
          </a:p>
        </p:txBody>
      </p:sp>
      <p:sp>
        <p:nvSpPr>
          <p:cNvPr id="9" name="Shape 7"/>
          <p:cNvSpPr/>
          <p:nvPr/>
        </p:nvSpPr>
        <p:spPr>
          <a:xfrm>
            <a:off x="4462272" y="841248"/>
            <a:ext cx="4041648" cy="2514600"/>
          </a:xfrm>
          <a:prstGeom prst="roundRect">
            <a:avLst>
              <a:gd name="adj" fmla="val 2909"/>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10" name="Shape 8"/>
          <p:cNvSpPr/>
          <p:nvPr/>
        </p:nvSpPr>
        <p:spPr>
          <a:xfrm>
            <a:off x="4462272" y="841248"/>
            <a:ext cx="4041648" cy="41148"/>
          </a:xfrm>
          <a:prstGeom prst="rect">
            <a:avLst/>
          </a:prstGeom>
          <a:solidFill>
            <a:srgbClr val="2E86C1"/>
          </a:solidFill>
          <a:ln w="12700">
            <a:solidFill>
              <a:srgbClr val="2E86C1"/>
            </a:solidFill>
            <a:prstDash val="solid"/>
          </a:ln>
        </p:spPr>
      </p:sp>
      <p:sp>
        <p:nvSpPr>
          <p:cNvPr id="11" name="Shape 9"/>
          <p:cNvSpPr/>
          <p:nvPr/>
        </p:nvSpPr>
        <p:spPr>
          <a:xfrm>
            <a:off x="4681728" y="1060704"/>
            <a:ext cx="310896" cy="310896"/>
          </a:xfrm>
          <a:prstGeom prst="ellipse">
            <a:avLst/>
          </a:prstGeom>
          <a:solidFill>
            <a:srgbClr val="2E86C1"/>
          </a:solidFill>
          <a:ln w="12700">
            <a:solidFill>
              <a:srgbClr val="2E86C1"/>
            </a:solidFill>
            <a:prstDash val="solid"/>
          </a:ln>
        </p:spPr>
      </p:sp>
      <p:sp>
        <p:nvSpPr>
          <p:cNvPr id="12" name="Text 10"/>
          <p:cNvSpPr/>
          <p:nvPr/>
        </p:nvSpPr>
        <p:spPr>
          <a:xfrm>
            <a:off x="4713732" y="1083564"/>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13" name="Text 11"/>
          <p:cNvSpPr/>
          <p:nvPr/>
        </p:nvSpPr>
        <p:spPr>
          <a:xfrm>
            <a:off x="5084064" y="1051560"/>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Market Access &amp; Stakeholder Alignment</a:t>
            </a:r>
            <a:endParaRPr lang="en-US" sz="1450" dirty="0"/>
          </a:p>
        </p:txBody>
      </p:sp>
      <p:sp>
        <p:nvSpPr>
          <p:cNvPr id="14" name="Text 12"/>
          <p:cNvSpPr/>
          <p:nvPr/>
        </p:nvSpPr>
        <p:spPr>
          <a:xfrm>
            <a:off x="4645152" y="1554480"/>
            <a:ext cx="3675888" cy="167335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Connect commercial, medical and access planning</a:t>
            </a:r>
            <a:endParaRPr lang="en-US" sz="1140" dirty="0"/>
          </a:p>
          <a:p>
            <a:pPr marL="127000" indent="-127000">
              <a:buSzPct val="100000"/>
              <a:buChar char="•"/>
            </a:pPr>
            <a:r>
              <a:rPr lang="en-US" sz="1140" dirty="0">
                <a:solidFill>
                  <a:srgbClr val="102A56"/>
                </a:solidFill>
              </a:rPr>
              <a:t>Improve insight flow across functional teams</a:t>
            </a:r>
            <a:endParaRPr lang="en-US" sz="1140" dirty="0"/>
          </a:p>
          <a:p>
            <a:pPr marL="127000" indent="-127000">
              <a:buSzPct val="100000"/>
              <a:buChar char="•"/>
            </a:pPr>
            <a:r>
              <a:rPr lang="en-US" sz="1140" dirty="0">
                <a:solidFill>
                  <a:srgbClr val="102A56"/>
                </a:solidFill>
              </a:rPr>
              <a:t>Support coordinated stakeholder engagement</a:t>
            </a:r>
            <a:endParaRPr lang="en-US" sz="1140" dirty="0"/>
          </a:p>
          <a:p>
            <a:pPr marL="127000" indent="-127000">
              <a:buSzPct val="100000"/>
              <a:buChar char="•"/>
            </a:pPr>
            <a:r>
              <a:rPr lang="en-US" sz="1140" dirty="0">
                <a:solidFill>
                  <a:srgbClr val="102A56"/>
                </a:solidFill>
              </a:rPr>
              <a:t>Link market signals with business decisions</a:t>
            </a:r>
            <a:endParaRPr lang="en-US" sz="1140" dirty="0"/>
          </a:p>
        </p:txBody>
      </p:sp>
      <p:sp>
        <p:nvSpPr>
          <p:cNvPr id="15" name="Shape 13"/>
          <p:cNvSpPr/>
          <p:nvPr/>
        </p:nvSpPr>
        <p:spPr>
          <a:xfrm>
            <a:off x="256032" y="3547872"/>
            <a:ext cx="4041648" cy="2468880"/>
          </a:xfrm>
          <a:prstGeom prst="roundRect">
            <a:avLst>
              <a:gd name="adj" fmla="val 2963"/>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16" name="Shape 14"/>
          <p:cNvSpPr/>
          <p:nvPr/>
        </p:nvSpPr>
        <p:spPr>
          <a:xfrm>
            <a:off x="256032" y="3547872"/>
            <a:ext cx="4041648" cy="41148"/>
          </a:xfrm>
          <a:prstGeom prst="rect">
            <a:avLst/>
          </a:prstGeom>
          <a:solidFill>
            <a:srgbClr val="2E86C1"/>
          </a:solidFill>
          <a:ln w="12700">
            <a:solidFill>
              <a:srgbClr val="2E86C1"/>
            </a:solidFill>
            <a:prstDash val="solid"/>
          </a:ln>
        </p:spPr>
      </p:sp>
      <p:sp>
        <p:nvSpPr>
          <p:cNvPr id="17" name="Shape 15"/>
          <p:cNvSpPr/>
          <p:nvPr/>
        </p:nvSpPr>
        <p:spPr>
          <a:xfrm>
            <a:off x="475488" y="3767328"/>
            <a:ext cx="310896" cy="310896"/>
          </a:xfrm>
          <a:prstGeom prst="ellipse">
            <a:avLst/>
          </a:prstGeom>
          <a:solidFill>
            <a:srgbClr val="2E86C1"/>
          </a:solidFill>
          <a:ln w="12700">
            <a:solidFill>
              <a:srgbClr val="2E86C1"/>
            </a:solidFill>
            <a:prstDash val="solid"/>
          </a:ln>
        </p:spPr>
      </p:sp>
      <p:sp>
        <p:nvSpPr>
          <p:cNvPr id="18" name="Text 16"/>
          <p:cNvSpPr/>
          <p:nvPr/>
        </p:nvSpPr>
        <p:spPr>
          <a:xfrm>
            <a:off x="507492" y="379018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19" name="Text 17"/>
          <p:cNvSpPr/>
          <p:nvPr/>
        </p:nvSpPr>
        <p:spPr>
          <a:xfrm>
            <a:off x="877824" y="3758184"/>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Medical &amp; Scientific Operations</a:t>
            </a:r>
            <a:endParaRPr lang="en-US" sz="1450" dirty="0"/>
          </a:p>
        </p:txBody>
      </p:sp>
      <p:sp>
        <p:nvSpPr>
          <p:cNvPr id="20" name="Text 18"/>
          <p:cNvSpPr/>
          <p:nvPr/>
        </p:nvSpPr>
        <p:spPr>
          <a:xfrm>
            <a:off x="438912" y="4261104"/>
            <a:ext cx="3675888" cy="162763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Support evidence-led engagement models</a:t>
            </a:r>
            <a:endParaRPr lang="en-US" sz="1140" dirty="0"/>
          </a:p>
          <a:p>
            <a:pPr marL="127000" indent="-127000">
              <a:buSzPct val="100000"/>
              <a:buChar char="•"/>
            </a:pPr>
            <a:r>
              <a:rPr lang="en-US" sz="1140" dirty="0">
                <a:solidFill>
                  <a:srgbClr val="102A56"/>
                </a:solidFill>
              </a:rPr>
              <a:t>Enable medical-field readiness with connected insights</a:t>
            </a:r>
            <a:endParaRPr lang="en-US" sz="1140" dirty="0"/>
          </a:p>
          <a:p>
            <a:pPr marL="127000" indent="-127000">
              <a:buSzPct val="100000"/>
              <a:buChar char="•"/>
            </a:pPr>
            <a:r>
              <a:rPr lang="en-US" sz="1140" dirty="0">
                <a:solidFill>
                  <a:srgbClr val="102A56"/>
                </a:solidFill>
              </a:rPr>
              <a:t>Improve access to scientific information</a:t>
            </a:r>
            <a:endParaRPr lang="en-US" sz="1140" dirty="0"/>
          </a:p>
          <a:p>
            <a:pPr marL="127000" indent="-127000">
              <a:buSzPct val="100000"/>
              <a:buChar char="•"/>
            </a:pPr>
            <a:r>
              <a:rPr lang="en-US" sz="1140" dirty="0">
                <a:solidFill>
                  <a:srgbClr val="102A56"/>
                </a:solidFill>
              </a:rPr>
              <a:t>Coordinate medical and commercial operating models</a:t>
            </a:r>
            <a:endParaRPr lang="en-US" sz="1140" dirty="0"/>
          </a:p>
        </p:txBody>
      </p:sp>
      <p:sp>
        <p:nvSpPr>
          <p:cNvPr id="21" name="Shape 19"/>
          <p:cNvSpPr/>
          <p:nvPr/>
        </p:nvSpPr>
        <p:spPr>
          <a:xfrm>
            <a:off x="4462272" y="3547872"/>
            <a:ext cx="4041648" cy="2468880"/>
          </a:xfrm>
          <a:prstGeom prst="roundRect">
            <a:avLst>
              <a:gd name="adj" fmla="val 2963"/>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22" name="Shape 20"/>
          <p:cNvSpPr/>
          <p:nvPr/>
        </p:nvSpPr>
        <p:spPr>
          <a:xfrm>
            <a:off x="4462272" y="3547872"/>
            <a:ext cx="4041648" cy="41148"/>
          </a:xfrm>
          <a:prstGeom prst="rect">
            <a:avLst/>
          </a:prstGeom>
          <a:solidFill>
            <a:srgbClr val="299D8F"/>
          </a:solidFill>
          <a:ln w="12700">
            <a:solidFill>
              <a:srgbClr val="299D8F"/>
            </a:solidFill>
            <a:prstDash val="solid"/>
          </a:ln>
        </p:spPr>
      </p:sp>
      <p:sp>
        <p:nvSpPr>
          <p:cNvPr id="23" name="Shape 21"/>
          <p:cNvSpPr/>
          <p:nvPr/>
        </p:nvSpPr>
        <p:spPr>
          <a:xfrm>
            <a:off x="4681728" y="3767328"/>
            <a:ext cx="310896" cy="310896"/>
          </a:xfrm>
          <a:prstGeom prst="ellipse">
            <a:avLst/>
          </a:prstGeom>
          <a:solidFill>
            <a:srgbClr val="299D8F"/>
          </a:solidFill>
          <a:ln w="12700">
            <a:solidFill>
              <a:srgbClr val="299D8F"/>
            </a:solidFill>
            <a:prstDash val="solid"/>
          </a:ln>
        </p:spPr>
      </p:sp>
      <p:sp>
        <p:nvSpPr>
          <p:cNvPr id="24" name="Text 22"/>
          <p:cNvSpPr/>
          <p:nvPr/>
        </p:nvSpPr>
        <p:spPr>
          <a:xfrm>
            <a:off x="4713732" y="379018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25" name="Text 23"/>
          <p:cNvSpPr/>
          <p:nvPr/>
        </p:nvSpPr>
        <p:spPr>
          <a:xfrm>
            <a:off x="5084064" y="3758184"/>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Emerging Pharma Technology Roadmaps</a:t>
            </a:r>
            <a:endParaRPr lang="en-US" sz="1450" dirty="0"/>
          </a:p>
        </p:txBody>
      </p:sp>
      <p:sp>
        <p:nvSpPr>
          <p:cNvPr id="26" name="Text 24"/>
          <p:cNvSpPr/>
          <p:nvPr/>
        </p:nvSpPr>
        <p:spPr>
          <a:xfrm>
            <a:off x="4645152" y="4261104"/>
            <a:ext cx="3675888" cy="162763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Design scalable, compliant technology foundations</a:t>
            </a:r>
            <a:endParaRPr lang="en-US" sz="1140" dirty="0"/>
          </a:p>
          <a:p>
            <a:pPr marL="127000" indent="-127000">
              <a:buSzPct val="100000"/>
              <a:buChar char="•"/>
            </a:pPr>
            <a:r>
              <a:rPr lang="en-US" sz="1140" dirty="0">
                <a:solidFill>
                  <a:srgbClr val="102A56"/>
                </a:solidFill>
              </a:rPr>
              <a:t>Prioritize CRM, data, analytics and AI capabilities</a:t>
            </a:r>
            <a:endParaRPr lang="en-US" sz="1140" dirty="0"/>
          </a:p>
          <a:p>
            <a:pPr marL="127000" indent="-127000">
              <a:buSzPct val="100000"/>
              <a:buChar char="•"/>
            </a:pPr>
            <a:r>
              <a:rPr lang="en-US" sz="1140" dirty="0">
                <a:solidFill>
                  <a:srgbClr val="102A56"/>
                </a:solidFill>
              </a:rPr>
              <a:t>Prepare operating models for agentic AI</a:t>
            </a:r>
            <a:endParaRPr lang="en-US" sz="1140" dirty="0"/>
          </a:p>
          <a:p>
            <a:pPr marL="127000" indent="-127000">
              <a:buSzPct val="100000"/>
              <a:buChar char="•"/>
            </a:pPr>
            <a:r>
              <a:rPr lang="en-US" sz="1140" dirty="0">
                <a:solidFill>
                  <a:srgbClr val="102A56"/>
                </a:solidFill>
              </a:rPr>
              <a:t>Scale without building every capability in-house</a:t>
            </a:r>
            <a:endParaRPr lang="en-US" sz="1140" dirty="0"/>
          </a:p>
        </p:txBody>
      </p:sp>
      <p:sp>
        <p:nvSpPr>
          <p:cNvPr id="27" name="Shape 25"/>
          <p:cNvSpPr/>
          <p:nvPr/>
        </p:nvSpPr>
        <p:spPr>
          <a:xfrm>
            <a:off x="8851392" y="841248"/>
            <a:ext cx="2999232" cy="5440680"/>
          </a:xfrm>
          <a:prstGeom prst="roundRect">
            <a:avLst>
              <a:gd name="adj" fmla="val 2439"/>
            </a:avLst>
          </a:prstGeom>
          <a:solidFill>
            <a:srgbClr val="193A5A"/>
          </a:solidFill>
          <a:ln w="12700">
            <a:solidFill>
              <a:srgbClr val="193A5A"/>
            </a:solidFill>
            <a:prstDash val="solid"/>
          </a:ln>
        </p:spPr>
      </p:sp>
      <p:sp>
        <p:nvSpPr>
          <p:cNvPr id="28" name="Shape 26"/>
          <p:cNvSpPr/>
          <p:nvPr/>
        </p:nvSpPr>
        <p:spPr>
          <a:xfrm>
            <a:off x="10195560" y="1207008"/>
            <a:ext cx="310896" cy="310896"/>
          </a:xfrm>
          <a:prstGeom prst="ellipse">
            <a:avLst/>
          </a:prstGeom>
          <a:solidFill>
            <a:srgbClr val="2E86C1"/>
          </a:solidFill>
          <a:ln w="12700">
            <a:solidFill>
              <a:srgbClr val="2E86C1"/>
            </a:solidFill>
            <a:prstDash val="solid"/>
          </a:ln>
        </p:spPr>
      </p:sp>
      <p:sp>
        <p:nvSpPr>
          <p:cNvPr id="29" name="Text 27"/>
          <p:cNvSpPr/>
          <p:nvPr/>
        </p:nvSpPr>
        <p:spPr>
          <a:xfrm>
            <a:off x="10227564" y="122986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30" name="Text 28"/>
          <p:cNvSpPr/>
          <p:nvPr/>
        </p:nvSpPr>
        <p:spPr>
          <a:xfrm>
            <a:off x="9189720" y="1691640"/>
            <a:ext cx="2331720" cy="411480"/>
          </a:xfrm>
          <a:prstGeom prst="rect">
            <a:avLst/>
          </a:prstGeom>
          <a:noFill/>
          <a:ln/>
        </p:spPr>
        <p:txBody>
          <a:bodyPr wrap="square" lIns="0" tIns="0" rIns="0" bIns="0" rtlCol="0" anchor="ctr"/>
          <a:lstStyle/>
          <a:p>
            <a:pPr marL="0" indent="0" algn="ctr">
              <a:buNone/>
            </a:pPr>
            <a:r>
              <a:rPr lang="en-US" sz="1700" b="1" dirty="0">
                <a:solidFill>
                  <a:srgbClr val="FFFFFF"/>
                </a:solidFill>
              </a:rPr>
              <a:t>Business Value</a:t>
            </a:r>
            <a:endParaRPr lang="en-US" sz="1700" dirty="0"/>
          </a:p>
        </p:txBody>
      </p:sp>
      <p:sp>
        <p:nvSpPr>
          <p:cNvPr id="31" name="Text 29"/>
          <p:cNvSpPr/>
          <p:nvPr/>
        </p:nvSpPr>
        <p:spPr>
          <a:xfrm>
            <a:off x="9125712" y="2304288"/>
            <a:ext cx="2487168" cy="2697480"/>
          </a:xfrm>
          <a:prstGeom prst="rect">
            <a:avLst/>
          </a:prstGeom>
          <a:noFill/>
          <a:ln/>
        </p:spPr>
        <p:txBody>
          <a:bodyPr wrap="square" lIns="635" tIns="635" rIns="635" bIns="635" rtlCol="0" anchor="ctr"/>
          <a:lstStyle/>
          <a:p>
            <a:r>
              <a:rPr lang="en-US" sz="1180" b="1" dirty="0">
                <a:solidFill>
                  <a:srgbClr val="FFFFFF"/>
                </a:solidFill>
              </a:rPr>
              <a:t>Less friction across the care journey</a:t>
            </a:r>
            <a:endParaRPr lang="en-US" sz="1180" dirty="0"/>
          </a:p>
          <a:p>
            <a:r>
              <a:rPr lang="en-US" sz="1180" b="1" dirty="0">
                <a:solidFill>
                  <a:srgbClr val="FFFFFF"/>
                </a:solidFill>
              </a:rPr>
              <a:t>Better cross-functional alignment</a:t>
            </a:r>
            <a:endParaRPr lang="en-US" sz="1180" dirty="0"/>
          </a:p>
          <a:p>
            <a:r>
              <a:rPr lang="en-US" sz="1180" b="1" dirty="0">
                <a:solidFill>
                  <a:srgbClr val="FFFFFF"/>
                </a:solidFill>
              </a:rPr>
              <a:t>Scalable foundations for emerging pharma</a:t>
            </a:r>
            <a:endParaRPr lang="en-US" sz="1180" dirty="0"/>
          </a:p>
          <a:p>
            <a:r>
              <a:rPr lang="en-US" sz="1180" b="1" dirty="0">
                <a:solidFill>
                  <a:srgbClr val="FFFFFF"/>
                </a:solidFill>
              </a:rPr>
              <a:t>More connected medical and access decisions</a:t>
            </a:r>
            <a:endParaRPr lang="en-US" sz="1180" dirty="0"/>
          </a:p>
        </p:txBody>
      </p:sp>
      <p:sp>
        <p:nvSpPr>
          <p:cNvPr id="32" name="Shape 30"/>
          <p:cNvSpPr/>
          <p:nvPr/>
        </p:nvSpPr>
        <p:spPr>
          <a:xfrm>
            <a:off x="9235440" y="5230368"/>
            <a:ext cx="2240280" cy="1"/>
          </a:xfrm>
          <a:prstGeom prst="line">
            <a:avLst/>
          </a:prstGeom>
          <a:noFill/>
          <a:ln w="12700">
            <a:solidFill>
              <a:srgbClr val="5B7895"/>
            </a:solidFill>
            <a:prstDash val="solid"/>
          </a:ln>
        </p:spPr>
      </p:sp>
      <p:sp>
        <p:nvSpPr>
          <p:cNvPr id="33" name="Text 31"/>
          <p:cNvSpPr/>
          <p:nvPr/>
        </p:nvSpPr>
        <p:spPr>
          <a:xfrm>
            <a:off x="9189720" y="5413248"/>
            <a:ext cx="2331720" cy="502920"/>
          </a:xfrm>
          <a:prstGeom prst="rect">
            <a:avLst/>
          </a:prstGeom>
          <a:noFill/>
          <a:ln/>
        </p:spPr>
        <p:txBody>
          <a:bodyPr wrap="square" lIns="381" tIns="381" rIns="381" bIns="381" rtlCol="0" anchor="ctr"/>
          <a:lstStyle/>
          <a:p>
            <a:pPr marL="0" indent="0" algn="ctr">
              <a:buNone/>
            </a:pPr>
            <a:r>
              <a:rPr lang="en-US" sz="1000" i="1" dirty="0">
                <a:solidFill>
                  <a:srgbClr val="D9E7F3"/>
                </a:solidFill>
              </a:rPr>
              <a:t>From disconnected stakeholders to coordinated patient impact</a:t>
            </a:r>
            <a:endParaRPr lang="en-US" sz="1000" dirty="0"/>
          </a:p>
        </p:txBody>
      </p:sp>
      <p:sp>
        <p:nvSpPr>
          <p:cNvPr id="34" name="Slide Number Placeholder 0"/>
          <p:cNvSpPr>
            <a:spLocks noGrp="1"/>
          </p:cNvSpPr>
          <p:nvPr>
            <p:ph type="sldNum" sz="quarter" idx="4294967295"/>
          </p:nvPr>
        </p:nvSpPr>
        <p:spPr>
          <a:xfrm>
            <a:off x="11567160" y="656539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defRPr>
            </a:lvl1pPr>
          </a:lstStyle>
          <a:p>
            <a:pPr algn="l"/>
            <a:fld id="{F7021451-1387-4CA6-816F-3879F97B5CBC}" type="slidenum">
              <a:rPr lang="en-US" b="0"/>
              <a:t>6</a:t>
            </a:fld>
            <a:endParaRPr lang="en-US"/>
          </a:p>
        </p:txBody>
      </p:sp>
    </p:spTree>
    <p:extLst>
      <p:ext uri="{BB962C8B-B14F-4D97-AF65-F5344CB8AC3E}">
        <p14:creationId xmlns:p14="http://schemas.microsoft.com/office/powerpoint/2010/main" val="308722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02920" y="621792"/>
            <a:ext cx="7955280" cy="320040"/>
          </a:xfrm>
          <a:prstGeom prst="rect">
            <a:avLst/>
          </a:prstGeom>
          <a:noFill/>
          <a:ln/>
        </p:spPr>
        <p:txBody>
          <a:bodyPr wrap="square" lIns="0" tIns="0" rIns="0" bIns="0" rtlCol="0" anchor="ctr"/>
          <a:lstStyle/>
          <a:p>
            <a:pPr marL="0" indent="0">
              <a:buNone/>
            </a:pPr>
            <a:r>
              <a:rPr lang="en-US" sz="1300" b="1" dirty="0">
                <a:solidFill>
                  <a:srgbClr val="299D8F"/>
                </a:solidFill>
              </a:rPr>
              <a:t>3  AI, Technology &amp; Operating-Model Transformation</a:t>
            </a:r>
            <a:endParaRPr lang="en-US" sz="1300" dirty="0"/>
          </a:p>
        </p:txBody>
      </p:sp>
      <p:sp>
        <p:nvSpPr>
          <p:cNvPr id="3" name="Shape 1"/>
          <p:cNvSpPr/>
          <p:nvPr/>
        </p:nvSpPr>
        <p:spPr>
          <a:xfrm>
            <a:off x="256032" y="841248"/>
            <a:ext cx="4041648" cy="2514600"/>
          </a:xfrm>
          <a:prstGeom prst="roundRect">
            <a:avLst>
              <a:gd name="adj" fmla="val 2909"/>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4" name="Shape 2"/>
          <p:cNvSpPr/>
          <p:nvPr/>
        </p:nvSpPr>
        <p:spPr>
          <a:xfrm>
            <a:off x="256032" y="841248"/>
            <a:ext cx="4041648" cy="41148"/>
          </a:xfrm>
          <a:prstGeom prst="rect">
            <a:avLst/>
          </a:prstGeom>
          <a:solidFill>
            <a:srgbClr val="299D8F"/>
          </a:solidFill>
          <a:ln w="12700">
            <a:solidFill>
              <a:srgbClr val="299D8F"/>
            </a:solidFill>
            <a:prstDash val="solid"/>
          </a:ln>
        </p:spPr>
      </p:sp>
      <p:sp>
        <p:nvSpPr>
          <p:cNvPr id="5" name="Shape 3"/>
          <p:cNvSpPr/>
          <p:nvPr/>
        </p:nvSpPr>
        <p:spPr>
          <a:xfrm>
            <a:off x="475488" y="1060704"/>
            <a:ext cx="310896" cy="310896"/>
          </a:xfrm>
          <a:prstGeom prst="ellipse">
            <a:avLst/>
          </a:prstGeom>
          <a:solidFill>
            <a:srgbClr val="299D8F"/>
          </a:solidFill>
          <a:ln w="12700">
            <a:solidFill>
              <a:srgbClr val="299D8F"/>
            </a:solidFill>
            <a:prstDash val="solid"/>
          </a:ln>
        </p:spPr>
      </p:sp>
      <p:sp>
        <p:nvSpPr>
          <p:cNvPr id="6" name="Text 4"/>
          <p:cNvSpPr/>
          <p:nvPr/>
        </p:nvSpPr>
        <p:spPr>
          <a:xfrm>
            <a:off x="507492" y="1083564"/>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AI</a:t>
            </a:r>
            <a:endParaRPr lang="en-US" sz="1300" dirty="0"/>
          </a:p>
        </p:txBody>
      </p:sp>
      <p:sp>
        <p:nvSpPr>
          <p:cNvPr id="7" name="Text 5"/>
          <p:cNvSpPr/>
          <p:nvPr/>
        </p:nvSpPr>
        <p:spPr>
          <a:xfrm>
            <a:off x="877824" y="1051560"/>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Agentic AI &amp; Digital Labor</a:t>
            </a:r>
            <a:endParaRPr lang="en-US" sz="1450" dirty="0"/>
          </a:p>
        </p:txBody>
      </p:sp>
      <p:sp>
        <p:nvSpPr>
          <p:cNvPr id="8" name="Text 6"/>
          <p:cNvSpPr/>
          <p:nvPr/>
        </p:nvSpPr>
        <p:spPr>
          <a:xfrm>
            <a:off x="438912" y="1554480"/>
            <a:ext cx="3675888" cy="167335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Shift from task automation to outcome ownership</a:t>
            </a:r>
            <a:endParaRPr lang="en-US" sz="1140" dirty="0"/>
          </a:p>
          <a:p>
            <a:pPr marL="127000" indent="-127000">
              <a:buSzPct val="100000"/>
              <a:buChar char="•"/>
            </a:pPr>
            <a:r>
              <a:rPr lang="en-US" sz="1140" dirty="0">
                <a:solidFill>
                  <a:srgbClr val="102A56"/>
                </a:solidFill>
              </a:rPr>
              <a:t>Embed AI agents across commercial workflows</a:t>
            </a:r>
            <a:endParaRPr lang="en-US" sz="1140" dirty="0"/>
          </a:p>
          <a:p>
            <a:pPr marL="127000" indent="-127000">
              <a:buSzPct val="100000"/>
              <a:buChar char="•"/>
            </a:pPr>
            <a:r>
              <a:rPr lang="en-US" sz="1140" dirty="0">
                <a:solidFill>
                  <a:srgbClr val="102A56"/>
                </a:solidFill>
              </a:rPr>
              <a:t>Connect planning, insight and action</a:t>
            </a:r>
            <a:endParaRPr lang="en-US" sz="1140" dirty="0"/>
          </a:p>
          <a:p>
            <a:pPr marL="127000" indent="-127000">
              <a:buSzPct val="100000"/>
              <a:buChar char="•"/>
            </a:pPr>
            <a:r>
              <a:rPr lang="en-US" sz="1140" dirty="0">
                <a:solidFill>
                  <a:srgbClr val="102A56"/>
                </a:solidFill>
              </a:rPr>
              <a:t>Scale impact without proportional headcount growth</a:t>
            </a:r>
            <a:endParaRPr lang="en-US" sz="1140" dirty="0"/>
          </a:p>
        </p:txBody>
      </p:sp>
      <p:sp>
        <p:nvSpPr>
          <p:cNvPr id="9" name="Shape 7"/>
          <p:cNvSpPr/>
          <p:nvPr/>
        </p:nvSpPr>
        <p:spPr>
          <a:xfrm>
            <a:off x="4462272" y="841248"/>
            <a:ext cx="4041648" cy="2514600"/>
          </a:xfrm>
          <a:prstGeom prst="roundRect">
            <a:avLst>
              <a:gd name="adj" fmla="val 2909"/>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10" name="Shape 8"/>
          <p:cNvSpPr/>
          <p:nvPr/>
        </p:nvSpPr>
        <p:spPr>
          <a:xfrm>
            <a:off x="4462272" y="841248"/>
            <a:ext cx="4041648" cy="41148"/>
          </a:xfrm>
          <a:prstGeom prst="rect">
            <a:avLst/>
          </a:prstGeom>
          <a:solidFill>
            <a:srgbClr val="2E86C1"/>
          </a:solidFill>
          <a:ln w="12700">
            <a:solidFill>
              <a:srgbClr val="2E86C1"/>
            </a:solidFill>
            <a:prstDash val="solid"/>
          </a:ln>
        </p:spPr>
      </p:sp>
      <p:sp>
        <p:nvSpPr>
          <p:cNvPr id="11" name="Shape 9"/>
          <p:cNvSpPr/>
          <p:nvPr/>
        </p:nvSpPr>
        <p:spPr>
          <a:xfrm>
            <a:off x="4681728" y="1060704"/>
            <a:ext cx="310896" cy="310896"/>
          </a:xfrm>
          <a:prstGeom prst="ellipse">
            <a:avLst/>
          </a:prstGeom>
          <a:solidFill>
            <a:srgbClr val="2E86C1"/>
          </a:solidFill>
          <a:ln w="12700">
            <a:solidFill>
              <a:srgbClr val="2E86C1"/>
            </a:solidFill>
            <a:prstDash val="solid"/>
          </a:ln>
        </p:spPr>
      </p:sp>
      <p:sp>
        <p:nvSpPr>
          <p:cNvPr id="12" name="Text 10"/>
          <p:cNvSpPr/>
          <p:nvPr/>
        </p:nvSpPr>
        <p:spPr>
          <a:xfrm>
            <a:off x="4713732" y="1083564"/>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13" name="Text 11"/>
          <p:cNvSpPr/>
          <p:nvPr/>
        </p:nvSpPr>
        <p:spPr>
          <a:xfrm>
            <a:off x="5084064" y="1051560"/>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Data, Analytics &amp; Technology Modernization</a:t>
            </a:r>
            <a:endParaRPr lang="en-US" sz="1450" dirty="0"/>
          </a:p>
        </p:txBody>
      </p:sp>
      <p:sp>
        <p:nvSpPr>
          <p:cNvPr id="14" name="Text 12"/>
          <p:cNvSpPr/>
          <p:nvPr/>
        </p:nvSpPr>
        <p:spPr>
          <a:xfrm>
            <a:off x="4645152" y="1554480"/>
            <a:ext cx="3675888" cy="167335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Build connected commercial data foundations</a:t>
            </a:r>
            <a:endParaRPr lang="en-US" sz="1140" dirty="0"/>
          </a:p>
          <a:p>
            <a:pPr marL="127000" indent="-127000">
              <a:buSzPct val="100000"/>
              <a:buChar char="•"/>
            </a:pPr>
            <a:r>
              <a:rPr lang="en-US" sz="1140" dirty="0">
                <a:solidFill>
                  <a:srgbClr val="102A56"/>
                </a:solidFill>
              </a:rPr>
              <a:t>Modernize analytics and decision workflows</a:t>
            </a:r>
            <a:endParaRPr lang="en-US" sz="1140" dirty="0"/>
          </a:p>
          <a:p>
            <a:pPr marL="127000" indent="-127000">
              <a:buSzPct val="100000"/>
              <a:buChar char="•"/>
            </a:pPr>
            <a:r>
              <a:rPr lang="en-US" sz="1140" dirty="0">
                <a:solidFill>
                  <a:srgbClr val="102A56"/>
                </a:solidFill>
              </a:rPr>
              <a:t>Integrate CRM, engagement and operational data</a:t>
            </a:r>
            <a:endParaRPr lang="en-US" sz="1140" dirty="0"/>
          </a:p>
          <a:p>
            <a:pPr marL="127000" indent="-127000">
              <a:buSzPct val="100000"/>
              <a:buChar char="•"/>
            </a:pPr>
            <a:r>
              <a:rPr lang="en-US" sz="1140" dirty="0">
                <a:solidFill>
                  <a:srgbClr val="102A56"/>
                </a:solidFill>
              </a:rPr>
              <a:t>Create enterprise-ready technology roadmaps</a:t>
            </a:r>
            <a:endParaRPr lang="en-US" sz="1140" dirty="0"/>
          </a:p>
        </p:txBody>
      </p:sp>
      <p:sp>
        <p:nvSpPr>
          <p:cNvPr id="15" name="Shape 13"/>
          <p:cNvSpPr/>
          <p:nvPr/>
        </p:nvSpPr>
        <p:spPr>
          <a:xfrm>
            <a:off x="256032" y="3547872"/>
            <a:ext cx="4041648" cy="2468880"/>
          </a:xfrm>
          <a:prstGeom prst="roundRect">
            <a:avLst>
              <a:gd name="adj" fmla="val 2963"/>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16" name="Shape 14"/>
          <p:cNvSpPr/>
          <p:nvPr/>
        </p:nvSpPr>
        <p:spPr>
          <a:xfrm>
            <a:off x="256032" y="3547872"/>
            <a:ext cx="4041648" cy="41148"/>
          </a:xfrm>
          <a:prstGeom prst="rect">
            <a:avLst/>
          </a:prstGeom>
          <a:solidFill>
            <a:srgbClr val="2E86C1"/>
          </a:solidFill>
          <a:ln w="12700">
            <a:solidFill>
              <a:srgbClr val="2E86C1"/>
            </a:solidFill>
            <a:prstDash val="solid"/>
          </a:ln>
        </p:spPr>
      </p:sp>
      <p:sp>
        <p:nvSpPr>
          <p:cNvPr id="17" name="Shape 15"/>
          <p:cNvSpPr/>
          <p:nvPr/>
        </p:nvSpPr>
        <p:spPr>
          <a:xfrm>
            <a:off x="475488" y="3767328"/>
            <a:ext cx="310896" cy="310896"/>
          </a:xfrm>
          <a:prstGeom prst="ellipse">
            <a:avLst/>
          </a:prstGeom>
          <a:solidFill>
            <a:srgbClr val="2E86C1"/>
          </a:solidFill>
          <a:ln w="12700">
            <a:solidFill>
              <a:srgbClr val="2E86C1"/>
            </a:solidFill>
            <a:prstDash val="solid"/>
          </a:ln>
        </p:spPr>
      </p:sp>
      <p:sp>
        <p:nvSpPr>
          <p:cNvPr id="18" name="Text 16"/>
          <p:cNvSpPr/>
          <p:nvPr/>
        </p:nvSpPr>
        <p:spPr>
          <a:xfrm>
            <a:off x="507492" y="379018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19" name="Text 17"/>
          <p:cNvSpPr/>
          <p:nvPr/>
        </p:nvSpPr>
        <p:spPr>
          <a:xfrm>
            <a:off x="877824" y="3758184"/>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Operating Model &amp; Governance</a:t>
            </a:r>
            <a:endParaRPr lang="en-US" sz="1450" dirty="0"/>
          </a:p>
        </p:txBody>
      </p:sp>
      <p:sp>
        <p:nvSpPr>
          <p:cNvPr id="20" name="Text 18"/>
          <p:cNvSpPr/>
          <p:nvPr/>
        </p:nvSpPr>
        <p:spPr>
          <a:xfrm>
            <a:off x="438912" y="4261104"/>
            <a:ext cx="3675888" cy="162763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Redesign work across business and technology teams</a:t>
            </a:r>
            <a:endParaRPr lang="en-US" sz="1140" dirty="0"/>
          </a:p>
          <a:p>
            <a:pPr marL="127000" indent="-127000">
              <a:buSzPct val="100000"/>
              <a:buChar char="•"/>
            </a:pPr>
            <a:r>
              <a:rPr lang="en-US" sz="1140" dirty="0">
                <a:solidFill>
                  <a:srgbClr val="102A56"/>
                </a:solidFill>
              </a:rPr>
              <a:t>Balance automation with human oversight</a:t>
            </a:r>
            <a:endParaRPr lang="en-US" sz="1140" dirty="0"/>
          </a:p>
          <a:p>
            <a:pPr marL="127000" indent="-127000">
              <a:buSzPct val="100000"/>
              <a:buChar char="•"/>
            </a:pPr>
            <a:r>
              <a:rPr lang="en-US" sz="1140" dirty="0">
                <a:solidFill>
                  <a:srgbClr val="102A56"/>
                </a:solidFill>
              </a:rPr>
              <a:t>Establish governance for trusted AI adoption</a:t>
            </a:r>
            <a:endParaRPr lang="en-US" sz="1140" dirty="0"/>
          </a:p>
          <a:p>
            <a:pPr marL="127000" indent="-127000">
              <a:buSzPct val="100000"/>
              <a:buChar char="•"/>
            </a:pPr>
            <a:r>
              <a:rPr lang="en-US" sz="1140" dirty="0">
                <a:solidFill>
                  <a:srgbClr val="102A56"/>
                </a:solidFill>
              </a:rPr>
              <a:t>Standardize repeatable commercial processes</a:t>
            </a:r>
            <a:endParaRPr lang="en-US" sz="1140" dirty="0"/>
          </a:p>
        </p:txBody>
      </p:sp>
      <p:sp>
        <p:nvSpPr>
          <p:cNvPr id="21" name="Shape 19"/>
          <p:cNvSpPr/>
          <p:nvPr/>
        </p:nvSpPr>
        <p:spPr>
          <a:xfrm>
            <a:off x="4462272" y="3547872"/>
            <a:ext cx="4041648" cy="2468880"/>
          </a:xfrm>
          <a:prstGeom prst="roundRect">
            <a:avLst>
              <a:gd name="adj" fmla="val 2963"/>
            </a:avLst>
          </a:prstGeom>
          <a:solidFill>
            <a:srgbClr val="FFFFFF"/>
          </a:solidFill>
          <a:ln w="7620">
            <a:solidFill>
              <a:srgbClr val="E8EDF2"/>
            </a:solidFill>
            <a:prstDash val="solid"/>
          </a:ln>
          <a:effectLst>
            <a:outerShdw blurRad="12700" dist="50800" dir="2700000" algn="bl" rotWithShape="0">
              <a:srgbClr val="DCE3EA">
                <a:alpha val="16000"/>
              </a:srgbClr>
            </a:outerShdw>
          </a:effectLst>
        </p:spPr>
      </p:sp>
      <p:sp>
        <p:nvSpPr>
          <p:cNvPr id="22" name="Shape 20"/>
          <p:cNvSpPr/>
          <p:nvPr/>
        </p:nvSpPr>
        <p:spPr>
          <a:xfrm>
            <a:off x="4462272" y="3547872"/>
            <a:ext cx="4041648" cy="41148"/>
          </a:xfrm>
          <a:prstGeom prst="rect">
            <a:avLst/>
          </a:prstGeom>
          <a:solidFill>
            <a:srgbClr val="299D8F"/>
          </a:solidFill>
          <a:ln w="12700">
            <a:solidFill>
              <a:srgbClr val="299D8F"/>
            </a:solidFill>
            <a:prstDash val="solid"/>
          </a:ln>
        </p:spPr>
      </p:sp>
      <p:sp>
        <p:nvSpPr>
          <p:cNvPr id="23" name="Shape 21"/>
          <p:cNvSpPr/>
          <p:nvPr/>
        </p:nvSpPr>
        <p:spPr>
          <a:xfrm>
            <a:off x="4681728" y="3767328"/>
            <a:ext cx="310896" cy="310896"/>
          </a:xfrm>
          <a:prstGeom prst="ellipse">
            <a:avLst/>
          </a:prstGeom>
          <a:solidFill>
            <a:srgbClr val="299D8F"/>
          </a:solidFill>
          <a:ln w="12700">
            <a:solidFill>
              <a:srgbClr val="299D8F"/>
            </a:solidFill>
            <a:prstDash val="solid"/>
          </a:ln>
        </p:spPr>
      </p:sp>
      <p:sp>
        <p:nvSpPr>
          <p:cNvPr id="24" name="Text 22"/>
          <p:cNvSpPr/>
          <p:nvPr/>
        </p:nvSpPr>
        <p:spPr>
          <a:xfrm>
            <a:off x="4713732" y="379018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25" name="Text 23"/>
          <p:cNvSpPr/>
          <p:nvPr/>
        </p:nvSpPr>
        <p:spPr>
          <a:xfrm>
            <a:off x="5084064" y="3758184"/>
            <a:ext cx="3218688" cy="347472"/>
          </a:xfrm>
          <a:prstGeom prst="rect">
            <a:avLst/>
          </a:prstGeom>
          <a:noFill/>
          <a:ln/>
        </p:spPr>
        <p:txBody>
          <a:bodyPr wrap="square" lIns="0" tIns="0" rIns="0" bIns="0" rtlCol="0" anchor="ctr"/>
          <a:lstStyle/>
          <a:p>
            <a:pPr marL="0" indent="0">
              <a:buNone/>
            </a:pPr>
            <a:r>
              <a:rPr lang="en-US" sz="1450" b="1" dirty="0">
                <a:solidFill>
                  <a:srgbClr val="102A56"/>
                </a:solidFill>
              </a:rPr>
              <a:t>Experience &amp; Commercial Transformation</a:t>
            </a:r>
            <a:endParaRPr lang="en-US" sz="1450" dirty="0"/>
          </a:p>
        </p:txBody>
      </p:sp>
      <p:sp>
        <p:nvSpPr>
          <p:cNvPr id="26" name="Text 24"/>
          <p:cNvSpPr/>
          <p:nvPr/>
        </p:nvSpPr>
        <p:spPr>
          <a:xfrm>
            <a:off x="4645152" y="4261104"/>
            <a:ext cx="3675888" cy="1627632"/>
          </a:xfrm>
          <a:prstGeom prst="rect">
            <a:avLst/>
          </a:prstGeom>
          <a:noFill/>
          <a:ln/>
        </p:spPr>
        <p:txBody>
          <a:bodyPr wrap="square" lIns="508" tIns="508" rIns="508" bIns="508" rtlCol="0" anchor="ctr"/>
          <a:lstStyle/>
          <a:p>
            <a:pPr marL="127000" indent="-127000">
              <a:buSzPct val="100000"/>
              <a:buChar char="•"/>
            </a:pPr>
            <a:r>
              <a:rPr lang="en-US" sz="1140" dirty="0">
                <a:solidFill>
                  <a:srgbClr val="102A56"/>
                </a:solidFill>
              </a:rPr>
              <a:t>Turn insights into measurable business action</a:t>
            </a:r>
            <a:endParaRPr lang="en-US" sz="1140" dirty="0"/>
          </a:p>
          <a:p>
            <a:pPr marL="127000" indent="-127000">
              <a:buSzPct val="100000"/>
              <a:buChar char="•"/>
            </a:pPr>
            <a:r>
              <a:rPr lang="en-US" sz="1140" dirty="0">
                <a:solidFill>
                  <a:srgbClr val="102A56"/>
                </a:solidFill>
              </a:rPr>
              <a:t>Improve customer experiences across channels</a:t>
            </a:r>
            <a:endParaRPr lang="en-US" sz="1140" dirty="0"/>
          </a:p>
          <a:p>
            <a:pPr marL="127000" indent="-127000">
              <a:buSzPct val="100000"/>
              <a:buChar char="•"/>
            </a:pPr>
            <a:r>
              <a:rPr lang="en-US" sz="1140" dirty="0">
                <a:solidFill>
                  <a:srgbClr val="102A56"/>
                </a:solidFill>
              </a:rPr>
              <a:t>Align AI investments with commercial outcomes</a:t>
            </a:r>
            <a:endParaRPr lang="en-US" sz="1140" dirty="0"/>
          </a:p>
          <a:p>
            <a:pPr marL="127000" indent="-127000">
              <a:buSzPct val="100000"/>
              <a:buChar char="•"/>
            </a:pPr>
            <a:r>
              <a:rPr lang="en-US" sz="1140" dirty="0">
                <a:solidFill>
                  <a:srgbClr val="102A56"/>
                </a:solidFill>
              </a:rPr>
              <a:t>Accelerate enterprise adoption and value realization</a:t>
            </a:r>
            <a:endParaRPr lang="en-US" sz="1140" dirty="0"/>
          </a:p>
        </p:txBody>
      </p:sp>
      <p:sp>
        <p:nvSpPr>
          <p:cNvPr id="27" name="Shape 25"/>
          <p:cNvSpPr/>
          <p:nvPr/>
        </p:nvSpPr>
        <p:spPr>
          <a:xfrm>
            <a:off x="8851392" y="841248"/>
            <a:ext cx="2999232" cy="5440680"/>
          </a:xfrm>
          <a:prstGeom prst="roundRect">
            <a:avLst>
              <a:gd name="adj" fmla="val 2439"/>
            </a:avLst>
          </a:prstGeom>
          <a:solidFill>
            <a:srgbClr val="193A5A"/>
          </a:solidFill>
          <a:ln w="12700">
            <a:solidFill>
              <a:srgbClr val="193A5A"/>
            </a:solidFill>
            <a:prstDash val="solid"/>
          </a:ln>
        </p:spPr>
      </p:sp>
      <p:sp>
        <p:nvSpPr>
          <p:cNvPr id="28" name="Shape 26"/>
          <p:cNvSpPr/>
          <p:nvPr/>
        </p:nvSpPr>
        <p:spPr>
          <a:xfrm>
            <a:off x="10195560" y="1207008"/>
            <a:ext cx="310896" cy="310896"/>
          </a:xfrm>
          <a:prstGeom prst="ellipse">
            <a:avLst/>
          </a:prstGeom>
          <a:solidFill>
            <a:srgbClr val="2E86C1"/>
          </a:solidFill>
          <a:ln w="12700">
            <a:solidFill>
              <a:srgbClr val="2E86C1"/>
            </a:solidFill>
            <a:prstDash val="solid"/>
          </a:ln>
        </p:spPr>
      </p:sp>
      <p:sp>
        <p:nvSpPr>
          <p:cNvPr id="29" name="Text 27"/>
          <p:cNvSpPr/>
          <p:nvPr/>
        </p:nvSpPr>
        <p:spPr>
          <a:xfrm>
            <a:off x="10227564" y="1229868"/>
            <a:ext cx="246888" cy="237744"/>
          </a:xfrm>
          <a:prstGeom prst="rect">
            <a:avLst/>
          </a:prstGeom>
          <a:noFill/>
          <a:ln/>
        </p:spPr>
        <p:txBody>
          <a:bodyPr wrap="square" lIns="0" tIns="0" rIns="0" bIns="0" rtlCol="0" anchor="ctr"/>
          <a:lstStyle/>
          <a:p>
            <a:pPr marL="0" indent="0" algn="ctr">
              <a:buNone/>
            </a:pPr>
            <a:r>
              <a:rPr lang="en-US" sz="1300" b="1" dirty="0">
                <a:solidFill>
                  <a:srgbClr val="FFFFFF"/>
                </a:solidFill>
              </a:rPr>
              <a:t>↗</a:t>
            </a:r>
            <a:endParaRPr lang="en-US" sz="1300" dirty="0"/>
          </a:p>
        </p:txBody>
      </p:sp>
      <p:sp>
        <p:nvSpPr>
          <p:cNvPr id="30" name="Text 28"/>
          <p:cNvSpPr/>
          <p:nvPr/>
        </p:nvSpPr>
        <p:spPr>
          <a:xfrm>
            <a:off x="9189720" y="1691640"/>
            <a:ext cx="2331720" cy="411480"/>
          </a:xfrm>
          <a:prstGeom prst="rect">
            <a:avLst/>
          </a:prstGeom>
          <a:noFill/>
          <a:ln/>
        </p:spPr>
        <p:txBody>
          <a:bodyPr wrap="square" lIns="0" tIns="0" rIns="0" bIns="0" rtlCol="0" anchor="ctr"/>
          <a:lstStyle/>
          <a:p>
            <a:pPr marL="0" indent="0" algn="ctr">
              <a:buNone/>
            </a:pPr>
            <a:r>
              <a:rPr lang="en-US" sz="1700" b="1" dirty="0">
                <a:solidFill>
                  <a:srgbClr val="FFFFFF"/>
                </a:solidFill>
              </a:rPr>
              <a:t>Business Value</a:t>
            </a:r>
            <a:endParaRPr lang="en-US" sz="1700" dirty="0"/>
          </a:p>
        </p:txBody>
      </p:sp>
      <p:sp>
        <p:nvSpPr>
          <p:cNvPr id="31" name="Text 29"/>
          <p:cNvSpPr/>
          <p:nvPr/>
        </p:nvSpPr>
        <p:spPr>
          <a:xfrm>
            <a:off x="9125712" y="2304288"/>
            <a:ext cx="2487168" cy="2697480"/>
          </a:xfrm>
          <a:prstGeom prst="rect">
            <a:avLst/>
          </a:prstGeom>
          <a:noFill/>
          <a:ln/>
        </p:spPr>
        <p:txBody>
          <a:bodyPr wrap="square" lIns="635" tIns="635" rIns="635" bIns="635" rtlCol="0" anchor="ctr"/>
          <a:lstStyle/>
          <a:p>
            <a:r>
              <a:rPr lang="en-US" sz="1180" b="1" dirty="0">
                <a:solidFill>
                  <a:srgbClr val="FFFFFF"/>
                </a:solidFill>
              </a:rPr>
              <a:t>Faster insight-to-action cycles</a:t>
            </a:r>
            <a:endParaRPr lang="en-US" sz="1180" dirty="0"/>
          </a:p>
          <a:p>
            <a:r>
              <a:rPr lang="en-US" sz="1180" b="1" dirty="0">
                <a:solidFill>
                  <a:srgbClr val="FFFFFF"/>
                </a:solidFill>
              </a:rPr>
              <a:t>Reduced manual commercial effort</a:t>
            </a:r>
            <a:endParaRPr lang="en-US" sz="1180" dirty="0"/>
          </a:p>
          <a:p>
            <a:r>
              <a:rPr lang="en-US" sz="1180" b="1" dirty="0">
                <a:solidFill>
                  <a:srgbClr val="FFFFFF"/>
                </a:solidFill>
              </a:rPr>
              <a:t>Scalable AI-enabled operations</a:t>
            </a:r>
            <a:endParaRPr lang="en-US" sz="1180" dirty="0"/>
          </a:p>
          <a:p>
            <a:r>
              <a:rPr lang="en-US" sz="1180" b="1" dirty="0">
                <a:solidFill>
                  <a:srgbClr val="FFFFFF"/>
                </a:solidFill>
              </a:rPr>
              <a:t>Measurable business impact from technology</a:t>
            </a:r>
            <a:endParaRPr lang="en-US" sz="1180" dirty="0"/>
          </a:p>
        </p:txBody>
      </p:sp>
      <p:sp>
        <p:nvSpPr>
          <p:cNvPr id="32" name="Shape 30"/>
          <p:cNvSpPr/>
          <p:nvPr/>
        </p:nvSpPr>
        <p:spPr>
          <a:xfrm>
            <a:off x="9235440" y="5230368"/>
            <a:ext cx="2240280" cy="1"/>
          </a:xfrm>
          <a:prstGeom prst="line">
            <a:avLst/>
          </a:prstGeom>
          <a:noFill/>
          <a:ln w="12700">
            <a:solidFill>
              <a:srgbClr val="5B7895"/>
            </a:solidFill>
            <a:prstDash val="solid"/>
          </a:ln>
        </p:spPr>
      </p:sp>
      <p:sp>
        <p:nvSpPr>
          <p:cNvPr id="33" name="Text 31"/>
          <p:cNvSpPr/>
          <p:nvPr/>
        </p:nvSpPr>
        <p:spPr>
          <a:xfrm>
            <a:off x="9189720" y="5413248"/>
            <a:ext cx="2331720" cy="502920"/>
          </a:xfrm>
          <a:prstGeom prst="rect">
            <a:avLst/>
          </a:prstGeom>
          <a:noFill/>
          <a:ln/>
        </p:spPr>
        <p:txBody>
          <a:bodyPr wrap="square" lIns="381" tIns="381" rIns="381" bIns="381" rtlCol="0" anchor="ctr"/>
          <a:lstStyle/>
          <a:p>
            <a:pPr marL="0" indent="0" algn="ctr">
              <a:buNone/>
            </a:pPr>
            <a:r>
              <a:rPr lang="en-US" sz="1000" i="1" dirty="0">
                <a:solidFill>
                  <a:srgbClr val="D9E7F3"/>
                </a:solidFill>
              </a:rPr>
              <a:t>From isolated AI tools to an AI-enabled commercial enterprise</a:t>
            </a:r>
            <a:endParaRPr lang="en-US" sz="1000" dirty="0"/>
          </a:p>
        </p:txBody>
      </p:sp>
      <p:sp>
        <p:nvSpPr>
          <p:cNvPr id="34" name="Slide Number Placeholder 0"/>
          <p:cNvSpPr>
            <a:spLocks noGrp="1"/>
          </p:cNvSpPr>
          <p:nvPr>
            <p:ph type="sldNum" sz="quarter" idx="4294967295"/>
          </p:nvPr>
        </p:nvSpPr>
        <p:spPr>
          <a:xfrm>
            <a:off x="11567160" y="656539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defRPr>
            </a:lvl1pPr>
          </a:lstStyle>
          <a:p>
            <a:pPr algn="l"/>
            <a:fld id="{F7021451-1387-4CA6-816F-3879F97B5CBC}" type="slidenum">
              <a:rPr lang="en-US" b="0"/>
              <a:t>7</a:t>
            </a:fld>
            <a:endParaRPr lang="en-US"/>
          </a:p>
        </p:txBody>
      </p:sp>
    </p:spTree>
    <p:extLst>
      <p:ext uri="{BB962C8B-B14F-4D97-AF65-F5344CB8AC3E}">
        <p14:creationId xmlns:p14="http://schemas.microsoft.com/office/powerpoint/2010/main" val="342771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18A53391-9CC0-4D6F-CFDE-ECFB60C093A6}"/>
              </a:ext>
            </a:extLst>
          </p:cNvPr>
          <p:cNvGraphicFramePr>
            <a:graphicFrameLocks noGrp="1"/>
          </p:cNvGraphicFramePr>
          <p:nvPr>
            <p:extLst>
              <p:ext uri="{D42A27DB-BD31-4B8C-83A1-F6EECF244321}">
                <p14:modId xmlns:p14="http://schemas.microsoft.com/office/powerpoint/2010/main" val="563576136"/>
              </p:ext>
            </p:extLst>
          </p:nvPr>
        </p:nvGraphicFramePr>
        <p:xfrm>
          <a:off x="91966" y="1125132"/>
          <a:ext cx="12113172" cy="4974192"/>
        </p:xfrm>
        <a:graphic>
          <a:graphicData uri="http://schemas.openxmlformats.org/drawingml/2006/table">
            <a:tbl>
              <a:tblPr bandRow="1">
                <a:tableStyleId>{5C22544A-7EE6-4342-B048-85BDC9FD1C3A}</a:tableStyleId>
              </a:tblPr>
              <a:tblGrid>
                <a:gridCol w="6056586">
                  <a:extLst>
                    <a:ext uri="{9D8B030D-6E8A-4147-A177-3AD203B41FA5}">
                      <a16:colId xmlns:a16="http://schemas.microsoft.com/office/drawing/2014/main" val="4265549604"/>
                    </a:ext>
                  </a:extLst>
                </a:gridCol>
                <a:gridCol w="6056586">
                  <a:extLst>
                    <a:ext uri="{9D8B030D-6E8A-4147-A177-3AD203B41FA5}">
                      <a16:colId xmlns:a16="http://schemas.microsoft.com/office/drawing/2014/main" val="3965727506"/>
                    </a:ext>
                  </a:extLst>
                </a:gridCol>
              </a:tblGrid>
              <a:tr h="621774">
                <a:tc>
                  <a:txBody>
                    <a:bodyPr/>
                    <a:lstStyle/>
                    <a:p>
                      <a:pPr>
                        <a:buNone/>
                      </a:pPr>
                      <a:r>
                        <a:rPr lang="en-US" b="1"/>
                        <a:t>ZS Focus</a:t>
                      </a:r>
                      <a:endParaRPr lang="en-US" b="1" dirty="0"/>
                    </a:p>
                  </a:txBody>
                  <a:tcPr anchor="ctr">
                    <a:lnL>
                      <a:noFill/>
                    </a:lnL>
                    <a:lnR>
                      <a:noFill/>
                    </a:lnR>
                    <a:lnT>
                      <a:noFill/>
                    </a:lnT>
                    <a:lnB>
                      <a:noFill/>
                    </a:lnB>
                    <a:noFill/>
                  </a:tcPr>
                </a:tc>
                <a:tc>
                  <a:txBody>
                    <a:bodyPr/>
                    <a:lstStyle/>
                    <a:p>
                      <a:pPr>
                        <a:buNone/>
                      </a:pPr>
                      <a:r>
                        <a:rPr lang="en-US" b="1" dirty="0" err="1"/>
                        <a:t>Nashiah</a:t>
                      </a:r>
                      <a:r>
                        <a:rPr lang="en-US" b="1" dirty="0"/>
                        <a:t> / </a:t>
                      </a:r>
                      <a:r>
                        <a:rPr lang="en-US" b="1" dirty="0" err="1"/>
                        <a:t>ISmile</a:t>
                      </a:r>
                      <a:r>
                        <a:rPr lang="en-US" b="1" dirty="0"/>
                        <a:t> Equivalent</a:t>
                      </a:r>
                    </a:p>
                  </a:txBody>
                  <a:tcPr anchor="ctr">
                    <a:lnL>
                      <a:noFill/>
                    </a:lnL>
                    <a:lnR>
                      <a:noFill/>
                    </a:lnR>
                    <a:lnT>
                      <a:noFill/>
                    </a:lnT>
                    <a:lnB>
                      <a:noFill/>
                    </a:lnB>
                    <a:noFill/>
                  </a:tcPr>
                </a:tc>
                <a:extLst>
                  <a:ext uri="{0D108BD9-81ED-4DB2-BD59-A6C34878D82A}">
                    <a16:rowId xmlns:a16="http://schemas.microsoft.com/office/drawing/2014/main" val="1569720005"/>
                  </a:ext>
                </a:extLst>
              </a:tr>
              <a:tr h="621774">
                <a:tc>
                  <a:txBody>
                    <a:bodyPr/>
                    <a:lstStyle/>
                    <a:p>
                      <a:pPr>
                        <a:buNone/>
                      </a:pPr>
                      <a:r>
                        <a:rPr lang="en-US"/>
                        <a:t>Commercial analytics</a:t>
                      </a:r>
                    </a:p>
                  </a:txBody>
                  <a:tcPr anchor="ctr">
                    <a:lnL>
                      <a:noFill/>
                    </a:lnL>
                    <a:lnR>
                      <a:noFill/>
                    </a:lnR>
                    <a:lnT>
                      <a:noFill/>
                    </a:lnT>
                    <a:lnB>
                      <a:noFill/>
                    </a:lnB>
                    <a:noFill/>
                  </a:tcPr>
                </a:tc>
                <a:tc>
                  <a:txBody>
                    <a:bodyPr/>
                    <a:lstStyle/>
                    <a:p>
                      <a:pPr>
                        <a:buNone/>
                      </a:pPr>
                      <a:r>
                        <a:rPr lang="en-US"/>
                        <a:t>Commercial Intelligence Platform</a:t>
                      </a:r>
                    </a:p>
                  </a:txBody>
                  <a:tcPr anchor="ctr">
                    <a:lnL>
                      <a:noFill/>
                    </a:lnL>
                    <a:lnR>
                      <a:noFill/>
                    </a:lnR>
                    <a:lnT>
                      <a:noFill/>
                    </a:lnT>
                    <a:lnB>
                      <a:noFill/>
                    </a:lnB>
                    <a:noFill/>
                  </a:tcPr>
                </a:tc>
                <a:extLst>
                  <a:ext uri="{0D108BD9-81ED-4DB2-BD59-A6C34878D82A}">
                    <a16:rowId xmlns:a16="http://schemas.microsoft.com/office/drawing/2014/main" val="1836294900"/>
                  </a:ext>
                </a:extLst>
              </a:tr>
              <a:tr h="621774">
                <a:tc>
                  <a:txBody>
                    <a:bodyPr/>
                    <a:lstStyle/>
                    <a:p>
                      <a:pPr>
                        <a:buNone/>
                      </a:pPr>
                      <a:r>
                        <a:rPr lang="en-US"/>
                        <a:t>Omnichannel orchestration</a:t>
                      </a:r>
                    </a:p>
                  </a:txBody>
                  <a:tcPr anchor="ctr">
                    <a:lnL>
                      <a:noFill/>
                    </a:lnL>
                    <a:lnR>
                      <a:noFill/>
                    </a:lnR>
                    <a:lnT>
                      <a:noFill/>
                    </a:lnT>
                    <a:lnB>
                      <a:noFill/>
                    </a:lnB>
                    <a:noFill/>
                  </a:tcPr>
                </a:tc>
                <a:tc>
                  <a:txBody>
                    <a:bodyPr/>
                    <a:lstStyle/>
                    <a:p>
                      <a:pPr>
                        <a:buNone/>
                      </a:pPr>
                      <a:r>
                        <a:rPr lang="en-US"/>
                        <a:t>Agient / Omnichannel Orchestration</a:t>
                      </a:r>
                    </a:p>
                  </a:txBody>
                  <a:tcPr anchor="ctr">
                    <a:lnL>
                      <a:noFill/>
                    </a:lnL>
                    <a:lnR>
                      <a:noFill/>
                    </a:lnR>
                    <a:lnT>
                      <a:noFill/>
                    </a:lnT>
                    <a:lnB>
                      <a:noFill/>
                    </a:lnB>
                    <a:noFill/>
                  </a:tcPr>
                </a:tc>
                <a:extLst>
                  <a:ext uri="{0D108BD9-81ED-4DB2-BD59-A6C34878D82A}">
                    <a16:rowId xmlns:a16="http://schemas.microsoft.com/office/drawing/2014/main" val="801910185"/>
                  </a:ext>
                </a:extLst>
              </a:tr>
              <a:tr h="621774">
                <a:tc>
                  <a:txBody>
                    <a:bodyPr/>
                    <a:lstStyle/>
                    <a:p>
                      <a:pPr>
                        <a:buNone/>
                      </a:pPr>
                      <a:r>
                        <a:rPr lang="en-US"/>
                        <a:t>CRM optimization</a:t>
                      </a:r>
                    </a:p>
                  </a:txBody>
                  <a:tcPr anchor="ctr">
                    <a:lnL>
                      <a:noFill/>
                    </a:lnL>
                    <a:lnR>
                      <a:noFill/>
                    </a:lnR>
                    <a:lnT>
                      <a:noFill/>
                    </a:lnT>
                    <a:lnB>
                      <a:noFill/>
                    </a:lnB>
                    <a:noFill/>
                  </a:tcPr>
                </a:tc>
                <a:tc>
                  <a:txBody>
                    <a:bodyPr/>
                    <a:lstStyle/>
                    <a:p>
                      <a:pPr>
                        <a:buNone/>
                      </a:pPr>
                      <a:r>
                        <a:rPr lang="en-US"/>
                        <a:t>Veeva &amp; Salesforce services</a:t>
                      </a:r>
                    </a:p>
                  </a:txBody>
                  <a:tcPr anchor="ctr">
                    <a:lnL>
                      <a:noFill/>
                    </a:lnL>
                    <a:lnR>
                      <a:noFill/>
                    </a:lnR>
                    <a:lnT>
                      <a:noFill/>
                    </a:lnT>
                    <a:lnB>
                      <a:noFill/>
                    </a:lnB>
                    <a:noFill/>
                  </a:tcPr>
                </a:tc>
                <a:extLst>
                  <a:ext uri="{0D108BD9-81ED-4DB2-BD59-A6C34878D82A}">
                    <a16:rowId xmlns:a16="http://schemas.microsoft.com/office/drawing/2014/main" val="592783367"/>
                  </a:ext>
                </a:extLst>
              </a:tr>
              <a:tr h="621774">
                <a:tc>
                  <a:txBody>
                    <a:bodyPr/>
                    <a:lstStyle/>
                    <a:p>
                      <a:pPr>
                        <a:buNone/>
                      </a:pPr>
                      <a:r>
                        <a:rPr lang="en-US"/>
                        <a:t>Next-best-action</a:t>
                      </a:r>
                    </a:p>
                  </a:txBody>
                  <a:tcPr anchor="ctr">
                    <a:lnL>
                      <a:noFill/>
                    </a:lnL>
                    <a:lnR>
                      <a:noFill/>
                    </a:lnR>
                    <a:lnT>
                      <a:noFill/>
                    </a:lnT>
                    <a:lnB>
                      <a:noFill/>
                    </a:lnB>
                    <a:noFill/>
                  </a:tcPr>
                </a:tc>
                <a:tc>
                  <a:txBody>
                    <a:bodyPr/>
                    <a:lstStyle/>
                    <a:p>
                      <a:pPr>
                        <a:buNone/>
                      </a:pPr>
                      <a:r>
                        <a:rPr lang="en-US"/>
                        <a:t>Nashiah Agent Workforce</a:t>
                      </a:r>
                    </a:p>
                  </a:txBody>
                  <a:tcPr anchor="ctr">
                    <a:lnL>
                      <a:noFill/>
                    </a:lnL>
                    <a:lnR>
                      <a:noFill/>
                    </a:lnR>
                    <a:lnT>
                      <a:noFill/>
                    </a:lnT>
                    <a:lnB>
                      <a:noFill/>
                    </a:lnB>
                    <a:noFill/>
                  </a:tcPr>
                </a:tc>
                <a:extLst>
                  <a:ext uri="{0D108BD9-81ED-4DB2-BD59-A6C34878D82A}">
                    <a16:rowId xmlns:a16="http://schemas.microsoft.com/office/drawing/2014/main" val="4162459071"/>
                  </a:ext>
                </a:extLst>
              </a:tr>
              <a:tr h="621774">
                <a:tc>
                  <a:txBody>
                    <a:bodyPr/>
                    <a:lstStyle/>
                    <a:p>
                      <a:pPr>
                        <a:buNone/>
                      </a:pPr>
                      <a:r>
                        <a:rPr lang="en-US"/>
                        <a:t>AI-powered commercial operations</a:t>
                      </a:r>
                    </a:p>
                  </a:txBody>
                  <a:tcPr anchor="ctr">
                    <a:lnL>
                      <a:noFill/>
                    </a:lnL>
                    <a:lnR>
                      <a:noFill/>
                    </a:lnR>
                    <a:lnT>
                      <a:noFill/>
                    </a:lnT>
                    <a:lnB>
                      <a:noFill/>
                    </a:lnB>
                    <a:noFill/>
                  </a:tcPr>
                </a:tc>
                <a:tc>
                  <a:txBody>
                    <a:bodyPr/>
                    <a:lstStyle/>
                    <a:p>
                      <a:pPr>
                        <a:buNone/>
                      </a:pPr>
                      <a:r>
                        <a:rPr lang="en-US"/>
                        <a:t>Agentic AI Workforce</a:t>
                      </a:r>
                    </a:p>
                  </a:txBody>
                  <a:tcPr anchor="ctr">
                    <a:lnL>
                      <a:noFill/>
                    </a:lnL>
                    <a:lnR>
                      <a:noFill/>
                    </a:lnR>
                    <a:lnT>
                      <a:noFill/>
                    </a:lnT>
                    <a:lnB>
                      <a:noFill/>
                    </a:lnB>
                    <a:noFill/>
                  </a:tcPr>
                </a:tc>
                <a:extLst>
                  <a:ext uri="{0D108BD9-81ED-4DB2-BD59-A6C34878D82A}">
                    <a16:rowId xmlns:a16="http://schemas.microsoft.com/office/drawing/2014/main" val="2977123226"/>
                  </a:ext>
                </a:extLst>
              </a:tr>
              <a:tr h="621774">
                <a:tc>
                  <a:txBody>
                    <a:bodyPr/>
                    <a:lstStyle/>
                    <a:p>
                      <a:pPr>
                        <a:buNone/>
                      </a:pPr>
                      <a:r>
                        <a:rPr lang="en-US"/>
                        <a:t>Launch readiness</a:t>
                      </a:r>
                    </a:p>
                  </a:txBody>
                  <a:tcPr anchor="ctr">
                    <a:lnL>
                      <a:noFill/>
                    </a:lnL>
                    <a:lnR>
                      <a:noFill/>
                    </a:lnR>
                    <a:lnT>
                      <a:noFill/>
                    </a:lnT>
                    <a:lnB>
                      <a:noFill/>
                    </a:lnB>
                    <a:noFill/>
                  </a:tcPr>
                </a:tc>
                <a:tc>
                  <a:txBody>
                    <a:bodyPr/>
                    <a:lstStyle/>
                    <a:p>
                      <a:pPr>
                        <a:buNone/>
                      </a:pPr>
                      <a:r>
                        <a:rPr lang="en-US"/>
                        <a:t>Launch Intelligence Accelerator</a:t>
                      </a:r>
                    </a:p>
                  </a:txBody>
                  <a:tcPr anchor="ctr">
                    <a:lnL>
                      <a:noFill/>
                    </a:lnL>
                    <a:lnR>
                      <a:noFill/>
                    </a:lnR>
                    <a:lnT>
                      <a:noFill/>
                    </a:lnT>
                    <a:lnB>
                      <a:noFill/>
                    </a:lnB>
                    <a:noFill/>
                  </a:tcPr>
                </a:tc>
                <a:extLst>
                  <a:ext uri="{0D108BD9-81ED-4DB2-BD59-A6C34878D82A}">
                    <a16:rowId xmlns:a16="http://schemas.microsoft.com/office/drawing/2014/main" val="2258809527"/>
                  </a:ext>
                </a:extLst>
              </a:tr>
              <a:tr h="621774">
                <a:tc>
                  <a:txBody>
                    <a:bodyPr/>
                    <a:lstStyle/>
                    <a:p>
                      <a:pPr>
                        <a:buNone/>
                      </a:pPr>
                      <a:r>
                        <a:rPr lang="en-US"/>
                        <a:t>Commercial reporting &amp; dashboards</a:t>
                      </a:r>
                    </a:p>
                  </a:txBody>
                  <a:tcPr anchor="ctr">
                    <a:lnL>
                      <a:noFill/>
                    </a:lnL>
                    <a:lnR>
                      <a:noFill/>
                    </a:lnR>
                    <a:lnT>
                      <a:noFill/>
                    </a:lnT>
                    <a:lnB>
                      <a:noFill/>
                    </a:lnB>
                    <a:noFill/>
                  </a:tcPr>
                </a:tc>
                <a:tc>
                  <a:txBody>
                    <a:bodyPr/>
                    <a:lstStyle/>
                    <a:p>
                      <a:pPr>
                        <a:buNone/>
                      </a:pPr>
                      <a:r>
                        <a:rPr lang="en-US"/>
                        <a:t>dATaStream</a:t>
                      </a:r>
                    </a:p>
                  </a:txBody>
                  <a:tcPr anchor="ctr">
                    <a:lnL>
                      <a:noFill/>
                    </a:lnL>
                    <a:lnR>
                      <a:noFill/>
                    </a:lnR>
                    <a:lnT>
                      <a:noFill/>
                    </a:lnT>
                    <a:lnB>
                      <a:noFill/>
                    </a:lnB>
                    <a:noFill/>
                  </a:tcPr>
                </a:tc>
                <a:extLst>
                  <a:ext uri="{0D108BD9-81ED-4DB2-BD59-A6C34878D82A}">
                    <a16:rowId xmlns:a16="http://schemas.microsoft.com/office/drawing/2014/main" val="736281573"/>
                  </a:ext>
                </a:extLst>
              </a:tr>
            </a:tbl>
          </a:graphicData>
        </a:graphic>
      </p:graphicFrame>
    </p:spTree>
    <p:extLst>
      <p:ext uri="{BB962C8B-B14F-4D97-AF65-F5344CB8AC3E}">
        <p14:creationId xmlns:p14="http://schemas.microsoft.com/office/powerpoint/2010/main" val="269313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548640" y="841248"/>
            <a:ext cx="9692640" cy="685800"/>
          </a:xfrm>
          <a:prstGeom prst="rect">
            <a:avLst/>
          </a:prstGeom>
          <a:noFill/>
          <a:ln/>
        </p:spPr>
        <p:txBody>
          <a:bodyPr wrap="square" lIns="0" tIns="0" rIns="0" bIns="0" rtlCol="0" anchor="t"/>
          <a:lstStyle/>
          <a:p>
            <a:pPr marL="0" indent="0" algn="l">
              <a:buNone/>
            </a:pPr>
            <a:r>
              <a:rPr lang="en-US" sz="3000" b="1">
                <a:solidFill>
                  <a:srgbClr val="FFFFFF"/>
                </a:solidFill>
                <a:latin typeface="Bricolage Grotesque" pitchFamily="34" charset="0"/>
                <a:ea typeface="Bricolage Grotesque" pitchFamily="34" charset="-122"/>
                <a:cs typeface="Bricolage Grotesque" pitchFamily="34" charset="-120"/>
              </a:rPr>
              <a:t>One core. Two stacks, matched to the data.</a:t>
            </a:r>
            <a:endParaRPr lang="en-US" sz="3000"/>
          </a:p>
        </p:txBody>
      </p:sp>
      <p:sp>
        <p:nvSpPr>
          <p:cNvPr id="3" name="chip"/>
          <p:cNvSpPr/>
          <p:nvPr/>
        </p:nvSpPr>
        <p:spPr>
          <a:xfrm>
            <a:off x="548640" y="438912"/>
            <a:ext cx="1267753" cy="292608"/>
          </a:xfrm>
          <a:prstGeom prst="roundRect">
            <a:avLst>
              <a:gd name="adj" fmla="val 50000"/>
            </a:avLst>
          </a:prstGeom>
          <a:solidFill>
            <a:srgbClr val="000000"/>
          </a:solidFill>
          <a:ln w="9525">
            <a:solidFill>
              <a:srgbClr val="2B3550"/>
            </a:solidFill>
            <a:prstDash val="solid"/>
          </a:ln>
        </p:spPr>
      </p:sp>
      <p:sp>
        <p:nvSpPr>
          <p:cNvPr id="4" name="Text 2"/>
          <p:cNvSpPr txBox="1"/>
          <p:nvPr/>
        </p:nvSpPr>
        <p:spPr>
          <a:xfrm>
            <a:off x="548640" y="438912"/>
            <a:ext cx="1267753" cy="292608"/>
          </a:xfrm>
          <a:prstGeom prst="rect">
            <a:avLst/>
          </a:prstGeom>
          <a:noFill/>
          <a:ln/>
        </p:spPr>
        <p:txBody>
          <a:bodyPr wrap="square" lIns="0" tIns="0" rIns="0" bIns="0" rtlCol="0" anchor="ctr"/>
          <a:lstStyle/>
          <a:p>
            <a:pPr marL="0" indent="0" algn="ctr">
              <a:buNone/>
            </a:pPr>
            <a:r>
              <a:rPr lang="en-US" sz="1100" b="1">
                <a:solidFill>
                  <a:schemeClr val="accent2"/>
                </a:solidFill>
                <a:latin typeface="Inter" pitchFamily="34" charset="0"/>
                <a:ea typeface="Inter" pitchFamily="34" charset="-122"/>
                <a:cs typeface="Inter" pitchFamily="34" charset="-120"/>
              </a:rPr>
              <a:t>HOW WE BUILD</a:t>
            </a:r>
            <a:endParaRPr lang="en-US" sz="1100"/>
          </a:p>
        </p:txBody>
      </p:sp>
      <p:sp>
        <p:nvSpPr>
          <p:cNvPr id="5" name="LIIF's use cases bar"/>
          <p:cNvSpPr/>
          <p:nvPr/>
        </p:nvSpPr>
        <p:spPr>
          <a:xfrm>
            <a:off x="548640" y="1737360"/>
            <a:ext cx="6995160" cy="548640"/>
          </a:xfrm>
          <a:prstGeom prst="roundRect">
            <a:avLst>
              <a:gd name="adj" fmla="val 26667"/>
            </a:avLst>
          </a:prstGeom>
          <a:solidFill>
            <a:schemeClr val="tx2"/>
          </a:solidFill>
          <a:ln w="9525">
            <a:solidFill>
              <a:srgbClr val="84ACFF"/>
            </a:solidFill>
            <a:prstDash val="solid"/>
          </a:ln>
        </p:spPr>
      </p:sp>
      <p:pic>
        <p:nvPicPr>
          <p:cNvPr id="6" name="icon users-group-rounded-linear" descr="preencoded.png"/>
          <p:cNvPicPr>
            <a:picLocks noChangeAspect="1"/>
          </p:cNvPicPr>
          <p:nvPr/>
        </p:nvPicPr>
        <p:blipFill>
          <a:blip r:embed="rId3"/>
          <a:stretch>
            <a:fillRect/>
          </a:stretch>
        </p:blipFill>
        <p:spPr>
          <a:xfrm>
            <a:off x="777240" y="1883664"/>
            <a:ext cx="256032" cy="256032"/>
          </a:xfrm>
          <a:prstGeom prst="rect">
            <a:avLst/>
          </a:prstGeom>
        </p:spPr>
      </p:pic>
      <p:sp>
        <p:nvSpPr>
          <p:cNvPr id="7" name="Text 4"/>
          <p:cNvSpPr txBox="1"/>
          <p:nvPr/>
        </p:nvSpPr>
        <p:spPr>
          <a:xfrm>
            <a:off x="1143000" y="1737360"/>
            <a:ext cx="6172200" cy="548640"/>
          </a:xfrm>
          <a:prstGeom prst="rect">
            <a:avLst/>
          </a:prstGeom>
          <a:noFill/>
          <a:ln/>
        </p:spPr>
        <p:txBody>
          <a:bodyPr wrap="square" lIns="0" tIns="0" rIns="0" bIns="0" rtlCol="0" anchor="ctr"/>
          <a:lstStyle/>
          <a:p>
            <a:r>
              <a:rPr lang="en-US" sz="1400" b="1">
                <a:solidFill>
                  <a:schemeClr val="bg1"/>
                </a:solidFill>
                <a:latin typeface="Hanken Grotesk"/>
                <a:ea typeface="Hanken Grotesk"/>
                <a:cs typeface="Hanken Grotesk" pitchFamily="34" charset="-120"/>
              </a:rPr>
              <a:t>Pharma Commercial  use cases  </a:t>
            </a:r>
            <a:r>
              <a:rPr lang="en-US" sz="1400">
                <a:solidFill>
                  <a:schemeClr val="bg2"/>
                </a:solidFill>
                <a:latin typeface="Hanken Grotesk"/>
                <a:ea typeface="Hanken Grotesk"/>
                <a:cs typeface="Hanken Grotesk" pitchFamily="34" charset="-120"/>
              </a:rPr>
              <a:t>built for specific  process and business needs</a:t>
            </a:r>
            <a:endParaRPr lang="en-US" sz="1400">
              <a:solidFill>
                <a:schemeClr val="bg2"/>
              </a:solidFill>
              <a:latin typeface="Hanken Grotesk"/>
              <a:ea typeface="Hanken Grotesk"/>
            </a:endParaRPr>
          </a:p>
        </p:txBody>
      </p:sp>
      <p:sp>
        <p:nvSpPr>
          <p:cNvPr id="8" name="Text 5"/>
          <p:cNvSpPr txBox="1"/>
          <p:nvPr/>
        </p:nvSpPr>
        <p:spPr>
          <a:xfrm>
            <a:off x="548640" y="2487168"/>
            <a:ext cx="6995160" cy="256032"/>
          </a:xfrm>
          <a:prstGeom prst="rect">
            <a:avLst/>
          </a:prstGeom>
          <a:noFill/>
          <a:ln/>
        </p:spPr>
        <p:txBody>
          <a:bodyPr wrap="square" lIns="0" tIns="0" rIns="0" bIns="0" rtlCol="0" anchor="t"/>
          <a:lstStyle/>
          <a:p>
            <a:pPr marL="0" indent="0">
              <a:buNone/>
            </a:pPr>
            <a:r>
              <a:rPr lang="en-US" sz="1100" b="1" kern="0" spc="100">
                <a:solidFill>
                  <a:schemeClr val="accent2"/>
                </a:solidFill>
                <a:latin typeface="Inter" pitchFamily="34" charset="0"/>
                <a:ea typeface="Inter" pitchFamily="34" charset="-122"/>
                <a:cs typeface="Inter" pitchFamily="34" charset="-120"/>
              </a:rPr>
              <a:t>AGENTIC DOMAIN STACKS (SAGE STACK + FORGE STACK)</a:t>
            </a:r>
            <a:endParaRPr lang="en-US" sz="1100"/>
          </a:p>
        </p:txBody>
      </p:sp>
      <p:sp>
        <p:nvSpPr>
          <p:cNvPr id="9" name="Sage Stack card"/>
          <p:cNvSpPr/>
          <p:nvPr/>
        </p:nvSpPr>
        <p:spPr>
          <a:xfrm>
            <a:off x="548640" y="2816352"/>
            <a:ext cx="3383280" cy="1371600"/>
          </a:xfrm>
          <a:prstGeom prst="roundRect">
            <a:avLst>
              <a:gd name="adj" fmla="val 10667"/>
            </a:avLst>
          </a:prstGeom>
          <a:solidFill>
            <a:schemeClr val="tx2"/>
          </a:solidFill>
          <a:ln w="9525">
            <a:solidFill>
              <a:srgbClr val="262626"/>
            </a:solidFill>
            <a:prstDash val="solid"/>
          </a:ln>
        </p:spPr>
      </p:sp>
      <p:sp>
        <p:nvSpPr>
          <p:cNvPr id="10" name="icon circle"/>
          <p:cNvSpPr/>
          <p:nvPr/>
        </p:nvSpPr>
        <p:spPr>
          <a:xfrm>
            <a:off x="777240" y="3044952"/>
            <a:ext cx="457200" cy="457200"/>
          </a:xfrm>
          <a:prstGeom prst="ellipse">
            <a:avLst/>
          </a:prstGeom>
          <a:solidFill>
            <a:srgbClr val="161616"/>
          </a:solidFill>
          <a:ln/>
        </p:spPr>
      </p:sp>
      <p:pic>
        <p:nvPicPr>
          <p:cNvPr id="11" name="icon document-text-linear" descr="preencoded.png"/>
          <p:cNvPicPr>
            <a:picLocks noChangeAspect="1"/>
          </p:cNvPicPr>
          <p:nvPr/>
        </p:nvPicPr>
        <p:blipFill>
          <a:blip r:embed="rId4"/>
          <a:stretch>
            <a:fillRect/>
          </a:stretch>
        </p:blipFill>
        <p:spPr>
          <a:xfrm>
            <a:off x="877824" y="3145536"/>
            <a:ext cx="256032" cy="256032"/>
          </a:xfrm>
          <a:prstGeom prst="rect">
            <a:avLst/>
          </a:prstGeom>
        </p:spPr>
      </p:pic>
      <p:sp>
        <p:nvSpPr>
          <p:cNvPr id="12" name="Text 8"/>
          <p:cNvSpPr txBox="1"/>
          <p:nvPr/>
        </p:nvSpPr>
        <p:spPr>
          <a:xfrm>
            <a:off x="1417320" y="3017520"/>
            <a:ext cx="2331720" cy="310896"/>
          </a:xfrm>
          <a:prstGeom prst="rect">
            <a:avLst/>
          </a:prstGeom>
          <a:noFill/>
          <a:ln/>
        </p:spPr>
        <p:txBody>
          <a:bodyPr wrap="square" lIns="0" tIns="0" rIns="0" bIns="0" rtlCol="0" anchor="t"/>
          <a:lstStyle/>
          <a:p>
            <a:pPr marL="0" indent="0">
              <a:buNone/>
            </a:pPr>
            <a:r>
              <a:rPr lang="en-US" sz="1800" b="1">
                <a:solidFill>
                  <a:schemeClr val="bg1"/>
                </a:solidFill>
                <a:latin typeface="Bricolage Grotesque" pitchFamily="34" charset="0"/>
                <a:ea typeface="Bricolage Grotesque" pitchFamily="34" charset="-122"/>
                <a:cs typeface="Bricolage Grotesque" pitchFamily="34" charset="-120"/>
              </a:rPr>
              <a:t>Sage Stack</a:t>
            </a:r>
            <a:endParaRPr lang="en-US" sz="1800"/>
          </a:p>
        </p:txBody>
      </p:sp>
      <p:sp>
        <p:nvSpPr>
          <p:cNvPr id="13" name="Text 9"/>
          <p:cNvSpPr txBox="1"/>
          <p:nvPr/>
        </p:nvSpPr>
        <p:spPr>
          <a:xfrm>
            <a:off x="1417320" y="3328416"/>
            <a:ext cx="2331720" cy="237744"/>
          </a:xfrm>
          <a:prstGeom prst="rect">
            <a:avLst/>
          </a:prstGeom>
          <a:noFill/>
          <a:ln/>
        </p:spPr>
        <p:txBody>
          <a:bodyPr wrap="square" lIns="0" tIns="0" rIns="0" bIns="0" rtlCol="0" anchor="t"/>
          <a:lstStyle/>
          <a:p>
            <a:pPr marL="0" indent="0">
              <a:buNone/>
            </a:pPr>
            <a:r>
              <a:rPr lang="en-US" sz="1150" b="1">
                <a:solidFill>
                  <a:schemeClr val="accent2"/>
                </a:solidFill>
                <a:latin typeface="Inter" pitchFamily="34" charset="0"/>
                <a:ea typeface="Inter" pitchFamily="34" charset="-122"/>
                <a:cs typeface="Inter" pitchFamily="34" charset="-120"/>
              </a:rPr>
              <a:t>Unstructured data</a:t>
            </a:r>
            <a:endParaRPr lang="en-US" sz="1150"/>
          </a:p>
        </p:txBody>
      </p:sp>
      <p:sp>
        <p:nvSpPr>
          <p:cNvPr id="14" name="Text 10"/>
          <p:cNvSpPr txBox="1"/>
          <p:nvPr/>
        </p:nvSpPr>
        <p:spPr>
          <a:xfrm>
            <a:off x="777240" y="3685032"/>
            <a:ext cx="2926080" cy="457200"/>
          </a:xfrm>
          <a:prstGeom prst="rect">
            <a:avLst/>
          </a:prstGeom>
          <a:noFill/>
          <a:ln/>
        </p:spPr>
        <p:txBody>
          <a:bodyPr wrap="square" lIns="0" tIns="0" rIns="0" bIns="0" rtlCol="0" anchor="t"/>
          <a:lstStyle/>
          <a:p>
            <a:pPr marL="0" indent="0">
              <a:buNone/>
            </a:pPr>
            <a:r>
              <a:rPr lang="en-US" sz="1200">
                <a:solidFill>
                  <a:schemeClr val="bg2"/>
                </a:solidFill>
                <a:latin typeface="Hanken Grotesk" pitchFamily="34" charset="0"/>
                <a:ea typeface="Hanken Grotesk" pitchFamily="34" charset="-122"/>
                <a:cs typeface="Hanken Grotesk" pitchFamily="34" charset="-120"/>
              </a:rPr>
              <a:t>Applications, statements, policies, narratives</a:t>
            </a:r>
            <a:endParaRPr lang="en-US" sz="1200"/>
          </a:p>
        </p:txBody>
      </p:sp>
      <p:sp>
        <p:nvSpPr>
          <p:cNvPr id="15" name="Forge Stack card"/>
          <p:cNvSpPr/>
          <p:nvPr/>
        </p:nvSpPr>
        <p:spPr>
          <a:xfrm>
            <a:off x="4160520" y="2816352"/>
            <a:ext cx="3383280" cy="1371600"/>
          </a:xfrm>
          <a:prstGeom prst="roundRect">
            <a:avLst>
              <a:gd name="adj" fmla="val 10667"/>
            </a:avLst>
          </a:prstGeom>
          <a:solidFill>
            <a:schemeClr val="tx2"/>
          </a:solidFill>
          <a:ln w="9525">
            <a:solidFill>
              <a:srgbClr val="262626"/>
            </a:solidFill>
            <a:prstDash val="solid"/>
          </a:ln>
        </p:spPr>
      </p:sp>
      <p:sp>
        <p:nvSpPr>
          <p:cNvPr id="16" name="icon circle"/>
          <p:cNvSpPr/>
          <p:nvPr/>
        </p:nvSpPr>
        <p:spPr>
          <a:xfrm>
            <a:off x="4389120" y="3044952"/>
            <a:ext cx="457200" cy="457200"/>
          </a:xfrm>
          <a:prstGeom prst="ellipse">
            <a:avLst/>
          </a:prstGeom>
          <a:solidFill>
            <a:srgbClr val="161616"/>
          </a:solidFill>
          <a:ln/>
        </p:spPr>
      </p:sp>
      <p:pic>
        <p:nvPicPr>
          <p:cNvPr id="17" name="icon database-linear" descr="preencoded.png"/>
          <p:cNvPicPr>
            <a:picLocks noChangeAspect="1"/>
          </p:cNvPicPr>
          <p:nvPr/>
        </p:nvPicPr>
        <p:blipFill>
          <a:blip r:embed="rId5"/>
          <a:stretch>
            <a:fillRect/>
          </a:stretch>
        </p:blipFill>
        <p:spPr>
          <a:xfrm>
            <a:off x="4489704" y="3145536"/>
            <a:ext cx="256032" cy="256032"/>
          </a:xfrm>
          <a:prstGeom prst="rect">
            <a:avLst/>
          </a:prstGeom>
        </p:spPr>
      </p:pic>
      <p:sp>
        <p:nvSpPr>
          <p:cNvPr id="18" name="Text 13"/>
          <p:cNvSpPr txBox="1"/>
          <p:nvPr/>
        </p:nvSpPr>
        <p:spPr>
          <a:xfrm>
            <a:off x="5029200" y="3017520"/>
            <a:ext cx="2331720" cy="310896"/>
          </a:xfrm>
          <a:prstGeom prst="rect">
            <a:avLst/>
          </a:prstGeom>
          <a:noFill/>
          <a:ln/>
        </p:spPr>
        <p:txBody>
          <a:bodyPr wrap="square" lIns="0" tIns="0" rIns="0" bIns="0" rtlCol="0" anchor="t"/>
          <a:lstStyle/>
          <a:p>
            <a:pPr marL="0" indent="0">
              <a:buNone/>
            </a:pPr>
            <a:r>
              <a:rPr lang="en-US" sz="1800" b="1">
                <a:solidFill>
                  <a:schemeClr val="bg1"/>
                </a:solidFill>
                <a:latin typeface="Bricolage Grotesque" pitchFamily="34" charset="0"/>
                <a:ea typeface="Bricolage Grotesque" pitchFamily="34" charset="-122"/>
                <a:cs typeface="Bricolage Grotesque" pitchFamily="34" charset="-120"/>
              </a:rPr>
              <a:t>Forge Stack</a:t>
            </a:r>
            <a:endParaRPr lang="en-US" sz="1800"/>
          </a:p>
        </p:txBody>
      </p:sp>
      <p:sp>
        <p:nvSpPr>
          <p:cNvPr id="19" name="Text 14"/>
          <p:cNvSpPr txBox="1"/>
          <p:nvPr/>
        </p:nvSpPr>
        <p:spPr>
          <a:xfrm>
            <a:off x="5029200" y="3328416"/>
            <a:ext cx="2331720" cy="237744"/>
          </a:xfrm>
          <a:prstGeom prst="rect">
            <a:avLst/>
          </a:prstGeom>
          <a:noFill/>
          <a:ln/>
        </p:spPr>
        <p:txBody>
          <a:bodyPr wrap="square" lIns="0" tIns="0" rIns="0" bIns="0" rtlCol="0" anchor="t"/>
          <a:lstStyle/>
          <a:p>
            <a:pPr marL="0" indent="0">
              <a:buNone/>
            </a:pPr>
            <a:r>
              <a:rPr lang="en-US" sz="1150" b="1">
                <a:solidFill>
                  <a:schemeClr val="accent2"/>
                </a:solidFill>
                <a:latin typeface="Inter" pitchFamily="34" charset="0"/>
                <a:ea typeface="Inter" pitchFamily="34" charset="-122"/>
                <a:cs typeface="Inter" pitchFamily="34" charset="-120"/>
              </a:rPr>
              <a:t>Structured data</a:t>
            </a:r>
            <a:endParaRPr lang="en-US" sz="1150"/>
          </a:p>
        </p:txBody>
      </p:sp>
      <p:sp>
        <p:nvSpPr>
          <p:cNvPr id="20" name="Text 15"/>
          <p:cNvSpPr txBox="1"/>
          <p:nvPr/>
        </p:nvSpPr>
        <p:spPr>
          <a:xfrm>
            <a:off x="4389120" y="3685032"/>
            <a:ext cx="2926080" cy="457200"/>
          </a:xfrm>
          <a:prstGeom prst="rect">
            <a:avLst/>
          </a:prstGeom>
          <a:noFill/>
          <a:ln/>
        </p:spPr>
        <p:txBody>
          <a:bodyPr wrap="square" lIns="0" tIns="0" rIns="0" bIns="0" rtlCol="0" anchor="t"/>
          <a:lstStyle/>
          <a:p>
            <a:pPr marL="0" indent="0">
              <a:buNone/>
            </a:pPr>
            <a:r>
              <a:rPr lang="en-US" sz="1200">
                <a:solidFill>
                  <a:schemeClr val="bg2"/>
                </a:solidFill>
                <a:latin typeface="Hanken Grotesk" pitchFamily="34" charset="0"/>
                <a:ea typeface="Hanken Grotesk" pitchFamily="34" charset="-122"/>
                <a:cs typeface="Hanken Grotesk" pitchFamily="34" charset="-120"/>
              </a:rPr>
              <a:t>Salesforce, Submittable, loan and portfolio records</a:t>
            </a:r>
            <a:endParaRPr lang="en-US" sz="1200"/>
          </a:p>
        </p:txBody>
      </p:sp>
      <p:sp>
        <p:nvSpPr>
          <p:cNvPr id="21" name="Agient Core bar"/>
          <p:cNvSpPr/>
          <p:nvPr/>
        </p:nvSpPr>
        <p:spPr>
          <a:xfrm>
            <a:off x="548640" y="4389120"/>
            <a:ext cx="6995160" cy="960120"/>
          </a:xfrm>
          <a:prstGeom prst="roundRect">
            <a:avLst>
              <a:gd name="adj" fmla="val 15238"/>
            </a:avLst>
          </a:prstGeom>
          <a:solidFill>
            <a:schemeClr val="accent1"/>
          </a:solidFill>
          <a:ln/>
        </p:spPr>
      </p:sp>
      <p:sp>
        <p:nvSpPr>
          <p:cNvPr id="22" name="icon circle"/>
          <p:cNvSpPr/>
          <p:nvPr/>
        </p:nvSpPr>
        <p:spPr>
          <a:xfrm>
            <a:off x="777240" y="4636008"/>
            <a:ext cx="457200" cy="457200"/>
          </a:xfrm>
          <a:prstGeom prst="ellipse">
            <a:avLst/>
          </a:prstGeom>
          <a:solidFill>
            <a:srgbClr val="3A00CC"/>
          </a:solidFill>
          <a:ln/>
        </p:spPr>
      </p:sp>
      <p:pic>
        <p:nvPicPr>
          <p:cNvPr id="23" name="icon cpu-linear" descr="preencoded.png"/>
          <p:cNvPicPr>
            <a:picLocks noChangeAspect="1"/>
          </p:cNvPicPr>
          <p:nvPr/>
        </p:nvPicPr>
        <p:blipFill>
          <a:blip r:embed="rId6"/>
          <a:stretch>
            <a:fillRect/>
          </a:stretch>
        </p:blipFill>
        <p:spPr>
          <a:xfrm>
            <a:off x="877824" y="4736592"/>
            <a:ext cx="256032" cy="256032"/>
          </a:xfrm>
          <a:prstGeom prst="rect">
            <a:avLst/>
          </a:prstGeom>
        </p:spPr>
      </p:pic>
      <p:sp>
        <p:nvSpPr>
          <p:cNvPr id="24" name="Text 18"/>
          <p:cNvSpPr txBox="1"/>
          <p:nvPr/>
        </p:nvSpPr>
        <p:spPr>
          <a:xfrm>
            <a:off x="1417320" y="4553712"/>
            <a:ext cx="5897880" cy="329184"/>
          </a:xfrm>
          <a:prstGeom prst="rect">
            <a:avLst/>
          </a:prstGeom>
          <a:noFill/>
          <a:ln/>
        </p:spPr>
        <p:txBody>
          <a:bodyPr wrap="square" lIns="0" tIns="0" rIns="0" bIns="0" rtlCol="0" anchor="t"/>
          <a:lstStyle/>
          <a:p>
            <a:pPr marL="0" indent="0">
              <a:buNone/>
            </a:pPr>
            <a:r>
              <a:rPr lang="en-US" sz="1800" b="1">
                <a:solidFill>
                  <a:schemeClr val="bg1"/>
                </a:solidFill>
                <a:latin typeface="Bricolage Grotesque" pitchFamily="34" charset="0"/>
                <a:ea typeface="Bricolage Grotesque" pitchFamily="34" charset="-122"/>
                <a:cs typeface="Bricolage Grotesque" pitchFamily="34" charset="-120"/>
              </a:rPr>
              <a:t>Agient Core: runs both stacks</a:t>
            </a:r>
            <a:endParaRPr lang="en-US" sz="1800"/>
          </a:p>
        </p:txBody>
      </p:sp>
      <p:sp>
        <p:nvSpPr>
          <p:cNvPr id="25" name="Text 19"/>
          <p:cNvSpPr txBox="1"/>
          <p:nvPr/>
        </p:nvSpPr>
        <p:spPr>
          <a:xfrm>
            <a:off x="1417320" y="4901184"/>
            <a:ext cx="5897880" cy="274320"/>
          </a:xfrm>
          <a:prstGeom prst="rect">
            <a:avLst/>
          </a:prstGeom>
          <a:noFill/>
          <a:ln/>
        </p:spPr>
        <p:txBody>
          <a:bodyPr wrap="square" lIns="0" tIns="0" rIns="0" bIns="0" rtlCol="0" anchor="t"/>
          <a:lstStyle/>
          <a:p>
            <a:pPr marL="0" indent="0">
              <a:buNone/>
            </a:pPr>
            <a:r>
              <a:rPr lang="en-US" sz="1300">
                <a:solidFill>
                  <a:schemeClr val="bg1"/>
                </a:solidFill>
                <a:latin typeface="Hanken Grotesk" pitchFamily="34" charset="0"/>
                <a:ea typeface="Hanken Grotesk" pitchFamily="34" charset="-122"/>
                <a:cs typeface="Hanken Grotesk" pitchFamily="34" charset="-120"/>
              </a:rPr>
              <a:t>Orchestration · Guardrails · Memory · Testing · Governance</a:t>
            </a:r>
            <a:endParaRPr lang="en-US" sz="1300"/>
          </a:p>
        </p:txBody>
      </p:sp>
      <p:sp>
        <p:nvSpPr>
          <p:cNvPr id="26" name="Cloud bar"/>
          <p:cNvSpPr/>
          <p:nvPr/>
        </p:nvSpPr>
        <p:spPr>
          <a:xfrm>
            <a:off x="548640" y="5532120"/>
            <a:ext cx="6995160" cy="640080"/>
          </a:xfrm>
          <a:prstGeom prst="roundRect">
            <a:avLst>
              <a:gd name="adj" fmla="val 22857"/>
            </a:avLst>
          </a:prstGeom>
          <a:solidFill>
            <a:srgbClr val="161616"/>
          </a:solidFill>
          <a:ln w="9525">
            <a:solidFill>
              <a:srgbClr val="262626"/>
            </a:solidFill>
            <a:prstDash val="solid"/>
          </a:ln>
        </p:spPr>
      </p:sp>
      <p:pic>
        <p:nvPicPr>
          <p:cNvPr id="27" name="icon cloud-check-linear" descr="preencoded.png"/>
          <p:cNvPicPr>
            <a:picLocks noChangeAspect="1"/>
          </p:cNvPicPr>
          <p:nvPr/>
        </p:nvPicPr>
        <p:blipFill>
          <a:blip r:embed="rId7"/>
          <a:stretch>
            <a:fillRect/>
          </a:stretch>
        </p:blipFill>
        <p:spPr>
          <a:xfrm>
            <a:off x="777240" y="5705856"/>
            <a:ext cx="292608" cy="292608"/>
          </a:xfrm>
          <a:prstGeom prst="rect">
            <a:avLst/>
          </a:prstGeom>
        </p:spPr>
      </p:pic>
      <p:sp>
        <p:nvSpPr>
          <p:cNvPr id="28" name="Text 21"/>
          <p:cNvSpPr txBox="1"/>
          <p:nvPr/>
        </p:nvSpPr>
        <p:spPr>
          <a:xfrm>
            <a:off x="1188720" y="5532120"/>
            <a:ext cx="6172200" cy="640080"/>
          </a:xfrm>
          <a:prstGeom prst="rect">
            <a:avLst/>
          </a:prstGeom>
          <a:noFill/>
          <a:ln/>
        </p:spPr>
        <p:txBody>
          <a:bodyPr wrap="square" lIns="0" tIns="0" rIns="0" bIns="0" rtlCol="0" anchor="ctr"/>
          <a:lstStyle/>
          <a:p>
            <a:r>
              <a:rPr lang="en-US" sz="1350">
                <a:solidFill>
                  <a:schemeClr val="bg1"/>
                </a:solidFill>
                <a:latin typeface="Hanken Grotesk"/>
                <a:ea typeface="Hanken Grotesk"/>
                <a:cs typeface="Hanken Grotesk" pitchFamily="34" charset="-120"/>
              </a:rPr>
              <a:t>Runs in agency's cloud. Agency owns the code, data pipelines and models.</a:t>
            </a:r>
            <a:endParaRPr lang="en-US" sz="1350">
              <a:solidFill>
                <a:schemeClr val="bg1"/>
              </a:solidFill>
              <a:latin typeface="Hanken Grotesk"/>
              <a:ea typeface="Hanken Grotesk"/>
            </a:endParaRPr>
          </a:p>
        </p:txBody>
      </p:sp>
      <p:sp>
        <p:nvSpPr>
          <p:cNvPr id="29" name="Governance panel"/>
          <p:cNvSpPr/>
          <p:nvPr/>
        </p:nvSpPr>
        <p:spPr>
          <a:xfrm>
            <a:off x="7818120" y="1737360"/>
            <a:ext cx="3824935" cy="4434840"/>
          </a:xfrm>
          <a:prstGeom prst="roundRect">
            <a:avLst>
              <a:gd name="adj" fmla="val 3825"/>
            </a:avLst>
          </a:prstGeom>
          <a:solidFill>
            <a:schemeClr val="tx2"/>
          </a:solidFill>
          <a:ln w="9525">
            <a:solidFill>
              <a:srgbClr val="262626"/>
            </a:solidFill>
            <a:prstDash val="solid"/>
          </a:ln>
        </p:spPr>
      </p:sp>
      <p:sp>
        <p:nvSpPr>
          <p:cNvPr id="30" name="icon circle"/>
          <p:cNvSpPr/>
          <p:nvPr/>
        </p:nvSpPr>
        <p:spPr>
          <a:xfrm>
            <a:off x="8046720" y="1938528"/>
            <a:ext cx="457200" cy="457200"/>
          </a:xfrm>
          <a:prstGeom prst="ellipse">
            <a:avLst/>
          </a:prstGeom>
          <a:solidFill>
            <a:srgbClr val="4700FB"/>
          </a:solidFill>
          <a:ln/>
        </p:spPr>
      </p:sp>
      <p:pic>
        <p:nvPicPr>
          <p:cNvPr id="31" name="icon shield-check-linear" descr="preencoded.png"/>
          <p:cNvPicPr>
            <a:picLocks noChangeAspect="1"/>
          </p:cNvPicPr>
          <p:nvPr/>
        </p:nvPicPr>
        <p:blipFill>
          <a:blip r:embed="rId8"/>
          <a:stretch>
            <a:fillRect/>
          </a:stretch>
        </p:blipFill>
        <p:spPr>
          <a:xfrm>
            <a:off x="8147304" y="2039112"/>
            <a:ext cx="256032" cy="256032"/>
          </a:xfrm>
          <a:prstGeom prst="rect">
            <a:avLst/>
          </a:prstGeom>
        </p:spPr>
      </p:pic>
      <p:sp>
        <p:nvSpPr>
          <p:cNvPr id="32" name="Text 24"/>
          <p:cNvSpPr txBox="1"/>
          <p:nvPr/>
        </p:nvSpPr>
        <p:spPr>
          <a:xfrm>
            <a:off x="8641080" y="1938528"/>
            <a:ext cx="2819095" cy="457200"/>
          </a:xfrm>
          <a:prstGeom prst="rect">
            <a:avLst/>
          </a:prstGeom>
          <a:noFill/>
          <a:ln/>
        </p:spPr>
        <p:txBody>
          <a:bodyPr wrap="square" lIns="0" tIns="0" rIns="0" bIns="0" rtlCol="0" anchor="ctr"/>
          <a:lstStyle/>
          <a:p>
            <a:pPr marL="0" indent="0">
              <a:buNone/>
            </a:pPr>
            <a:r>
              <a:rPr lang="en-US" sz="1800" b="1">
                <a:solidFill>
                  <a:schemeClr val="bg1"/>
                </a:solidFill>
                <a:latin typeface="Bricolage Grotesque" pitchFamily="34" charset="0"/>
                <a:ea typeface="Bricolage Grotesque" pitchFamily="34" charset="-122"/>
                <a:cs typeface="Bricolage Grotesque" pitchFamily="34" charset="-120"/>
              </a:rPr>
              <a:t>Governance, built in</a:t>
            </a:r>
            <a:endParaRPr lang="en-US" sz="1800"/>
          </a:p>
        </p:txBody>
      </p:sp>
      <p:sp>
        <p:nvSpPr>
          <p:cNvPr id="33" name="icon circle"/>
          <p:cNvSpPr/>
          <p:nvPr/>
        </p:nvSpPr>
        <p:spPr>
          <a:xfrm>
            <a:off x="8046720" y="2651760"/>
            <a:ext cx="384048" cy="384048"/>
          </a:xfrm>
          <a:prstGeom prst="ellipse">
            <a:avLst/>
          </a:prstGeom>
          <a:solidFill>
            <a:srgbClr val="161616"/>
          </a:solidFill>
          <a:ln/>
        </p:spPr>
      </p:sp>
      <p:pic>
        <p:nvPicPr>
          <p:cNvPr id="34" name="icon user-check-linear" descr="preencoded.png"/>
          <p:cNvPicPr>
            <a:picLocks noChangeAspect="1"/>
          </p:cNvPicPr>
          <p:nvPr/>
        </p:nvPicPr>
        <p:blipFill>
          <a:blip r:embed="rId9"/>
          <a:stretch>
            <a:fillRect/>
          </a:stretch>
        </p:blipFill>
        <p:spPr>
          <a:xfrm>
            <a:off x="8131211" y="2736251"/>
            <a:ext cx="215067" cy="215067"/>
          </a:xfrm>
          <a:prstGeom prst="rect">
            <a:avLst/>
          </a:prstGeom>
        </p:spPr>
      </p:pic>
      <p:sp>
        <p:nvSpPr>
          <p:cNvPr id="35" name="Text 26"/>
          <p:cNvSpPr txBox="1"/>
          <p:nvPr/>
        </p:nvSpPr>
        <p:spPr>
          <a:xfrm>
            <a:off x="8567928" y="2651760"/>
            <a:ext cx="2910535" cy="384048"/>
          </a:xfrm>
          <a:prstGeom prst="rect">
            <a:avLst/>
          </a:prstGeom>
          <a:noFill/>
          <a:ln/>
        </p:spPr>
        <p:txBody>
          <a:bodyPr wrap="square" lIns="0" tIns="0" rIns="0" bIns="0" rtlCol="0" anchor="ctr"/>
          <a:lstStyle/>
          <a:p>
            <a:pPr marL="0" indent="0">
              <a:buNone/>
            </a:pPr>
            <a:r>
              <a:rPr lang="en-US" sz="1300">
                <a:solidFill>
                  <a:schemeClr val="bg1"/>
                </a:solidFill>
                <a:latin typeface="Hanken Grotesk" pitchFamily="34" charset="0"/>
                <a:ea typeface="Hanken Grotesk" pitchFamily="34" charset="-122"/>
                <a:cs typeface="Hanken Grotesk" pitchFamily="34" charset="-120"/>
              </a:rPr>
              <a:t>A person approves every decision</a:t>
            </a:r>
            <a:endParaRPr lang="en-US" sz="1300"/>
          </a:p>
        </p:txBody>
      </p:sp>
      <p:sp>
        <p:nvSpPr>
          <p:cNvPr id="36" name="icon circle"/>
          <p:cNvSpPr/>
          <p:nvPr/>
        </p:nvSpPr>
        <p:spPr>
          <a:xfrm>
            <a:off x="8046720" y="3255264"/>
            <a:ext cx="384048" cy="384048"/>
          </a:xfrm>
          <a:prstGeom prst="ellipse">
            <a:avLst/>
          </a:prstGeom>
          <a:solidFill>
            <a:srgbClr val="161616"/>
          </a:solidFill>
          <a:ln/>
        </p:spPr>
      </p:sp>
      <p:pic>
        <p:nvPicPr>
          <p:cNvPr id="37" name="icon link-round-linear" descr="preencoded.png"/>
          <p:cNvPicPr>
            <a:picLocks noChangeAspect="1"/>
          </p:cNvPicPr>
          <p:nvPr/>
        </p:nvPicPr>
        <p:blipFill>
          <a:blip r:embed="rId10"/>
          <a:stretch>
            <a:fillRect/>
          </a:stretch>
        </p:blipFill>
        <p:spPr>
          <a:xfrm>
            <a:off x="8131211" y="3339755"/>
            <a:ext cx="215067" cy="215067"/>
          </a:xfrm>
          <a:prstGeom prst="rect">
            <a:avLst/>
          </a:prstGeom>
        </p:spPr>
      </p:pic>
      <p:sp>
        <p:nvSpPr>
          <p:cNvPr id="38" name="Text 28"/>
          <p:cNvSpPr txBox="1"/>
          <p:nvPr/>
        </p:nvSpPr>
        <p:spPr>
          <a:xfrm>
            <a:off x="8567928" y="3255264"/>
            <a:ext cx="2910535" cy="384048"/>
          </a:xfrm>
          <a:prstGeom prst="rect">
            <a:avLst/>
          </a:prstGeom>
          <a:noFill/>
          <a:ln/>
        </p:spPr>
        <p:txBody>
          <a:bodyPr wrap="square" lIns="0" tIns="0" rIns="0" bIns="0" rtlCol="0" anchor="ctr"/>
          <a:lstStyle/>
          <a:p>
            <a:pPr marL="0" indent="0">
              <a:buNone/>
            </a:pPr>
            <a:r>
              <a:rPr lang="en-US" sz="1300">
                <a:solidFill>
                  <a:schemeClr val="bg1"/>
                </a:solidFill>
                <a:latin typeface="Hanken Grotesk" pitchFamily="34" charset="0"/>
                <a:ea typeface="Hanken Grotesk" pitchFamily="34" charset="-122"/>
                <a:cs typeface="Hanken Grotesk" pitchFamily="34" charset="-120"/>
              </a:rPr>
              <a:t>Every figure traces to its source</a:t>
            </a:r>
            <a:endParaRPr lang="en-US" sz="1300"/>
          </a:p>
        </p:txBody>
      </p:sp>
      <p:sp>
        <p:nvSpPr>
          <p:cNvPr id="39" name="icon circle"/>
          <p:cNvSpPr/>
          <p:nvPr/>
        </p:nvSpPr>
        <p:spPr>
          <a:xfrm>
            <a:off x="8046720" y="3858768"/>
            <a:ext cx="384048" cy="384048"/>
          </a:xfrm>
          <a:prstGeom prst="ellipse">
            <a:avLst/>
          </a:prstGeom>
          <a:solidFill>
            <a:srgbClr val="161616"/>
          </a:solidFill>
          <a:ln/>
        </p:spPr>
      </p:sp>
      <p:pic>
        <p:nvPicPr>
          <p:cNvPr id="40" name="icon lock-keyhole-linear" descr="preencoded.png"/>
          <p:cNvPicPr>
            <a:picLocks noChangeAspect="1"/>
          </p:cNvPicPr>
          <p:nvPr/>
        </p:nvPicPr>
        <p:blipFill>
          <a:blip r:embed="rId11"/>
          <a:stretch>
            <a:fillRect/>
          </a:stretch>
        </p:blipFill>
        <p:spPr>
          <a:xfrm>
            <a:off x="8131211" y="3943259"/>
            <a:ext cx="215067" cy="215067"/>
          </a:xfrm>
          <a:prstGeom prst="rect">
            <a:avLst/>
          </a:prstGeom>
        </p:spPr>
      </p:pic>
      <p:sp>
        <p:nvSpPr>
          <p:cNvPr id="41" name="Text 30"/>
          <p:cNvSpPr txBox="1"/>
          <p:nvPr/>
        </p:nvSpPr>
        <p:spPr>
          <a:xfrm>
            <a:off x="8567928" y="3858768"/>
            <a:ext cx="2910535" cy="384048"/>
          </a:xfrm>
          <a:prstGeom prst="rect">
            <a:avLst/>
          </a:prstGeom>
          <a:noFill/>
          <a:ln/>
        </p:spPr>
        <p:txBody>
          <a:bodyPr wrap="square" lIns="0" tIns="0" rIns="0" bIns="0" rtlCol="0" anchor="ctr"/>
          <a:lstStyle/>
          <a:p>
            <a:pPr marL="0" indent="0">
              <a:buNone/>
            </a:pPr>
            <a:r>
              <a:rPr lang="en-US" sz="1300">
                <a:solidFill>
                  <a:schemeClr val="bg1"/>
                </a:solidFill>
                <a:latin typeface="Hanken Grotesk" pitchFamily="34" charset="0"/>
                <a:ea typeface="Hanken Grotesk" pitchFamily="34" charset="-122"/>
                <a:cs typeface="Hanken Grotesk" pitchFamily="34" charset="-120"/>
              </a:rPr>
              <a:t>Access follows each staff role</a:t>
            </a:r>
            <a:endParaRPr lang="en-US" sz="1300"/>
          </a:p>
        </p:txBody>
      </p:sp>
      <p:sp>
        <p:nvSpPr>
          <p:cNvPr id="42" name="icon circle"/>
          <p:cNvSpPr/>
          <p:nvPr/>
        </p:nvSpPr>
        <p:spPr>
          <a:xfrm>
            <a:off x="8046720" y="4462272"/>
            <a:ext cx="384048" cy="384048"/>
          </a:xfrm>
          <a:prstGeom prst="ellipse">
            <a:avLst/>
          </a:prstGeom>
          <a:solidFill>
            <a:srgbClr val="161616"/>
          </a:solidFill>
          <a:ln/>
        </p:spPr>
      </p:sp>
      <p:pic>
        <p:nvPicPr>
          <p:cNvPr id="43" name="icon history-linear" descr="preencoded.png"/>
          <p:cNvPicPr>
            <a:picLocks noChangeAspect="1"/>
          </p:cNvPicPr>
          <p:nvPr/>
        </p:nvPicPr>
        <p:blipFill>
          <a:blip r:embed="rId12"/>
          <a:stretch>
            <a:fillRect/>
          </a:stretch>
        </p:blipFill>
        <p:spPr>
          <a:xfrm>
            <a:off x="8131211" y="4546763"/>
            <a:ext cx="215067" cy="215067"/>
          </a:xfrm>
          <a:prstGeom prst="rect">
            <a:avLst/>
          </a:prstGeom>
        </p:spPr>
      </p:pic>
      <p:sp>
        <p:nvSpPr>
          <p:cNvPr id="44" name="Text 32"/>
          <p:cNvSpPr txBox="1"/>
          <p:nvPr/>
        </p:nvSpPr>
        <p:spPr>
          <a:xfrm>
            <a:off x="8567928" y="4462272"/>
            <a:ext cx="2910535" cy="384048"/>
          </a:xfrm>
          <a:prstGeom prst="rect">
            <a:avLst/>
          </a:prstGeom>
          <a:noFill/>
          <a:ln/>
        </p:spPr>
        <p:txBody>
          <a:bodyPr wrap="square" lIns="0" tIns="0" rIns="0" bIns="0" rtlCol="0" anchor="ctr"/>
          <a:lstStyle/>
          <a:p>
            <a:pPr marL="0" indent="0">
              <a:buNone/>
            </a:pPr>
            <a:r>
              <a:rPr lang="en-US" sz="1300">
                <a:solidFill>
                  <a:schemeClr val="bg1"/>
                </a:solidFill>
                <a:latin typeface="Hanken Grotesk" pitchFamily="34" charset="0"/>
                <a:ea typeface="Hanken Grotesk" pitchFamily="34" charset="-122"/>
                <a:cs typeface="Hanken Grotesk" pitchFamily="34" charset="-120"/>
              </a:rPr>
              <a:t>Every action is logged</a:t>
            </a:r>
            <a:endParaRPr lang="en-US" sz="1300"/>
          </a:p>
        </p:txBody>
      </p:sp>
      <p:sp>
        <p:nvSpPr>
          <p:cNvPr id="45" name="icon circle"/>
          <p:cNvSpPr/>
          <p:nvPr/>
        </p:nvSpPr>
        <p:spPr>
          <a:xfrm>
            <a:off x="8046720" y="5065776"/>
            <a:ext cx="384048" cy="384048"/>
          </a:xfrm>
          <a:prstGeom prst="ellipse">
            <a:avLst/>
          </a:prstGeom>
          <a:solidFill>
            <a:srgbClr val="161616"/>
          </a:solidFill>
          <a:ln/>
        </p:spPr>
      </p:sp>
      <p:pic>
        <p:nvPicPr>
          <p:cNvPr id="46" name="icon test-tube-linear" descr="preencoded.png"/>
          <p:cNvPicPr>
            <a:picLocks noChangeAspect="1"/>
          </p:cNvPicPr>
          <p:nvPr/>
        </p:nvPicPr>
        <p:blipFill>
          <a:blip r:embed="rId13"/>
          <a:stretch>
            <a:fillRect/>
          </a:stretch>
        </p:blipFill>
        <p:spPr>
          <a:xfrm>
            <a:off x="8131211" y="5150267"/>
            <a:ext cx="215067" cy="215067"/>
          </a:xfrm>
          <a:prstGeom prst="rect">
            <a:avLst/>
          </a:prstGeom>
        </p:spPr>
      </p:pic>
      <p:sp>
        <p:nvSpPr>
          <p:cNvPr id="47" name="Text 34"/>
          <p:cNvSpPr txBox="1"/>
          <p:nvPr/>
        </p:nvSpPr>
        <p:spPr>
          <a:xfrm>
            <a:off x="8567928" y="5065776"/>
            <a:ext cx="2910535" cy="384048"/>
          </a:xfrm>
          <a:prstGeom prst="rect">
            <a:avLst/>
          </a:prstGeom>
          <a:noFill/>
          <a:ln/>
        </p:spPr>
        <p:txBody>
          <a:bodyPr wrap="square" lIns="0" tIns="0" rIns="0" bIns="0" rtlCol="0" anchor="ctr"/>
          <a:lstStyle/>
          <a:p>
            <a:pPr marL="0" indent="0">
              <a:buNone/>
            </a:pPr>
            <a:r>
              <a:rPr lang="en-US" sz="1300">
                <a:solidFill>
                  <a:schemeClr val="bg1"/>
                </a:solidFill>
                <a:latin typeface="Hanken Grotesk" pitchFamily="34" charset="0"/>
                <a:ea typeface="Hanken Grotesk" pitchFamily="34" charset="-122"/>
                <a:cs typeface="Hanken Grotesk" pitchFamily="34" charset="-120"/>
              </a:rPr>
              <a:t>Every change is tested first</a:t>
            </a:r>
            <a:endParaRPr lang="en-US" sz="1300"/>
          </a:p>
        </p:txBody>
      </p:sp>
      <p:sp>
        <p:nvSpPr>
          <p:cNvPr id="48" name="live dot"/>
          <p:cNvSpPr/>
          <p:nvPr/>
        </p:nvSpPr>
        <p:spPr>
          <a:xfrm>
            <a:off x="8092440" y="5788152"/>
            <a:ext cx="109728" cy="109728"/>
          </a:xfrm>
          <a:prstGeom prst="ellipse">
            <a:avLst/>
          </a:prstGeom>
          <a:solidFill>
            <a:schemeClr val="accent2"/>
          </a:solidFill>
          <a:ln/>
        </p:spPr>
      </p:sp>
      <p:sp>
        <p:nvSpPr>
          <p:cNvPr id="49" name="Text 36"/>
          <p:cNvSpPr txBox="1"/>
          <p:nvPr/>
        </p:nvSpPr>
        <p:spPr>
          <a:xfrm>
            <a:off x="8321040" y="5705856"/>
            <a:ext cx="3093415" cy="274320"/>
          </a:xfrm>
          <a:prstGeom prst="rect">
            <a:avLst/>
          </a:prstGeom>
          <a:noFill/>
          <a:ln/>
        </p:spPr>
        <p:txBody>
          <a:bodyPr wrap="square" lIns="0" tIns="0" rIns="0" bIns="0" rtlCol="0" anchor="ctr"/>
          <a:lstStyle/>
          <a:p>
            <a:pPr marL="0" indent="0">
              <a:buNone/>
            </a:pPr>
            <a:r>
              <a:rPr lang="en-US" sz="1200" b="1">
                <a:solidFill>
                  <a:schemeClr val="accent2"/>
                </a:solidFill>
                <a:latin typeface="Inter" pitchFamily="34" charset="0"/>
                <a:ea typeface="Inter" pitchFamily="34" charset="-122"/>
                <a:cs typeface="Inter" pitchFamily="34" charset="-120"/>
              </a:rPr>
              <a:t>Running in production today.</a:t>
            </a:r>
            <a:endParaRPr lang="en-US" sz="1200"/>
          </a:p>
        </p:txBody>
      </p:sp>
      <p:sp>
        <p:nvSpPr>
          <p:cNvPr id="51" name="Slide Number Placeholder 0"/>
          <p:cNvSpPr>
            <a:spLocks noGrp="1"/>
          </p:cNvSpPr>
          <p:nvPr>
            <p:ph type="sldNum" sz="quarter" idx="4294967295"/>
          </p:nvPr>
        </p:nvSpPr>
        <p:spPr>
          <a:xfrm>
            <a:off x="11274552" y="6400800"/>
            <a:ext cx="365760" cy="2286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F6F6F"/>
                </a:solidFill>
                <a:latin typeface="Inter"/>
                <a:ea typeface="Inter"/>
                <a:cs typeface="Inter"/>
              </a:defRPr>
            </a:lvl1pPr>
          </a:lstStyle>
          <a:p>
            <a:pPr algn="r"/>
            <a:fld id="{F7021451-1387-4CA6-816F-3879F97B5CBC}" type="slidenum">
              <a:rPr lang="en-US" b="0"/>
              <a:t>9</a:t>
            </a:fld>
            <a:endParaRPr lang="en-US"/>
          </a:p>
        </p:txBody>
      </p:sp>
    </p:spTree>
    <p:extLst>
      <p:ext uri="{BB962C8B-B14F-4D97-AF65-F5344CB8AC3E}">
        <p14:creationId xmlns:p14="http://schemas.microsoft.com/office/powerpoint/2010/main" val="166324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548640" y="841248"/>
            <a:ext cx="9692640" cy="685800"/>
          </a:xfrm>
          <a:prstGeom prst="rect">
            <a:avLst/>
          </a:prstGeom>
          <a:noFill/>
          <a:ln/>
        </p:spPr>
        <p:txBody>
          <a:bodyPr wrap="square" lIns="0" tIns="0" rIns="0" bIns="0" rtlCol="0" anchor="t"/>
          <a:lstStyle/>
          <a:p>
            <a:pPr marL="0" indent="0" algn="l">
              <a:buNone/>
            </a:pPr>
            <a:r>
              <a:rPr lang="en-US" sz="3000" b="1">
                <a:solidFill>
                  <a:srgbClr val="FFFFFF"/>
                </a:solidFill>
                <a:latin typeface="Bricolage Grotesque" pitchFamily="34" charset="0"/>
                <a:ea typeface="Bricolage Grotesque" pitchFamily="34" charset="-122"/>
                <a:cs typeface="Bricolage Grotesque" pitchFamily="34" charset="-120"/>
              </a:rPr>
              <a:t>What Makes Agient Different</a:t>
            </a:r>
            <a:endParaRPr lang="en-US" sz="3000"/>
          </a:p>
        </p:txBody>
      </p:sp>
      <p:sp>
        <p:nvSpPr>
          <p:cNvPr id="3" name="Text 1"/>
          <p:cNvSpPr txBox="1"/>
          <p:nvPr/>
        </p:nvSpPr>
        <p:spPr>
          <a:xfrm>
            <a:off x="548640" y="1691640"/>
            <a:ext cx="6858000" cy="365760"/>
          </a:xfrm>
          <a:prstGeom prst="rect">
            <a:avLst/>
          </a:prstGeom>
          <a:noFill/>
          <a:ln/>
        </p:spPr>
        <p:txBody>
          <a:bodyPr wrap="square" lIns="0" tIns="0" rIns="0" bIns="0" rtlCol="0" anchor="t"/>
          <a:lstStyle/>
          <a:p>
            <a:pPr marL="0" indent="0">
              <a:buNone/>
            </a:pPr>
            <a:r>
              <a:rPr lang="en-US" sz="1800">
                <a:solidFill>
                  <a:schemeClr val="bg2"/>
                </a:solidFill>
                <a:latin typeface="Hanken Grotesk" pitchFamily="34" charset="0"/>
                <a:ea typeface="Hanken Grotesk" pitchFamily="34" charset="-122"/>
                <a:cs typeface="Hanken Grotesk" pitchFamily="34" charset="-120"/>
              </a:rPr>
              <a:t>Most AI initiatives start with technology.</a:t>
            </a:r>
            <a:endParaRPr lang="en-US" sz="1800"/>
          </a:p>
        </p:txBody>
      </p:sp>
      <p:sp>
        <p:nvSpPr>
          <p:cNvPr id="4" name="Text 2"/>
          <p:cNvSpPr txBox="1"/>
          <p:nvPr/>
        </p:nvSpPr>
        <p:spPr>
          <a:xfrm>
            <a:off x="548640" y="2057400"/>
            <a:ext cx="6858000" cy="548640"/>
          </a:xfrm>
          <a:prstGeom prst="rect">
            <a:avLst/>
          </a:prstGeom>
          <a:noFill/>
          <a:ln/>
        </p:spPr>
        <p:txBody>
          <a:bodyPr wrap="square" lIns="0" tIns="0" rIns="0" bIns="0" rtlCol="0" anchor="ctr"/>
          <a:lstStyle/>
          <a:p>
            <a:pPr marL="0" indent="0">
              <a:buNone/>
            </a:pPr>
            <a:r>
              <a:rPr lang="en-US" sz="2800" b="1">
                <a:solidFill>
                  <a:schemeClr val="bg1"/>
                </a:solidFill>
                <a:latin typeface="Bricolage Grotesque" pitchFamily="34" charset="0"/>
                <a:ea typeface="Bricolage Grotesque" pitchFamily="34" charset="-122"/>
                <a:cs typeface="Bricolage Grotesque" pitchFamily="34" charset="-120"/>
              </a:rPr>
              <a:t>Agient starts with the </a:t>
            </a:r>
            <a:r>
              <a:rPr lang="en-US" sz="2800" b="1">
                <a:solidFill>
                  <a:schemeClr val="accent2"/>
                </a:solidFill>
                <a:latin typeface="Bricolage Grotesque" pitchFamily="34" charset="0"/>
                <a:ea typeface="Bricolage Grotesque" pitchFamily="34" charset="-122"/>
                <a:cs typeface="Bricolage Grotesque" pitchFamily="34" charset="-120"/>
              </a:rPr>
              <a:t>workflow.</a:t>
            </a:r>
            <a:endParaRPr lang="en-US" sz="2800"/>
          </a:p>
        </p:txBody>
      </p:sp>
      <p:sp>
        <p:nvSpPr>
          <p:cNvPr id="5" name="Text 3"/>
          <p:cNvSpPr txBox="1"/>
          <p:nvPr/>
        </p:nvSpPr>
        <p:spPr>
          <a:xfrm>
            <a:off x="548640" y="2788920"/>
            <a:ext cx="3657600" cy="274320"/>
          </a:xfrm>
          <a:prstGeom prst="rect">
            <a:avLst/>
          </a:prstGeom>
          <a:noFill/>
          <a:ln/>
        </p:spPr>
        <p:txBody>
          <a:bodyPr wrap="square" lIns="0" tIns="0" rIns="0" bIns="0" rtlCol="0" anchor="t"/>
          <a:lstStyle/>
          <a:p>
            <a:pPr marL="0" indent="0">
              <a:buNone/>
            </a:pPr>
            <a:r>
              <a:rPr lang="en-US" sz="1300" b="1">
                <a:solidFill>
                  <a:schemeClr val="accent2"/>
                </a:solidFill>
                <a:latin typeface="Inter" pitchFamily="34" charset="0"/>
                <a:ea typeface="Inter" pitchFamily="34" charset="-122"/>
                <a:cs typeface="Inter" pitchFamily="34" charset="-120"/>
              </a:rPr>
              <a:t>Our Approach</a:t>
            </a:r>
            <a:endParaRPr lang="en-US" sz="1300"/>
          </a:p>
        </p:txBody>
      </p:sp>
      <p:sp>
        <p:nvSpPr>
          <p:cNvPr id="6" name="Approach step 1"/>
          <p:cNvSpPr/>
          <p:nvPr/>
        </p:nvSpPr>
        <p:spPr>
          <a:xfrm>
            <a:off x="548640" y="3127248"/>
            <a:ext cx="2133600" cy="1115568"/>
          </a:xfrm>
          <a:prstGeom prst="roundRect">
            <a:avLst>
              <a:gd name="adj" fmla="val 13115"/>
            </a:avLst>
          </a:prstGeom>
          <a:solidFill>
            <a:schemeClr val="tx2"/>
          </a:solidFill>
          <a:ln w="9525">
            <a:solidFill>
              <a:srgbClr val="262626"/>
            </a:solidFill>
            <a:prstDash val="solid"/>
          </a:ln>
        </p:spPr>
      </p:sp>
      <p:sp>
        <p:nvSpPr>
          <p:cNvPr id="7" name="icon circle"/>
          <p:cNvSpPr/>
          <p:nvPr/>
        </p:nvSpPr>
        <p:spPr>
          <a:xfrm>
            <a:off x="731520" y="3310128"/>
            <a:ext cx="365760" cy="365760"/>
          </a:xfrm>
          <a:prstGeom prst="ellipse">
            <a:avLst/>
          </a:prstGeom>
          <a:solidFill>
            <a:srgbClr val="161616"/>
          </a:solidFill>
          <a:ln/>
        </p:spPr>
      </p:sp>
      <p:pic>
        <p:nvPicPr>
          <p:cNvPr id="8" name="icon tuning-2-linear" descr="preencoded.png"/>
          <p:cNvPicPr>
            <a:picLocks noChangeAspect="1"/>
          </p:cNvPicPr>
          <p:nvPr/>
        </p:nvPicPr>
        <p:blipFill>
          <a:blip r:embed="rId3"/>
          <a:stretch>
            <a:fillRect/>
          </a:stretch>
        </p:blipFill>
        <p:spPr>
          <a:xfrm>
            <a:off x="811987" y="3390595"/>
            <a:ext cx="204826" cy="204826"/>
          </a:xfrm>
          <a:prstGeom prst="rect">
            <a:avLst/>
          </a:prstGeom>
        </p:spPr>
      </p:pic>
      <p:sp>
        <p:nvSpPr>
          <p:cNvPr id="9" name="Text 6"/>
          <p:cNvSpPr txBox="1"/>
          <p:nvPr/>
        </p:nvSpPr>
        <p:spPr>
          <a:xfrm>
            <a:off x="731520" y="3730752"/>
            <a:ext cx="1767840" cy="457200"/>
          </a:xfrm>
          <a:prstGeom prst="rect">
            <a:avLst/>
          </a:prstGeom>
          <a:noFill/>
          <a:ln/>
        </p:spPr>
        <p:txBody>
          <a:bodyPr wrap="square" lIns="0" tIns="0" rIns="0" bIns="0" rtlCol="0" anchor="t"/>
          <a:lstStyle/>
          <a:p>
            <a:pPr marL="0" indent="0">
              <a:buNone/>
            </a:pPr>
            <a:r>
              <a:rPr lang="en-US" sz="1250" b="1">
                <a:solidFill>
                  <a:schemeClr val="accent2"/>
                </a:solidFill>
                <a:latin typeface="Hanken Grotesk" pitchFamily="34" charset="0"/>
                <a:ea typeface="Hanken Grotesk" pitchFamily="34" charset="-122"/>
                <a:cs typeface="Hanken Grotesk" pitchFamily="34" charset="-120"/>
              </a:rPr>
              <a:t>1.</a:t>
            </a:r>
            <a:r>
              <a:rPr lang="en-US" sz="1250">
                <a:solidFill>
                  <a:schemeClr val="bg1"/>
                </a:solidFill>
                <a:latin typeface="Hanken Grotesk" pitchFamily="34" charset="0"/>
                <a:ea typeface="Hanken Grotesk" pitchFamily="34" charset="-122"/>
                <a:cs typeface="Hanken Grotesk" pitchFamily="34" charset="-120"/>
              </a:rPr>
              <a:t> Simplify the process</a:t>
            </a:r>
            <a:endParaRPr lang="en-US" sz="1250"/>
          </a:p>
        </p:txBody>
      </p:sp>
      <p:sp>
        <p:nvSpPr>
          <p:cNvPr id="10" name="Approach step 2"/>
          <p:cNvSpPr/>
          <p:nvPr/>
        </p:nvSpPr>
        <p:spPr>
          <a:xfrm>
            <a:off x="2910840" y="3127248"/>
            <a:ext cx="2133600" cy="1115568"/>
          </a:xfrm>
          <a:prstGeom prst="roundRect">
            <a:avLst>
              <a:gd name="adj" fmla="val 13115"/>
            </a:avLst>
          </a:prstGeom>
          <a:solidFill>
            <a:schemeClr val="tx2"/>
          </a:solidFill>
          <a:ln w="9525">
            <a:solidFill>
              <a:srgbClr val="262626"/>
            </a:solidFill>
            <a:prstDash val="solid"/>
          </a:ln>
        </p:spPr>
      </p:sp>
      <p:sp>
        <p:nvSpPr>
          <p:cNvPr id="11" name="icon circle"/>
          <p:cNvSpPr/>
          <p:nvPr/>
        </p:nvSpPr>
        <p:spPr>
          <a:xfrm>
            <a:off x="3093720" y="3310128"/>
            <a:ext cx="365760" cy="365760"/>
          </a:xfrm>
          <a:prstGeom prst="ellipse">
            <a:avLst/>
          </a:prstGeom>
          <a:solidFill>
            <a:srgbClr val="161616"/>
          </a:solidFill>
          <a:ln/>
        </p:spPr>
      </p:sp>
      <p:pic>
        <p:nvPicPr>
          <p:cNvPr id="12" name="icon routing-2-linear" descr="preencoded.png"/>
          <p:cNvPicPr>
            <a:picLocks noChangeAspect="1"/>
          </p:cNvPicPr>
          <p:nvPr/>
        </p:nvPicPr>
        <p:blipFill>
          <a:blip r:embed="rId4"/>
          <a:stretch>
            <a:fillRect/>
          </a:stretch>
        </p:blipFill>
        <p:spPr>
          <a:xfrm>
            <a:off x="3174187" y="3390595"/>
            <a:ext cx="204826" cy="204826"/>
          </a:xfrm>
          <a:prstGeom prst="rect">
            <a:avLst/>
          </a:prstGeom>
        </p:spPr>
      </p:pic>
      <p:sp>
        <p:nvSpPr>
          <p:cNvPr id="13" name="Text 9"/>
          <p:cNvSpPr txBox="1"/>
          <p:nvPr/>
        </p:nvSpPr>
        <p:spPr>
          <a:xfrm>
            <a:off x="3093720" y="3730752"/>
            <a:ext cx="1767840" cy="457200"/>
          </a:xfrm>
          <a:prstGeom prst="rect">
            <a:avLst/>
          </a:prstGeom>
          <a:noFill/>
          <a:ln/>
        </p:spPr>
        <p:txBody>
          <a:bodyPr wrap="square" lIns="0" tIns="0" rIns="0" bIns="0" rtlCol="0" anchor="t"/>
          <a:lstStyle/>
          <a:p>
            <a:pPr marL="0" indent="0">
              <a:buNone/>
            </a:pPr>
            <a:r>
              <a:rPr lang="en-US" sz="1250" b="1">
                <a:solidFill>
                  <a:schemeClr val="accent2"/>
                </a:solidFill>
                <a:latin typeface="Hanken Grotesk" pitchFamily="34" charset="0"/>
                <a:ea typeface="Hanken Grotesk" pitchFamily="34" charset="-122"/>
                <a:cs typeface="Hanken Grotesk" pitchFamily="34" charset="-120"/>
              </a:rPr>
              <a:t>2.</a:t>
            </a:r>
            <a:r>
              <a:rPr lang="en-US" sz="1250">
                <a:solidFill>
                  <a:schemeClr val="bg1"/>
                </a:solidFill>
                <a:latin typeface="Hanken Grotesk" pitchFamily="34" charset="0"/>
                <a:ea typeface="Hanken Grotesk" pitchFamily="34" charset="-122"/>
                <a:cs typeface="Hanken Grotesk" pitchFamily="34" charset="-120"/>
              </a:rPr>
              <a:t> Remove unnecessary handoffs</a:t>
            </a:r>
            <a:endParaRPr lang="en-US" sz="1250"/>
          </a:p>
        </p:txBody>
      </p:sp>
      <p:sp>
        <p:nvSpPr>
          <p:cNvPr id="14" name="Approach step 3"/>
          <p:cNvSpPr/>
          <p:nvPr/>
        </p:nvSpPr>
        <p:spPr>
          <a:xfrm>
            <a:off x="5273040" y="3127248"/>
            <a:ext cx="2133600" cy="1115568"/>
          </a:xfrm>
          <a:prstGeom prst="roundRect">
            <a:avLst>
              <a:gd name="adj" fmla="val 13115"/>
            </a:avLst>
          </a:prstGeom>
          <a:solidFill>
            <a:schemeClr val="tx2"/>
          </a:solidFill>
          <a:ln w="9525">
            <a:solidFill>
              <a:srgbClr val="262626"/>
            </a:solidFill>
            <a:prstDash val="solid"/>
          </a:ln>
        </p:spPr>
      </p:sp>
      <p:sp>
        <p:nvSpPr>
          <p:cNvPr id="15" name="icon circle"/>
          <p:cNvSpPr/>
          <p:nvPr/>
        </p:nvSpPr>
        <p:spPr>
          <a:xfrm>
            <a:off x="5455920" y="3310128"/>
            <a:ext cx="365760" cy="365760"/>
          </a:xfrm>
          <a:prstGeom prst="ellipse">
            <a:avLst/>
          </a:prstGeom>
          <a:solidFill>
            <a:srgbClr val="161616"/>
          </a:solidFill>
          <a:ln/>
        </p:spPr>
      </p:sp>
      <p:pic>
        <p:nvPicPr>
          <p:cNvPr id="16" name="icon shield-check-linear" descr="preencoded.png"/>
          <p:cNvPicPr>
            <a:picLocks noChangeAspect="1"/>
          </p:cNvPicPr>
          <p:nvPr/>
        </p:nvPicPr>
        <p:blipFill>
          <a:blip r:embed="rId5"/>
          <a:stretch>
            <a:fillRect/>
          </a:stretch>
        </p:blipFill>
        <p:spPr>
          <a:xfrm>
            <a:off x="5536387" y="3390595"/>
            <a:ext cx="204826" cy="204826"/>
          </a:xfrm>
          <a:prstGeom prst="rect">
            <a:avLst/>
          </a:prstGeom>
        </p:spPr>
      </p:pic>
      <p:sp>
        <p:nvSpPr>
          <p:cNvPr id="17" name="Text 12"/>
          <p:cNvSpPr txBox="1"/>
          <p:nvPr/>
        </p:nvSpPr>
        <p:spPr>
          <a:xfrm>
            <a:off x="5455920" y="3730752"/>
            <a:ext cx="1767840" cy="457200"/>
          </a:xfrm>
          <a:prstGeom prst="rect">
            <a:avLst/>
          </a:prstGeom>
          <a:noFill/>
          <a:ln/>
        </p:spPr>
        <p:txBody>
          <a:bodyPr wrap="square" lIns="0" tIns="0" rIns="0" bIns="0" rtlCol="0" anchor="t"/>
          <a:lstStyle/>
          <a:p>
            <a:pPr marL="0" indent="0">
              <a:buNone/>
            </a:pPr>
            <a:r>
              <a:rPr lang="en-US" sz="1250" b="1">
                <a:solidFill>
                  <a:schemeClr val="accent2"/>
                </a:solidFill>
                <a:latin typeface="Hanken Grotesk" pitchFamily="34" charset="0"/>
                <a:ea typeface="Hanken Grotesk" pitchFamily="34" charset="-122"/>
                <a:cs typeface="Hanken Grotesk" pitchFamily="34" charset="-120"/>
              </a:rPr>
              <a:t>3.</a:t>
            </a:r>
            <a:r>
              <a:rPr lang="en-US" sz="1250">
                <a:solidFill>
                  <a:schemeClr val="bg1"/>
                </a:solidFill>
                <a:latin typeface="Hanken Grotesk" pitchFamily="34" charset="0"/>
                <a:ea typeface="Hanken Grotesk" pitchFamily="34" charset="-122"/>
                <a:cs typeface="Hanken Grotesk" pitchFamily="34" charset="-120"/>
              </a:rPr>
              <a:t> Define approval boundaries</a:t>
            </a:r>
            <a:endParaRPr lang="en-US" sz="1250"/>
          </a:p>
        </p:txBody>
      </p:sp>
      <p:sp>
        <p:nvSpPr>
          <p:cNvPr id="18" name="Approach step 4"/>
          <p:cNvSpPr/>
          <p:nvPr/>
        </p:nvSpPr>
        <p:spPr>
          <a:xfrm>
            <a:off x="548640" y="4334256"/>
            <a:ext cx="2133600" cy="1115568"/>
          </a:xfrm>
          <a:prstGeom prst="roundRect">
            <a:avLst>
              <a:gd name="adj" fmla="val 13115"/>
            </a:avLst>
          </a:prstGeom>
          <a:solidFill>
            <a:schemeClr val="tx2"/>
          </a:solidFill>
          <a:ln w="9525">
            <a:solidFill>
              <a:srgbClr val="262626"/>
            </a:solidFill>
            <a:prstDash val="solid"/>
          </a:ln>
        </p:spPr>
      </p:sp>
      <p:sp>
        <p:nvSpPr>
          <p:cNvPr id="19" name="icon circle"/>
          <p:cNvSpPr/>
          <p:nvPr/>
        </p:nvSpPr>
        <p:spPr>
          <a:xfrm>
            <a:off x="731520" y="4517136"/>
            <a:ext cx="365760" cy="365760"/>
          </a:xfrm>
          <a:prstGeom prst="ellipse">
            <a:avLst/>
          </a:prstGeom>
          <a:solidFill>
            <a:srgbClr val="161616"/>
          </a:solidFill>
          <a:ln/>
        </p:spPr>
      </p:sp>
      <p:pic>
        <p:nvPicPr>
          <p:cNvPr id="20" name="icon file-check-linear" descr="preencoded.png"/>
          <p:cNvPicPr>
            <a:picLocks noChangeAspect="1"/>
          </p:cNvPicPr>
          <p:nvPr/>
        </p:nvPicPr>
        <p:blipFill>
          <a:blip r:embed="rId6"/>
          <a:stretch>
            <a:fillRect/>
          </a:stretch>
        </p:blipFill>
        <p:spPr>
          <a:xfrm>
            <a:off x="811987" y="4597603"/>
            <a:ext cx="204826" cy="204826"/>
          </a:xfrm>
          <a:prstGeom prst="rect">
            <a:avLst/>
          </a:prstGeom>
        </p:spPr>
      </p:pic>
      <p:sp>
        <p:nvSpPr>
          <p:cNvPr id="21" name="Text 15"/>
          <p:cNvSpPr txBox="1"/>
          <p:nvPr/>
        </p:nvSpPr>
        <p:spPr>
          <a:xfrm>
            <a:off x="731520" y="4937760"/>
            <a:ext cx="1767840" cy="457200"/>
          </a:xfrm>
          <a:prstGeom prst="rect">
            <a:avLst/>
          </a:prstGeom>
          <a:noFill/>
          <a:ln/>
        </p:spPr>
        <p:txBody>
          <a:bodyPr wrap="square" lIns="0" tIns="0" rIns="0" bIns="0" rtlCol="0" anchor="t"/>
          <a:lstStyle/>
          <a:p>
            <a:pPr marL="0" indent="0">
              <a:buNone/>
            </a:pPr>
            <a:r>
              <a:rPr lang="en-US" sz="1250" b="1">
                <a:solidFill>
                  <a:schemeClr val="accent2"/>
                </a:solidFill>
                <a:latin typeface="Hanken Grotesk" pitchFamily="34" charset="0"/>
                <a:ea typeface="Hanken Grotesk" pitchFamily="34" charset="-122"/>
                <a:cs typeface="Hanken Grotesk" pitchFamily="34" charset="-120"/>
              </a:rPr>
              <a:t>4.</a:t>
            </a:r>
            <a:r>
              <a:rPr lang="en-US" sz="1250">
                <a:solidFill>
                  <a:schemeClr val="bg1"/>
                </a:solidFill>
                <a:latin typeface="Hanken Grotesk" pitchFamily="34" charset="0"/>
                <a:ea typeface="Hanken Grotesk" pitchFamily="34" charset="-122"/>
                <a:cs typeface="Hanken Grotesk" pitchFamily="34" charset="-120"/>
              </a:rPr>
              <a:t> Establish evidence requirements</a:t>
            </a:r>
            <a:endParaRPr lang="en-US" sz="1250"/>
          </a:p>
        </p:txBody>
      </p:sp>
      <p:sp>
        <p:nvSpPr>
          <p:cNvPr id="22" name="Approach step 5"/>
          <p:cNvSpPr/>
          <p:nvPr/>
        </p:nvSpPr>
        <p:spPr>
          <a:xfrm>
            <a:off x="2910840" y="4334256"/>
            <a:ext cx="2133600" cy="1115568"/>
          </a:xfrm>
          <a:prstGeom prst="roundRect">
            <a:avLst>
              <a:gd name="adj" fmla="val 13115"/>
            </a:avLst>
          </a:prstGeom>
          <a:solidFill>
            <a:schemeClr val="tx2"/>
          </a:solidFill>
          <a:ln w="9525">
            <a:solidFill>
              <a:srgbClr val="262626"/>
            </a:solidFill>
            <a:prstDash val="solid"/>
          </a:ln>
        </p:spPr>
      </p:sp>
      <p:sp>
        <p:nvSpPr>
          <p:cNvPr id="23" name="icon circle"/>
          <p:cNvSpPr/>
          <p:nvPr/>
        </p:nvSpPr>
        <p:spPr>
          <a:xfrm>
            <a:off x="3093720" y="4517136"/>
            <a:ext cx="365760" cy="365760"/>
          </a:xfrm>
          <a:prstGeom prst="ellipse">
            <a:avLst/>
          </a:prstGeom>
          <a:solidFill>
            <a:srgbClr val="161616"/>
          </a:solidFill>
          <a:ln/>
        </p:spPr>
      </p:sp>
      <p:pic>
        <p:nvPicPr>
          <p:cNvPr id="24" name="icon bolt-linear" descr="preencoded.png"/>
          <p:cNvPicPr>
            <a:picLocks noChangeAspect="1"/>
          </p:cNvPicPr>
          <p:nvPr/>
        </p:nvPicPr>
        <p:blipFill>
          <a:blip r:embed="rId7"/>
          <a:stretch>
            <a:fillRect/>
          </a:stretch>
        </p:blipFill>
        <p:spPr>
          <a:xfrm>
            <a:off x="3174187" y="4597603"/>
            <a:ext cx="204826" cy="204826"/>
          </a:xfrm>
          <a:prstGeom prst="rect">
            <a:avLst/>
          </a:prstGeom>
        </p:spPr>
      </p:pic>
      <p:sp>
        <p:nvSpPr>
          <p:cNvPr id="25" name="Text 18"/>
          <p:cNvSpPr txBox="1"/>
          <p:nvPr/>
        </p:nvSpPr>
        <p:spPr>
          <a:xfrm>
            <a:off x="3093720" y="4937760"/>
            <a:ext cx="1767840" cy="457200"/>
          </a:xfrm>
          <a:prstGeom prst="rect">
            <a:avLst/>
          </a:prstGeom>
          <a:noFill/>
          <a:ln/>
        </p:spPr>
        <p:txBody>
          <a:bodyPr wrap="square" lIns="0" tIns="0" rIns="0" bIns="0" rtlCol="0" anchor="t"/>
          <a:lstStyle/>
          <a:p>
            <a:pPr marL="0" indent="0">
              <a:buNone/>
            </a:pPr>
            <a:r>
              <a:rPr lang="en-US" sz="1250" b="1">
                <a:solidFill>
                  <a:schemeClr val="accent2"/>
                </a:solidFill>
                <a:latin typeface="Hanken Grotesk" pitchFamily="34" charset="0"/>
                <a:ea typeface="Hanken Grotesk" pitchFamily="34" charset="-122"/>
                <a:cs typeface="Hanken Grotesk" pitchFamily="34" charset="-120"/>
              </a:rPr>
              <a:t>5.</a:t>
            </a:r>
            <a:r>
              <a:rPr lang="en-US" sz="1250">
                <a:solidFill>
                  <a:schemeClr val="bg1"/>
                </a:solidFill>
                <a:latin typeface="Hanken Grotesk" pitchFamily="34" charset="0"/>
                <a:ea typeface="Hanken Grotesk" pitchFamily="34" charset="-122"/>
                <a:cs typeface="Hanken Grotesk" pitchFamily="34" charset="-120"/>
              </a:rPr>
              <a:t> Apply reusable workflow accelerators</a:t>
            </a:r>
            <a:endParaRPr lang="en-US" sz="1250"/>
          </a:p>
        </p:txBody>
      </p:sp>
      <p:sp>
        <p:nvSpPr>
          <p:cNvPr id="26" name="Approach step 6"/>
          <p:cNvSpPr/>
          <p:nvPr/>
        </p:nvSpPr>
        <p:spPr>
          <a:xfrm>
            <a:off x="5273040" y="4334256"/>
            <a:ext cx="2133600" cy="1115568"/>
          </a:xfrm>
          <a:prstGeom prst="roundRect">
            <a:avLst>
              <a:gd name="adj" fmla="val 13115"/>
            </a:avLst>
          </a:prstGeom>
          <a:solidFill>
            <a:schemeClr val="tx2"/>
          </a:solidFill>
          <a:ln w="9525">
            <a:solidFill>
              <a:srgbClr val="262626"/>
            </a:solidFill>
            <a:prstDash val="solid"/>
          </a:ln>
        </p:spPr>
      </p:sp>
      <p:sp>
        <p:nvSpPr>
          <p:cNvPr id="27" name="icon circle"/>
          <p:cNvSpPr/>
          <p:nvPr/>
        </p:nvSpPr>
        <p:spPr>
          <a:xfrm>
            <a:off x="5455920" y="4517136"/>
            <a:ext cx="365760" cy="365760"/>
          </a:xfrm>
          <a:prstGeom prst="ellipse">
            <a:avLst/>
          </a:prstGeom>
          <a:solidFill>
            <a:srgbClr val="4700FB"/>
          </a:solidFill>
          <a:ln/>
        </p:spPr>
      </p:sp>
      <p:pic>
        <p:nvPicPr>
          <p:cNvPr id="28" name="icon user-check-linear" descr="preencoded.png"/>
          <p:cNvPicPr>
            <a:picLocks noChangeAspect="1"/>
          </p:cNvPicPr>
          <p:nvPr/>
        </p:nvPicPr>
        <p:blipFill>
          <a:blip r:embed="rId8"/>
          <a:stretch>
            <a:fillRect/>
          </a:stretch>
        </p:blipFill>
        <p:spPr>
          <a:xfrm>
            <a:off x="5536387" y="4597603"/>
            <a:ext cx="204826" cy="204826"/>
          </a:xfrm>
          <a:prstGeom prst="rect">
            <a:avLst/>
          </a:prstGeom>
        </p:spPr>
      </p:pic>
      <p:sp>
        <p:nvSpPr>
          <p:cNvPr id="29" name="Text 21"/>
          <p:cNvSpPr txBox="1"/>
          <p:nvPr/>
        </p:nvSpPr>
        <p:spPr>
          <a:xfrm>
            <a:off x="5455920" y="4937760"/>
            <a:ext cx="1767840" cy="457200"/>
          </a:xfrm>
          <a:prstGeom prst="rect">
            <a:avLst/>
          </a:prstGeom>
          <a:noFill/>
          <a:ln/>
        </p:spPr>
        <p:txBody>
          <a:bodyPr wrap="square" lIns="0" tIns="0" rIns="0" bIns="0" rtlCol="0" anchor="t"/>
          <a:lstStyle/>
          <a:p>
            <a:pPr marL="0" indent="0">
              <a:buNone/>
            </a:pPr>
            <a:r>
              <a:rPr lang="en-US" sz="1250" b="1">
                <a:solidFill>
                  <a:schemeClr val="accent2"/>
                </a:solidFill>
                <a:latin typeface="Hanken Grotesk" pitchFamily="34" charset="0"/>
                <a:ea typeface="Hanken Grotesk" pitchFamily="34" charset="-122"/>
                <a:cs typeface="Hanken Grotesk" pitchFamily="34" charset="-120"/>
              </a:rPr>
              <a:t>6.</a:t>
            </a:r>
            <a:r>
              <a:rPr lang="en-US" sz="1250">
                <a:solidFill>
                  <a:schemeClr val="bg1"/>
                </a:solidFill>
                <a:latin typeface="Hanken Grotesk" pitchFamily="34" charset="0"/>
                <a:ea typeface="Hanken Grotesk" pitchFamily="34" charset="-122"/>
                <a:cs typeface="Hanken Grotesk" pitchFamily="34" charset="-120"/>
              </a:rPr>
              <a:t> Keep humans responsible for every decision</a:t>
            </a:r>
            <a:endParaRPr lang="en-US" sz="1250"/>
          </a:p>
        </p:txBody>
      </p:sp>
      <p:sp>
        <p:nvSpPr>
          <p:cNvPr id="30" name="What Gets Reused card"/>
          <p:cNvSpPr/>
          <p:nvPr/>
        </p:nvSpPr>
        <p:spPr>
          <a:xfrm>
            <a:off x="7726680" y="1691640"/>
            <a:ext cx="3916375" cy="3721608"/>
          </a:xfrm>
          <a:prstGeom prst="roundRect">
            <a:avLst>
              <a:gd name="adj" fmla="val 3931"/>
            </a:avLst>
          </a:prstGeom>
          <a:solidFill>
            <a:schemeClr val="tx2"/>
          </a:solidFill>
          <a:ln w="15875">
            <a:solidFill>
              <a:srgbClr val="4700FB"/>
            </a:solidFill>
            <a:prstDash val="solid"/>
          </a:ln>
        </p:spPr>
      </p:sp>
      <p:pic>
        <p:nvPicPr>
          <p:cNvPr id="31" name="purple bloom" descr="bloom.png"/>
          <p:cNvPicPr>
            <a:picLocks noChangeAspect="1"/>
          </p:cNvPicPr>
          <p:nvPr/>
        </p:nvPicPr>
        <p:blipFill>
          <a:blip r:embed="rId9">
            <a:alphaModFix amt="85000"/>
          </a:blip>
          <a:stretch>
            <a:fillRect/>
          </a:stretch>
        </p:blipFill>
        <p:spPr>
          <a:xfrm>
            <a:off x="7772400" y="3767328"/>
            <a:ext cx="3824935" cy="1600200"/>
          </a:xfrm>
          <a:prstGeom prst="rect">
            <a:avLst/>
          </a:prstGeom>
        </p:spPr>
      </p:pic>
      <p:sp>
        <p:nvSpPr>
          <p:cNvPr id="32" name="icon circle"/>
          <p:cNvSpPr/>
          <p:nvPr/>
        </p:nvSpPr>
        <p:spPr>
          <a:xfrm>
            <a:off x="7955280" y="1920240"/>
            <a:ext cx="347472" cy="347472"/>
          </a:xfrm>
          <a:prstGeom prst="ellipse">
            <a:avLst/>
          </a:prstGeom>
          <a:solidFill>
            <a:srgbClr val="4700FB"/>
          </a:solidFill>
          <a:ln/>
        </p:spPr>
      </p:sp>
      <p:pic>
        <p:nvPicPr>
          <p:cNvPr id="33" name="icon repeat-linear" descr="preencoded.png"/>
          <p:cNvPicPr>
            <a:picLocks noChangeAspect="1"/>
          </p:cNvPicPr>
          <p:nvPr/>
        </p:nvPicPr>
        <p:blipFill>
          <a:blip r:embed="rId10"/>
          <a:stretch>
            <a:fillRect/>
          </a:stretch>
        </p:blipFill>
        <p:spPr>
          <a:xfrm>
            <a:off x="8031724" y="1996684"/>
            <a:ext cx="194584" cy="194584"/>
          </a:xfrm>
          <a:prstGeom prst="rect">
            <a:avLst/>
          </a:prstGeom>
        </p:spPr>
      </p:pic>
      <p:sp>
        <p:nvSpPr>
          <p:cNvPr id="34" name="Text 24"/>
          <p:cNvSpPr txBox="1"/>
          <p:nvPr/>
        </p:nvSpPr>
        <p:spPr>
          <a:xfrm>
            <a:off x="8412480" y="1920240"/>
            <a:ext cx="3657600" cy="347472"/>
          </a:xfrm>
          <a:prstGeom prst="rect">
            <a:avLst/>
          </a:prstGeom>
          <a:noFill/>
          <a:ln/>
        </p:spPr>
        <p:txBody>
          <a:bodyPr wrap="square" lIns="0" tIns="0" rIns="0" bIns="0" rtlCol="0" anchor="ctr"/>
          <a:lstStyle/>
          <a:p>
            <a:pPr marL="0" indent="0">
              <a:buNone/>
            </a:pPr>
            <a:r>
              <a:rPr lang="en-US" sz="1300" b="1">
                <a:solidFill>
                  <a:schemeClr val="bg1"/>
                </a:solidFill>
                <a:latin typeface="Inter" pitchFamily="34" charset="0"/>
                <a:ea typeface="Inter" pitchFamily="34" charset="-122"/>
                <a:cs typeface="Inter" pitchFamily="34" charset="-120"/>
              </a:rPr>
              <a:t>What Gets Reused</a:t>
            </a:r>
            <a:endParaRPr lang="en-US" sz="1300"/>
          </a:p>
        </p:txBody>
      </p:sp>
      <p:pic>
        <p:nvPicPr>
          <p:cNvPr id="35" name="icon document-text-linear" descr="preencoded.png"/>
          <p:cNvPicPr>
            <a:picLocks noChangeAspect="1"/>
          </p:cNvPicPr>
          <p:nvPr/>
        </p:nvPicPr>
        <p:blipFill>
          <a:blip r:embed="rId11"/>
          <a:stretch>
            <a:fillRect/>
          </a:stretch>
        </p:blipFill>
        <p:spPr>
          <a:xfrm>
            <a:off x="8001000" y="2523744"/>
            <a:ext cx="219456" cy="219456"/>
          </a:xfrm>
          <a:prstGeom prst="rect">
            <a:avLst/>
          </a:prstGeom>
        </p:spPr>
      </p:pic>
      <p:sp>
        <p:nvSpPr>
          <p:cNvPr id="36" name="Text 25"/>
          <p:cNvSpPr txBox="1"/>
          <p:nvPr/>
        </p:nvSpPr>
        <p:spPr>
          <a:xfrm>
            <a:off x="8366760" y="2487168"/>
            <a:ext cx="3093415" cy="292608"/>
          </a:xfrm>
          <a:prstGeom prst="rect">
            <a:avLst/>
          </a:prstGeom>
          <a:noFill/>
          <a:ln/>
        </p:spPr>
        <p:txBody>
          <a:bodyPr wrap="square" lIns="0" tIns="0" rIns="0" bIns="0" rtlCol="0" anchor="ctr"/>
          <a:lstStyle/>
          <a:p>
            <a:pPr marL="0" indent="0">
              <a:buNone/>
            </a:pPr>
            <a:r>
              <a:rPr lang="en-US" sz="1350">
                <a:solidFill>
                  <a:schemeClr val="bg1"/>
                </a:solidFill>
                <a:latin typeface="Hanken Grotesk" pitchFamily="34" charset="0"/>
                <a:ea typeface="Hanken Grotesk" pitchFamily="34" charset="-122"/>
                <a:cs typeface="Hanken Grotesk" pitchFamily="34" charset="-120"/>
              </a:rPr>
              <a:t>Document Intelligence</a:t>
            </a:r>
            <a:endParaRPr lang="en-US" sz="1350"/>
          </a:p>
        </p:txBody>
      </p:sp>
      <p:pic>
        <p:nvPicPr>
          <p:cNvPr id="37" name="icon routing-linear" descr="preencoded.png"/>
          <p:cNvPicPr>
            <a:picLocks noChangeAspect="1"/>
          </p:cNvPicPr>
          <p:nvPr/>
        </p:nvPicPr>
        <p:blipFill>
          <a:blip r:embed="rId12"/>
          <a:stretch>
            <a:fillRect/>
          </a:stretch>
        </p:blipFill>
        <p:spPr>
          <a:xfrm>
            <a:off x="8001000" y="2926080"/>
            <a:ext cx="219456" cy="219456"/>
          </a:xfrm>
          <a:prstGeom prst="rect">
            <a:avLst/>
          </a:prstGeom>
        </p:spPr>
      </p:pic>
      <p:sp>
        <p:nvSpPr>
          <p:cNvPr id="38" name="Text 26"/>
          <p:cNvSpPr txBox="1"/>
          <p:nvPr/>
        </p:nvSpPr>
        <p:spPr>
          <a:xfrm>
            <a:off x="8366760" y="2889504"/>
            <a:ext cx="3093415" cy="292608"/>
          </a:xfrm>
          <a:prstGeom prst="rect">
            <a:avLst/>
          </a:prstGeom>
          <a:noFill/>
          <a:ln/>
        </p:spPr>
        <p:txBody>
          <a:bodyPr wrap="square" lIns="0" tIns="0" rIns="0" bIns="0" rtlCol="0" anchor="ctr"/>
          <a:lstStyle/>
          <a:p>
            <a:pPr marL="0" indent="0">
              <a:buNone/>
            </a:pPr>
            <a:r>
              <a:rPr lang="en-US" sz="1350">
                <a:solidFill>
                  <a:schemeClr val="bg1"/>
                </a:solidFill>
                <a:latin typeface="Hanken Grotesk" pitchFamily="34" charset="0"/>
                <a:ea typeface="Hanken Grotesk" pitchFamily="34" charset="-122"/>
                <a:cs typeface="Hanken Grotesk" pitchFamily="34" charset="-120"/>
              </a:rPr>
              <a:t>Workflow Orchestration</a:t>
            </a:r>
            <a:endParaRPr lang="en-US" sz="1350"/>
          </a:p>
        </p:txBody>
      </p:sp>
      <p:pic>
        <p:nvPicPr>
          <p:cNvPr id="39" name="icon user-check-linear" descr="preencoded.png"/>
          <p:cNvPicPr>
            <a:picLocks noChangeAspect="1"/>
          </p:cNvPicPr>
          <p:nvPr/>
        </p:nvPicPr>
        <p:blipFill>
          <a:blip r:embed="rId13"/>
          <a:stretch>
            <a:fillRect/>
          </a:stretch>
        </p:blipFill>
        <p:spPr>
          <a:xfrm>
            <a:off x="8001000" y="3328416"/>
            <a:ext cx="219456" cy="219456"/>
          </a:xfrm>
          <a:prstGeom prst="rect">
            <a:avLst/>
          </a:prstGeom>
        </p:spPr>
      </p:pic>
      <p:sp>
        <p:nvSpPr>
          <p:cNvPr id="40" name="Text 27"/>
          <p:cNvSpPr txBox="1"/>
          <p:nvPr/>
        </p:nvSpPr>
        <p:spPr>
          <a:xfrm>
            <a:off x="8366760" y="3291840"/>
            <a:ext cx="3093415" cy="292608"/>
          </a:xfrm>
          <a:prstGeom prst="rect">
            <a:avLst/>
          </a:prstGeom>
          <a:noFill/>
          <a:ln/>
        </p:spPr>
        <p:txBody>
          <a:bodyPr wrap="square" lIns="0" tIns="0" rIns="0" bIns="0" rtlCol="0" anchor="ctr"/>
          <a:lstStyle/>
          <a:p>
            <a:pPr marL="0" indent="0">
              <a:buNone/>
            </a:pPr>
            <a:r>
              <a:rPr lang="en-US" sz="1350">
                <a:solidFill>
                  <a:schemeClr val="bg1"/>
                </a:solidFill>
                <a:latin typeface="Hanken Grotesk" pitchFamily="34" charset="0"/>
                <a:ea typeface="Hanken Grotesk" pitchFamily="34" charset="-122"/>
                <a:cs typeface="Hanken Grotesk" pitchFamily="34" charset="-120"/>
              </a:rPr>
              <a:t>Human Approvals</a:t>
            </a:r>
            <a:endParaRPr lang="en-US" sz="1350"/>
          </a:p>
        </p:txBody>
      </p:sp>
      <p:pic>
        <p:nvPicPr>
          <p:cNvPr id="41" name="icon history-linear" descr="preencoded.png"/>
          <p:cNvPicPr>
            <a:picLocks noChangeAspect="1"/>
          </p:cNvPicPr>
          <p:nvPr/>
        </p:nvPicPr>
        <p:blipFill>
          <a:blip r:embed="rId14"/>
          <a:stretch>
            <a:fillRect/>
          </a:stretch>
        </p:blipFill>
        <p:spPr>
          <a:xfrm>
            <a:off x="8001000" y="3730752"/>
            <a:ext cx="219456" cy="219456"/>
          </a:xfrm>
          <a:prstGeom prst="rect">
            <a:avLst/>
          </a:prstGeom>
        </p:spPr>
      </p:pic>
      <p:sp>
        <p:nvSpPr>
          <p:cNvPr id="42" name="Text 28"/>
          <p:cNvSpPr txBox="1"/>
          <p:nvPr/>
        </p:nvSpPr>
        <p:spPr>
          <a:xfrm>
            <a:off x="8366760" y="3694176"/>
            <a:ext cx="3093415" cy="292608"/>
          </a:xfrm>
          <a:prstGeom prst="rect">
            <a:avLst/>
          </a:prstGeom>
          <a:noFill/>
          <a:ln/>
        </p:spPr>
        <p:txBody>
          <a:bodyPr wrap="square" lIns="0" tIns="0" rIns="0" bIns="0" rtlCol="0" anchor="ctr"/>
          <a:lstStyle/>
          <a:p>
            <a:pPr marL="0" indent="0">
              <a:buNone/>
            </a:pPr>
            <a:r>
              <a:rPr lang="en-US" sz="1350">
                <a:solidFill>
                  <a:schemeClr val="bg1"/>
                </a:solidFill>
                <a:latin typeface="Hanken Grotesk" pitchFamily="34" charset="0"/>
                <a:ea typeface="Hanken Grotesk" pitchFamily="34" charset="-122"/>
                <a:cs typeface="Hanken Grotesk" pitchFamily="34" charset="-120"/>
              </a:rPr>
              <a:t>Audit Trails</a:t>
            </a:r>
            <a:endParaRPr lang="en-US" sz="1350"/>
          </a:p>
        </p:txBody>
      </p:sp>
      <p:pic>
        <p:nvPicPr>
          <p:cNvPr id="43" name="icon magnifer-linear" descr="preencoded.png"/>
          <p:cNvPicPr>
            <a:picLocks noChangeAspect="1"/>
          </p:cNvPicPr>
          <p:nvPr/>
        </p:nvPicPr>
        <p:blipFill>
          <a:blip r:embed="rId15"/>
          <a:stretch>
            <a:fillRect/>
          </a:stretch>
        </p:blipFill>
        <p:spPr>
          <a:xfrm>
            <a:off x="8001000" y="4133088"/>
            <a:ext cx="219456" cy="219456"/>
          </a:xfrm>
          <a:prstGeom prst="rect">
            <a:avLst/>
          </a:prstGeom>
        </p:spPr>
      </p:pic>
      <p:sp>
        <p:nvSpPr>
          <p:cNvPr id="44" name="Text 29"/>
          <p:cNvSpPr txBox="1"/>
          <p:nvPr/>
        </p:nvSpPr>
        <p:spPr>
          <a:xfrm>
            <a:off x="8366760" y="4096512"/>
            <a:ext cx="3093415" cy="292608"/>
          </a:xfrm>
          <a:prstGeom prst="rect">
            <a:avLst/>
          </a:prstGeom>
          <a:noFill/>
          <a:ln/>
        </p:spPr>
        <p:txBody>
          <a:bodyPr wrap="square" lIns="0" tIns="0" rIns="0" bIns="0" rtlCol="0" anchor="ctr"/>
          <a:lstStyle/>
          <a:p>
            <a:pPr marL="0" indent="0">
              <a:buNone/>
            </a:pPr>
            <a:r>
              <a:rPr lang="en-US" sz="1350">
                <a:solidFill>
                  <a:schemeClr val="bg1"/>
                </a:solidFill>
                <a:latin typeface="Hanken Grotesk" pitchFamily="34" charset="0"/>
                <a:ea typeface="Hanken Grotesk" pitchFamily="34" charset="-122"/>
                <a:cs typeface="Hanken Grotesk" pitchFamily="34" charset="-120"/>
              </a:rPr>
              <a:t>Knowledge Retrieval</a:t>
            </a:r>
            <a:endParaRPr lang="en-US" sz="1350"/>
          </a:p>
        </p:txBody>
      </p:sp>
      <p:pic>
        <p:nvPicPr>
          <p:cNvPr id="45" name="icon link-round-linear" descr="preencoded.png"/>
          <p:cNvPicPr>
            <a:picLocks noChangeAspect="1"/>
          </p:cNvPicPr>
          <p:nvPr/>
        </p:nvPicPr>
        <p:blipFill>
          <a:blip r:embed="rId16"/>
          <a:stretch>
            <a:fillRect/>
          </a:stretch>
        </p:blipFill>
        <p:spPr>
          <a:xfrm>
            <a:off x="8001000" y="4535424"/>
            <a:ext cx="219456" cy="219456"/>
          </a:xfrm>
          <a:prstGeom prst="rect">
            <a:avLst/>
          </a:prstGeom>
        </p:spPr>
      </p:pic>
      <p:sp>
        <p:nvSpPr>
          <p:cNvPr id="46" name="Text 30"/>
          <p:cNvSpPr txBox="1"/>
          <p:nvPr/>
        </p:nvSpPr>
        <p:spPr>
          <a:xfrm>
            <a:off x="8366760" y="4498848"/>
            <a:ext cx="3093415" cy="292608"/>
          </a:xfrm>
          <a:prstGeom prst="rect">
            <a:avLst/>
          </a:prstGeom>
          <a:noFill/>
          <a:ln/>
        </p:spPr>
        <p:txBody>
          <a:bodyPr wrap="square" lIns="0" tIns="0" rIns="0" bIns="0" rtlCol="0" anchor="ctr"/>
          <a:lstStyle/>
          <a:p>
            <a:pPr marL="0" indent="0">
              <a:buNone/>
            </a:pPr>
            <a:r>
              <a:rPr lang="en-US" sz="1350">
                <a:solidFill>
                  <a:schemeClr val="bg1"/>
                </a:solidFill>
                <a:latin typeface="Hanken Grotesk" pitchFamily="34" charset="0"/>
                <a:ea typeface="Hanken Grotesk" pitchFamily="34" charset="-122"/>
                <a:cs typeface="Hanken Grotesk" pitchFamily="34" charset="-120"/>
              </a:rPr>
              <a:t>Integration Frameworks</a:t>
            </a:r>
            <a:endParaRPr lang="en-US" sz="1350"/>
          </a:p>
        </p:txBody>
      </p:sp>
      <p:pic>
        <p:nvPicPr>
          <p:cNvPr id="47" name="icon structure-linear" descr="preencoded.png"/>
          <p:cNvPicPr>
            <a:picLocks noChangeAspect="1"/>
          </p:cNvPicPr>
          <p:nvPr/>
        </p:nvPicPr>
        <p:blipFill>
          <a:blip r:embed="rId17"/>
          <a:stretch>
            <a:fillRect/>
          </a:stretch>
        </p:blipFill>
        <p:spPr>
          <a:xfrm>
            <a:off x="8001000" y="4937760"/>
            <a:ext cx="219456" cy="219456"/>
          </a:xfrm>
          <a:prstGeom prst="rect">
            <a:avLst/>
          </a:prstGeom>
        </p:spPr>
      </p:pic>
      <p:sp>
        <p:nvSpPr>
          <p:cNvPr id="48" name="Text 31"/>
          <p:cNvSpPr txBox="1"/>
          <p:nvPr/>
        </p:nvSpPr>
        <p:spPr>
          <a:xfrm>
            <a:off x="8366760" y="4901184"/>
            <a:ext cx="3093415" cy="292608"/>
          </a:xfrm>
          <a:prstGeom prst="rect">
            <a:avLst/>
          </a:prstGeom>
          <a:noFill/>
          <a:ln/>
        </p:spPr>
        <p:txBody>
          <a:bodyPr wrap="square" lIns="0" tIns="0" rIns="0" bIns="0" rtlCol="0" anchor="ctr"/>
          <a:lstStyle/>
          <a:p>
            <a:pPr marL="0" indent="0">
              <a:buNone/>
            </a:pPr>
            <a:r>
              <a:rPr lang="en-US" sz="1350">
                <a:solidFill>
                  <a:schemeClr val="bg1"/>
                </a:solidFill>
                <a:latin typeface="Hanken Grotesk" pitchFamily="34" charset="0"/>
                <a:ea typeface="Hanken Grotesk" pitchFamily="34" charset="-122"/>
                <a:cs typeface="Hanken Grotesk" pitchFamily="34" charset="-120"/>
              </a:rPr>
              <a:t>Agent Coordination Patterns</a:t>
            </a:r>
            <a:endParaRPr lang="en-US" sz="1350"/>
          </a:p>
        </p:txBody>
      </p:sp>
      <p:sp>
        <p:nvSpPr>
          <p:cNvPr id="49" name="Text 32"/>
          <p:cNvSpPr txBox="1"/>
          <p:nvPr/>
        </p:nvSpPr>
        <p:spPr>
          <a:xfrm>
            <a:off x="548640" y="5669280"/>
            <a:ext cx="11094415" cy="457200"/>
          </a:xfrm>
          <a:prstGeom prst="rect">
            <a:avLst/>
          </a:prstGeom>
          <a:noFill/>
          <a:ln/>
        </p:spPr>
        <p:txBody>
          <a:bodyPr wrap="square" lIns="0" tIns="0" rIns="0" bIns="0" rtlCol="0" anchor="t"/>
          <a:lstStyle/>
          <a:p>
            <a:pPr marL="0" indent="0">
              <a:buNone/>
            </a:pPr>
            <a:r>
              <a:rPr lang="en-US" sz="1300" i="1">
                <a:solidFill>
                  <a:schemeClr val="bg2"/>
                </a:solidFill>
                <a:latin typeface="Hanken Grotesk" pitchFamily="34" charset="0"/>
                <a:ea typeface="Hanken Grotesk" pitchFamily="34" charset="-122"/>
                <a:cs typeface="Hanken Grotesk" pitchFamily="34" charset="-120"/>
              </a:rPr>
              <a:t>The Agient materials position these reusable foundations as accelerators that reduce implementation time while maintaining governance and control. </a:t>
            </a:r>
            <a:endParaRPr lang="en-US" sz="1300"/>
          </a:p>
        </p:txBody>
      </p:sp>
      <p:sp>
        <p:nvSpPr>
          <p:cNvPr id="50" name="Slide Number Placeholder 0"/>
          <p:cNvSpPr>
            <a:spLocks noGrp="1"/>
          </p:cNvSpPr>
          <p:nvPr>
            <p:ph type="sldNum" sz="quarter" idx="4294967295"/>
          </p:nvPr>
        </p:nvSpPr>
        <p:spPr>
          <a:xfrm>
            <a:off x="11274552" y="6400800"/>
            <a:ext cx="365760" cy="228600"/>
          </a:xfrm>
          <a:prstGeom prst="rect">
            <a:avLst/>
          </a:prstGeom>
          <a:extLst>
            <a:ext uri="{C572A759-6A51-4108-AA02-DFA0A04FC94B}">
              <ma14:wrappingTextBoxFlag xmlns="" xmlns:ma14="http://schemas.microsoft.com/office/mac/drawingml/2011/main" val="0"/>
            </a:ext>
          </a:extLst>
        </p:spPr>
        <p:txBody>
          <a:bodyPr/>
          <a:lstStyle>
            <a:lvl1pPr>
              <a:defRPr sz="900">
                <a:solidFill>
                  <a:srgbClr val="6F6F6F"/>
                </a:solidFill>
                <a:latin typeface="Inter"/>
                <a:ea typeface="Inter"/>
                <a:cs typeface="Inter"/>
              </a:defRPr>
            </a:lvl1pPr>
          </a:lstStyle>
          <a:p>
            <a:pPr algn="r"/>
            <a:fld id="{F7021451-1387-4CA6-816F-3879F97B5CBC}" type="slidenum">
              <a:rPr lang="en-US" b="0"/>
              <a:t>10</a:t>
            </a:fld>
            <a:endParaRPr lang="en-US"/>
          </a:p>
        </p:txBody>
      </p:sp>
    </p:spTree>
    <p:extLst>
      <p:ext uri="{BB962C8B-B14F-4D97-AF65-F5344CB8AC3E}">
        <p14:creationId xmlns:p14="http://schemas.microsoft.com/office/powerpoint/2010/main" val="1141174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A4A6E-80ED-2CB9-EC08-F235904972A6}"/>
              </a:ext>
            </a:extLst>
          </p:cNvPr>
          <p:cNvPicPr>
            <a:picLocks noChangeAspect="1"/>
          </p:cNvPicPr>
          <p:nvPr/>
        </p:nvPicPr>
        <p:blipFill>
          <a:blip r:embed="rId2"/>
          <a:stretch>
            <a:fillRect/>
          </a:stretch>
        </p:blipFill>
        <p:spPr>
          <a:xfrm>
            <a:off x="0" y="-30427"/>
            <a:ext cx="12192000" cy="6748256"/>
          </a:xfrm>
          <a:prstGeom prst="rect">
            <a:avLst/>
          </a:prstGeom>
        </p:spPr>
      </p:pic>
    </p:spTree>
    <p:extLst>
      <p:ext uri="{BB962C8B-B14F-4D97-AF65-F5344CB8AC3E}">
        <p14:creationId xmlns:p14="http://schemas.microsoft.com/office/powerpoint/2010/main" val="1566568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mnt/data/nashiah_template_assets/image4.png"/>
          <p:cNvPicPr>
            <a:picLocks noChangeAspect="1"/>
          </p:cNvPicPr>
          <p:nvPr/>
        </p:nvPicPr>
        <p:blipFill>
          <a:blip r:embed="rId3"/>
          <a:stretch>
            <a:fillRect/>
          </a:stretch>
        </p:blipFill>
        <p:spPr>
          <a:xfrm>
            <a:off x="650956" y="-2110"/>
            <a:ext cx="1000266" cy="809126"/>
          </a:xfrm>
          <a:prstGeom prst="rect">
            <a:avLst/>
          </a:prstGeom>
        </p:spPr>
      </p:pic>
      <p:sp>
        <p:nvSpPr>
          <p:cNvPr id="3" name="Shape 0"/>
          <p:cNvSpPr/>
          <p:nvPr/>
        </p:nvSpPr>
        <p:spPr>
          <a:xfrm>
            <a:off x="384048" y="804672"/>
            <a:ext cx="11430000" cy="0"/>
          </a:xfrm>
          <a:prstGeom prst="line">
            <a:avLst/>
          </a:prstGeom>
          <a:noFill/>
          <a:ln w="12700">
            <a:solidFill>
              <a:srgbClr val="DCE8EE"/>
            </a:solidFill>
            <a:prstDash val="solid"/>
          </a:ln>
        </p:spPr>
        <p:txBody>
          <a:bodyPr/>
          <a:lstStyle/>
          <a:p>
            <a:endParaRPr lang="en-GB"/>
          </a:p>
        </p:txBody>
      </p:sp>
      <p:sp>
        <p:nvSpPr>
          <p:cNvPr id="5" name="Text 2"/>
          <p:cNvSpPr/>
          <p:nvPr/>
        </p:nvSpPr>
        <p:spPr>
          <a:xfrm>
            <a:off x="502920" y="941832"/>
            <a:ext cx="11137392" cy="612648"/>
          </a:xfrm>
          <a:prstGeom prst="rect">
            <a:avLst/>
          </a:prstGeom>
          <a:noFill/>
          <a:ln/>
        </p:spPr>
        <p:txBody>
          <a:bodyPr wrap="square" lIns="0" tIns="0" rIns="0" bIns="0" rtlCol="0" anchor="ctr">
            <a:normAutofit/>
          </a:bodyPr>
          <a:lstStyle/>
          <a:p>
            <a:pPr marL="0" indent="0">
              <a:buNone/>
            </a:pPr>
            <a:r>
              <a:rPr lang="en-US" sz="2700" b="1">
                <a:solidFill>
                  <a:srgbClr val="061D41"/>
                </a:solidFill>
                <a:latin typeface="Aptos" pitchFamily="34" charset="0"/>
                <a:ea typeface="Aptos" pitchFamily="34" charset="-122"/>
                <a:cs typeface="Aptos" pitchFamily="34" charset="-120"/>
              </a:rPr>
              <a:t>Meet Alex</a:t>
            </a:r>
            <a:endParaRPr lang="en-US" sz="2700"/>
          </a:p>
        </p:txBody>
      </p:sp>
      <p:sp>
        <p:nvSpPr>
          <p:cNvPr id="6" name="Shape 3"/>
          <p:cNvSpPr/>
          <p:nvPr/>
        </p:nvSpPr>
        <p:spPr>
          <a:xfrm>
            <a:off x="512064" y="1655064"/>
            <a:ext cx="1024128" cy="0"/>
          </a:xfrm>
          <a:prstGeom prst="line">
            <a:avLst/>
          </a:prstGeom>
          <a:noFill/>
          <a:ln w="38100">
            <a:solidFill>
              <a:srgbClr val="14A49C"/>
            </a:solidFill>
            <a:prstDash val="solid"/>
          </a:ln>
        </p:spPr>
        <p:txBody>
          <a:bodyPr/>
          <a:lstStyle/>
          <a:p>
            <a:endParaRPr lang="en-GB"/>
          </a:p>
        </p:txBody>
      </p:sp>
      <p:sp>
        <p:nvSpPr>
          <p:cNvPr id="7" name="Text 4"/>
          <p:cNvSpPr/>
          <p:nvPr/>
        </p:nvSpPr>
        <p:spPr>
          <a:xfrm>
            <a:off x="512064" y="6547104"/>
            <a:ext cx="8229600" cy="146304"/>
          </a:xfrm>
          <a:prstGeom prst="rect">
            <a:avLst/>
          </a:prstGeom>
          <a:noFill/>
          <a:ln/>
        </p:spPr>
        <p:txBody>
          <a:bodyPr wrap="square" lIns="0" tIns="0" rIns="0" bIns="0" rtlCol="0" anchor="ctr">
            <a:normAutofit/>
          </a:bodyPr>
          <a:lstStyle/>
          <a:p>
            <a:pPr marL="0" indent="0">
              <a:buNone/>
            </a:pPr>
            <a:r>
              <a:rPr lang="en-US" sz="800">
                <a:solidFill>
                  <a:srgbClr val="64748B"/>
                </a:solidFill>
                <a:latin typeface="Aptos" pitchFamily="34" charset="0"/>
                <a:ea typeface="Aptos" pitchFamily="34" charset="-122"/>
                <a:cs typeface="Aptos" pitchFamily="34" charset="-120"/>
              </a:rPr>
              <a:t>Nashiah  |  Episode 01  |  Meet Alex</a:t>
            </a:r>
            <a:endParaRPr lang="en-US" sz="800"/>
          </a:p>
        </p:txBody>
      </p:sp>
      <p:sp>
        <p:nvSpPr>
          <p:cNvPr id="8" name="Text 5"/>
          <p:cNvSpPr/>
          <p:nvPr/>
        </p:nvSpPr>
        <p:spPr>
          <a:xfrm>
            <a:off x="11201400" y="6510528"/>
            <a:ext cx="457200" cy="182880"/>
          </a:xfrm>
          <a:prstGeom prst="rect">
            <a:avLst/>
          </a:prstGeom>
          <a:noFill/>
          <a:ln/>
        </p:spPr>
        <p:txBody>
          <a:bodyPr wrap="square" lIns="0" tIns="0" rIns="0" bIns="0" rtlCol="0" anchor="ctr">
            <a:normAutofit/>
          </a:bodyPr>
          <a:lstStyle/>
          <a:p>
            <a:pPr marL="0" indent="0" algn="r">
              <a:buNone/>
            </a:pPr>
            <a:r>
              <a:rPr lang="en-US" sz="900" b="1">
                <a:solidFill>
                  <a:srgbClr val="1B6999"/>
                </a:solidFill>
                <a:latin typeface="Aptos" pitchFamily="34" charset="0"/>
                <a:ea typeface="Aptos" pitchFamily="34" charset="-122"/>
                <a:cs typeface="Aptos" pitchFamily="34" charset="-120"/>
              </a:rPr>
              <a:t>04</a:t>
            </a:r>
            <a:endParaRPr lang="en-US" sz="900"/>
          </a:p>
        </p:txBody>
      </p:sp>
      <p:sp>
        <p:nvSpPr>
          <p:cNvPr id="9" name="Shape 6"/>
          <p:cNvSpPr/>
          <p:nvPr/>
        </p:nvSpPr>
        <p:spPr>
          <a:xfrm>
            <a:off x="557784" y="1901952"/>
            <a:ext cx="3840480" cy="3410712"/>
          </a:xfrm>
          <a:prstGeom prst="roundRect">
            <a:avLst>
              <a:gd name="adj" fmla="val 3217"/>
            </a:avLst>
          </a:prstGeom>
          <a:solidFill>
            <a:srgbClr val="061D41"/>
          </a:solidFill>
          <a:ln w="8890">
            <a:solidFill>
              <a:srgbClr val="061D41"/>
            </a:solidFill>
            <a:prstDash val="solid"/>
          </a:ln>
        </p:spPr>
        <p:txBody>
          <a:bodyPr/>
          <a:lstStyle/>
          <a:p>
            <a:endParaRPr lang="en-GB"/>
          </a:p>
        </p:txBody>
      </p:sp>
      <p:sp>
        <p:nvSpPr>
          <p:cNvPr id="10" name="Text 7"/>
          <p:cNvSpPr/>
          <p:nvPr/>
        </p:nvSpPr>
        <p:spPr>
          <a:xfrm>
            <a:off x="1033272" y="2185416"/>
            <a:ext cx="2880360" cy="658368"/>
          </a:xfrm>
          <a:prstGeom prst="rect">
            <a:avLst/>
          </a:prstGeom>
          <a:noFill/>
          <a:ln/>
        </p:spPr>
        <p:txBody>
          <a:bodyPr wrap="square" lIns="0" tIns="0" rIns="0" bIns="0" rtlCol="0" anchor="ctr">
            <a:normAutofit/>
          </a:bodyPr>
          <a:lstStyle/>
          <a:p>
            <a:pPr marL="0" indent="0" algn="ctr">
              <a:buNone/>
            </a:pPr>
            <a:r>
              <a:rPr lang="en-US" sz="3900" b="1">
                <a:solidFill>
                  <a:srgbClr val="FFFFFF"/>
                </a:solidFill>
                <a:latin typeface="Aptos" pitchFamily="34" charset="0"/>
                <a:ea typeface="Aptos" pitchFamily="34" charset="-122"/>
                <a:cs typeface="Aptos" pitchFamily="34" charset="-120"/>
              </a:rPr>
              <a:t>ALEX</a:t>
            </a:r>
            <a:endParaRPr lang="en-US" sz="3900"/>
          </a:p>
        </p:txBody>
      </p:sp>
      <p:sp>
        <p:nvSpPr>
          <p:cNvPr id="11" name="Text 8"/>
          <p:cNvSpPr/>
          <p:nvPr/>
        </p:nvSpPr>
        <p:spPr>
          <a:xfrm>
            <a:off x="941832" y="2953512"/>
            <a:ext cx="3063240" cy="822960"/>
          </a:xfrm>
          <a:prstGeom prst="rect">
            <a:avLst/>
          </a:prstGeom>
          <a:noFill/>
          <a:ln/>
        </p:spPr>
        <p:txBody>
          <a:bodyPr wrap="square" lIns="0" tIns="0" rIns="0" bIns="0" rtlCol="0" anchor="ctr">
            <a:normAutofit/>
          </a:bodyPr>
          <a:lstStyle/>
          <a:p>
            <a:pPr marL="0" indent="0" algn="ctr">
              <a:buNone/>
            </a:pPr>
            <a:r>
              <a:rPr lang="en-US" sz="1800" b="1">
                <a:solidFill>
                  <a:srgbClr val="BDEFEA"/>
                </a:solidFill>
                <a:latin typeface="Aptos" pitchFamily="34" charset="0"/>
                <a:ea typeface="Aptos" pitchFamily="34" charset="-122"/>
                <a:cs typeface="Aptos" pitchFamily="34" charset="-120"/>
              </a:rPr>
              <a:t>DIGITAL &amp; CONTENT</a:t>
            </a:r>
            <a:endParaRPr lang="en-US" sz="1800"/>
          </a:p>
          <a:p>
            <a:pPr marL="0" indent="0" algn="ctr">
              <a:buNone/>
            </a:pPr>
            <a:r>
              <a:rPr lang="en-US" sz="1800" b="1">
                <a:solidFill>
                  <a:srgbClr val="BDEFEA"/>
                </a:solidFill>
                <a:latin typeface="Aptos" pitchFamily="34" charset="0"/>
                <a:ea typeface="Aptos" pitchFamily="34" charset="-122"/>
                <a:cs typeface="Aptos" pitchFamily="34" charset="-120"/>
              </a:rPr>
              <a:t>PRODUCTION AGENT</a:t>
            </a:r>
            <a:endParaRPr lang="en-US" sz="1800"/>
          </a:p>
        </p:txBody>
      </p:sp>
      <p:sp>
        <p:nvSpPr>
          <p:cNvPr id="12" name="Text 9"/>
          <p:cNvSpPr/>
          <p:nvPr/>
        </p:nvSpPr>
        <p:spPr>
          <a:xfrm>
            <a:off x="958088" y="4659376"/>
            <a:ext cx="3044952" cy="667512"/>
          </a:xfrm>
          <a:prstGeom prst="rect">
            <a:avLst/>
          </a:prstGeom>
          <a:noFill/>
          <a:ln/>
        </p:spPr>
        <p:txBody>
          <a:bodyPr wrap="square" lIns="0" tIns="0" rIns="0" bIns="0" rtlCol="0" anchor="ctr">
            <a:normAutofit/>
          </a:bodyPr>
          <a:lstStyle/>
          <a:p>
            <a:pPr marL="0" indent="0" algn="ctr">
              <a:buNone/>
            </a:pPr>
            <a:r>
              <a:rPr lang="en-US" sz="1400">
                <a:solidFill>
                  <a:srgbClr val="FFFFFF"/>
                </a:solidFill>
                <a:latin typeface="Aptos" pitchFamily="34" charset="0"/>
                <a:ea typeface="Aptos" pitchFamily="34" charset="-122"/>
                <a:cs typeface="Aptos" pitchFamily="34" charset="-120"/>
              </a:rPr>
              <a:t>One specialist in the</a:t>
            </a:r>
            <a:endParaRPr lang="en-US" sz="1400"/>
          </a:p>
          <a:p>
            <a:pPr marL="0" indent="0" algn="ctr">
              <a:buNone/>
            </a:pPr>
            <a:r>
              <a:rPr lang="en-US" sz="1400">
                <a:solidFill>
                  <a:srgbClr val="FFFFFF"/>
                </a:solidFill>
                <a:latin typeface="Aptos" pitchFamily="34" charset="0"/>
                <a:ea typeface="Aptos" pitchFamily="34" charset="-122"/>
                <a:cs typeface="Aptos" pitchFamily="34" charset="-120"/>
              </a:rPr>
              <a:t>Nashiah AI Agency Platform</a:t>
            </a:r>
            <a:endParaRPr lang="en-US" sz="1400"/>
          </a:p>
        </p:txBody>
      </p:sp>
      <p:sp>
        <p:nvSpPr>
          <p:cNvPr id="13" name="Shape 10"/>
          <p:cNvSpPr/>
          <p:nvPr/>
        </p:nvSpPr>
        <p:spPr>
          <a:xfrm>
            <a:off x="4864608" y="1874520"/>
            <a:ext cx="6583680" cy="466344"/>
          </a:xfrm>
          <a:prstGeom prst="roundRect">
            <a:avLst>
              <a:gd name="adj" fmla="val 23529"/>
            </a:avLst>
          </a:prstGeom>
          <a:solidFill>
            <a:srgbClr val="F4F8FB"/>
          </a:solidFill>
          <a:ln w="8890">
            <a:solidFill>
              <a:srgbClr val="DCE8EE"/>
            </a:solidFill>
            <a:prstDash val="solid"/>
          </a:ln>
        </p:spPr>
        <p:txBody>
          <a:bodyPr/>
          <a:lstStyle/>
          <a:p>
            <a:endParaRPr lang="en-GB"/>
          </a:p>
        </p:txBody>
      </p:sp>
      <p:sp>
        <p:nvSpPr>
          <p:cNvPr id="14" name="Text 11"/>
          <p:cNvSpPr/>
          <p:nvPr/>
        </p:nvSpPr>
        <p:spPr>
          <a:xfrm>
            <a:off x="5074920" y="1938528"/>
            <a:ext cx="274320" cy="274320"/>
          </a:xfrm>
          <a:prstGeom prst="rect">
            <a:avLst/>
          </a:prstGeom>
          <a:noFill/>
          <a:ln/>
        </p:spPr>
        <p:txBody>
          <a:bodyPr wrap="square" lIns="0" tIns="0" rIns="0" bIns="0" rtlCol="0" anchor="ctr">
            <a:normAutofit/>
          </a:bodyPr>
          <a:lstStyle/>
          <a:p>
            <a:pPr marL="0" indent="0">
              <a:buNone/>
            </a:pPr>
            <a:r>
              <a:rPr lang="en-US" sz="1400" b="1">
                <a:solidFill>
                  <a:srgbClr val="14A49C"/>
                </a:solidFill>
                <a:latin typeface="Aptos" pitchFamily="34" charset="0"/>
                <a:ea typeface="Aptos" pitchFamily="34" charset="-122"/>
                <a:cs typeface="Aptos" pitchFamily="34" charset="-120"/>
              </a:rPr>
              <a:t>✓</a:t>
            </a:r>
            <a:endParaRPr lang="en-US" sz="1400"/>
          </a:p>
        </p:txBody>
      </p:sp>
      <p:sp>
        <p:nvSpPr>
          <p:cNvPr id="15" name="Text 12"/>
          <p:cNvSpPr/>
          <p:nvPr/>
        </p:nvSpPr>
        <p:spPr>
          <a:xfrm>
            <a:off x="5468112" y="1938528"/>
            <a:ext cx="5596128" cy="292608"/>
          </a:xfrm>
          <a:prstGeom prst="rect">
            <a:avLst/>
          </a:prstGeom>
          <a:noFill/>
          <a:ln/>
        </p:spPr>
        <p:txBody>
          <a:bodyPr wrap="square" lIns="0" tIns="0" rIns="0" bIns="0" rtlCol="0" anchor="ctr">
            <a:normAutofit/>
          </a:bodyPr>
          <a:lstStyle/>
          <a:p>
            <a:r>
              <a:rPr lang="en-US" sz="1500" b="1">
                <a:solidFill>
                  <a:srgbClr val="153450"/>
                </a:solidFill>
                <a:latin typeface="Aptos"/>
              </a:rPr>
              <a:t>Digital Banners</a:t>
            </a:r>
            <a:endParaRPr lang="en-US" sz="1500"/>
          </a:p>
        </p:txBody>
      </p:sp>
      <p:sp>
        <p:nvSpPr>
          <p:cNvPr id="16" name="Shape 13"/>
          <p:cNvSpPr/>
          <p:nvPr/>
        </p:nvSpPr>
        <p:spPr>
          <a:xfrm>
            <a:off x="4864608" y="2478024"/>
            <a:ext cx="6583680" cy="466344"/>
          </a:xfrm>
          <a:prstGeom prst="roundRect">
            <a:avLst>
              <a:gd name="adj" fmla="val 23529"/>
            </a:avLst>
          </a:prstGeom>
          <a:solidFill>
            <a:srgbClr val="FFFFFF"/>
          </a:solidFill>
          <a:ln w="8890">
            <a:solidFill>
              <a:srgbClr val="DCE8EE"/>
            </a:solidFill>
            <a:prstDash val="solid"/>
          </a:ln>
        </p:spPr>
        <p:txBody>
          <a:bodyPr/>
          <a:lstStyle/>
          <a:p>
            <a:endParaRPr lang="en-GB"/>
          </a:p>
        </p:txBody>
      </p:sp>
      <p:sp>
        <p:nvSpPr>
          <p:cNvPr id="17" name="Text 14"/>
          <p:cNvSpPr/>
          <p:nvPr/>
        </p:nvSpPr>
        <p:spPr>
          <a:xfrm>
            <a:off x="5074920" y="2542032"/>
            <a:ext cx="274320" cy="274320"/>
          </a:xfrm>
          <a:prstGeom prst="rect">
            <a:avLst/>
          </a:prstGeom>
          <a:noFill/>
          <a:ln/>
        </p:spPr>
        <p:txBody>
          <a:bodyPr wrap="square" lIns="0" tIns="0" rIns="0" bIns="0" rtlCol="0" anchor="ctr">
            <a:normAutofit/>
          </a:bodyPr>
          <a:lstStyle/>
          <a:p>
            <a:pPr marL="0" indent="0">
              <a:buNone/>
            </a:pPr>
            <a:r>
              <a:rPr lang="en-US" sz="1400" b="1">
                <a:solidFill>
                  <a:srgbClr val="14A49C"/>
                </a:solidFill>
                <a:latin typeface="Aptos" pitchFamily="34" charset="0"/>
                <a:ea typeface="Aptos" pitchFamily="34" charset="-122"/>
                <a:cs typeface="Aptos" pitchFamily="34" charset="-120"/>
              </a:rPr>
              <a:t>✓</a:t>
            </a:r>
            <a:endParaRPr lang="en-US" sz="1400"/>
          </a:p>
        </p:txBody>
      </p:sp>
      <p:sp>
        <p:nvSpPr>
          <p:cNvPr id="18" name="Text 15"/>
          <p:cNvSpPr/>
          <p:nvPr/>
        </p:nvSpPr>
        <p:spPr>
          <a:xfrm>
            <a:off x="5468112" y="2542032"/>
            <a:ext cx="5596128" cy="292608"/>
          </a:xfrm>
          <a:prstGeom prst="rect">
            <a:avLst/>
          </a:prstGeom>
          <a:noFill/>
          <a:ln/>
        </p:spPr>
        <p:txBody>
          <a:bodyPr wrap="square" lIns="0" tIns="0" rIns="0" bIns="0" rtlCol="0" anchor="ctr">
            <a:normAutofit/>
          </a:bodyPr>
          <a:lstStyle/>
          <a:p>
            <a:pPr marL="0" indent="0">
              <a:buNone/>
            </a:pPr>
            <a:r>
              <a:rPr lang="en-US" sz="1500" b="1">
                <a:solidFill>
                  <a:srgbClr val="153450"/>
                </a:solidFill>
                <a:latin typeface="Aptos" pitchFamily="34" charset="0"/>
                <a:ea typeface="Aptos" pitchFamily="34" charset="-122"/>
                <a:cs typeface="Aptos" pitchFamily="34" charset="-120"/>
              </a:rPr>
              <a:t>Approved email templates</a:t>
            </a:r>
            <a:endParaRPr lang="en-US" sz="1500"/>
          </a:p>
        </p:txBody>
      </p:sp>
      <p:sp>
        <p:nvSpPr>
          <p:cNvPr id="19" name="Shape 16"/>
          <p:cNvSpPr/>
          <p:nvPr/>
        </p:nvSpPr>
        <p:spPr>
          <a:xfrm>
            <a:off x="4864608" y="3081528"/>
            <a:ext cx="6583680" cy="466344"/>
          </a:xfrm>
          <a:prstGeom prst="roundRect">
            <a:avLst>
              <a:gd name="adj" fmla="val 23529"/>
            </a:avLst>
          </a:prstGeom>
          <a:solidFill>
            <a:srgbClr val="F4F8FB"/>
          </a:solidFill>
          <a:ln w="8890">
            <a:solidFill>
              <a:srgbClr val="DCE8EE"/>
            </a:solidFill>
            <a:prstDash val="solid"/>
          </a:ln>
        </p:spPr>
        <p:txBody>
          <a:bodyPr/>
          <a:lstStyle/>
          <a:p>
            <a:endParaRPr lang="en-GB"/>
          </a:p>
        </p:txBody>
      </p:sp>
      <p:sp>
        <p:nvSpPr>
          <p:cNvPr id="20" name="Text 17"/>
          <p:cNvSpPr/>
          <p:nvPr/>
        </p:nvSpPr>
        <p:spPr>
          <a:xfrm>
            <a:off x="5074920" y="3145536"/>
            <a:ext cx="274320" cy="274320"/>
          </a:xfrm>
          <a:prstGeom prst="rect">
            <a:avLst/>
          </a:prstGeom>
          <a:noFill/>
          <a:ln/>
        </p:spPr>
        <p:txBody>
          <a:bodyPr wrap="square" lIns="0" tIns="0" rIns="0" bIns="0" rtlCol="0" anchor="ctr">
            <a:normAutofit/>
          </a:bodyPr>
          <a:lstStyle/>
          <a:p>
            <a:pPr marL="0" indent="0">
              <a:buNone/>
            </a:pPr>
            <a:r>
              <a:rPr lang="en-US" sz="1400" b="1">
                <a:solidFill>
                  <a:srgbClr val="14A49C"/>
                </a:solidFill>
                <a:latin typeface="Aptos" pitchFamily="34" charset="0"/>
                <a:ea typeface="Aptos" pitchFamily="34" charset="-122"/>
                <a:cs typeface="Aptos" pitchFamily="34" charset="-120"/>
              </a:rPr>
              <a:t>✓</a:t>
            </a:r>
            <a:endParaRPr lang="en-US" sz="1400"/>
          </a:p>
        </p:txBody>
      </p:sp>
      <p:sp>
        <p:nvSpPr>
          <p:cNvPr id="21" name="Text 18"/>
          <p:cNvSpPr/>
          <p:nvPr/>
        </p:nvSpPr>
        <p:spPr>
          <a:xfrm>
            <a:off x="5468112" y="3145536"/>
            <a:ext cx="5596128" cy="292608"/>
          </a:xfrm>
          <a:prstGeom prst="rect">
            <a:avLst/>
          </a:prstGeom>
          <a:noFill/>
          <a:ln/>
        </p:spPr>
        <p:txBody>
          <a:bodyPr wrap="square" lIns="0" tIns="0" rIns="0" bIns="0" rtlCol="0" anchor="ctr">
            <a:normAutofit/>
          </a:bodyPr>
          <a:lstStyle/>
          <a:p>
            <a:pPr marL="0" indent="0">
              <a:buNone/>
            </a:pPr>
            <a:r>
              <a:rPr lang="en-US" sz="1500" b="1">
                <a:solidFill>
                  <a:srgbClr val="153450"/>
                </a:solidFill>
                <a:latin typeface="Aptos" pitchFamily="34" charset="0"/>
                <a:ea typeface="Aptos" pitchFamily="34" charset="-122"/>
                <a:cs typeface="Aptos" pitchFamily="34" charset="-120"/>
              </a:rPr>
              <a:t>Interactive Visual Aids (IVAs)</a:t>
            </a:r>
            <a:endParaRPr lang="en-US" sz="1500"/>
          </a:p>
        </p:txBody>
      </p:sp>
      <p:sp>
        <p:nvSpPr>
          <p:cNvPr id="22" name="Shape 19"/>
          <p:cNvSpPr/>
          <p:nvPr/>
        </p:nvSpPr>
        <p:spPr>
          <a:xfrm>
            <a:off x="4864608" y="3685032"/>
            <a:ext cx="6583680" cy="466344"/>
          </a:xfrm>
          <a:prstGeom prst="roundRect">
            <a:avLst>
              <a:gd name="adj" fmla="val 23529"/>
            </a:avLst>
          </a:prstGeom>
          <a:solidFill>
            <a:srgbClr val="FFFFFF"/>
          </a:solidFill>
          <a:ln w="8890">
            <a:solidFill>
              <a:srgbClr val="DCE8EE"/>
            </a:solidFill>
            <a:prstDash val="solid"/>
          </a:ln>
        </p:spPr>
        <p:txBody>
          <a:bodyPr/>
          <a:lstStyle/>
          <a:p>
            <a:endParaRPr lang="en-GB"/>
          </a:p>
        </p:txBody>
      </p:sp>
      <p:sp>
        <p:nvSpPr>
          <p:cNvPr id="23" name="Text 20"/>
          <p:cNvSpPr/>
          <p:nvPr/>
        </p:nvSpPr>
        <p:spPr>
          <a:xfrm>
            <a:off x="5074920" y="3749040"/>
            <a:ext cx="274320" cy="274320"/>
          </a:xfrm>
          <a:prstGeom prst="rect">
            <a:avLst/>
          </a:prstGeom>
          <a:noFill/>
          <a:ln/>
        </p:spPr>
        <p:txBody>
          <a:bodyPr wrap="square" lIns="0" tIns="0" rIns="0" bIns="0" rtlCol="0" anchor="ctr">
            <a:normAutofit/>
          </a:bodyPr>
          <a:lstStyle/>
          <a:p>
            <a:pPr marL="0" indent="0">
              <a:buNone/>
            </a:pPr>
            <a:r>
              <a:rPr lang="en-US" sz="1400" b="1">
                <a:solidFill>
                  <a:srgbClr val="14A49C"/>
                </a:solidFill>
                <a:latin typeface="Aptos" pitchFamily="34" charset="0"/>
                <a:ea typeface="Aptos" pitchFamily="34" charset="-122"/>
                <a:cs typeface="Aptos" pitchFamily="34" charset="-120"/>
              </a:rPr>
              <a:t>✓</a:t>
            </a:r>
            <a:endParaRPr lang="en-US" sz="1400"/>
          </a:p>
        </p:txBody>
      </p:sp>
      <p:sp>
        <p:nvSpPr>
          <p:cNvPr id="24" name="Text 21"/>
          <p:cNvSpPr/>
          <p:nvPr/>
        </p:nvSpPr>
        <p:spPr>
          <a:xfrm>
            <a:off x="5468112" y="3749040"/>
            <a:ext cx="5596128" cy="292608"/>
          </a:xfrm>
          <a:prstGeom prst="rect">
            <a:avLst/>
          </a:prstGeom>
          <a:noFill/>
          <a:ln/>
        </p:spPr>
        <p:txBody>
          <a:bodyPr wrap="square" lIns="0" tIns="0" rIns="0" bIns="0" rtlCol="0" anchor="ctr">
            <a:normAutofit/>
          </a:bodyPr>
          <a:lstStyle/>
          <a:p>
            <a:pPr marL="0" indent="0">
              <a:buNone/>
            </a:pPr>
            <a:r>
              <a:rPr lang="en-US" sz="1500" b="1">
                <a:solidFill>
                  <a:srgbClr val="153450"/>
                </a:solidFill>
                <a:latin typeface="Aptos" pitchFamily="34" charset="0"/>
                <a:ea typeface="Aptos" pitchFamily="34" charset="-122"/>
                <a:cs typeface="Aptos" pitchFamily="34" charset="-120"/>
              </a:rPr>
              <a:t>Websites &amp; microsites</a:t>
            </a:r>
            <a:endParaRPr lang="en-US" sz="1500"/>
          </a:p>
        </p:txBody>
      </p:sp>
      <p:sp>
        <p:nvSpPr>
          <p:cNvPr id="25" name="Shape 22"/>
          <p:cNvSpPr/>
          <p:nvPr/>
        </p:nvSpPr>
        <p:spPr>
          <a:xfrm>
            <a:off x="4864608" y="4288536"/>
            <a:ext cx="6583680" cy="466344"/>
          </a:xfrm>
          <a:prstGeom prst="roundRect">
            <a:avLst>
              <a:gd name="adj" fmla="val 23529"/>
            </a:avLst>
          </a:prstGeom>
          <a:solidFill>
            <a:srgbClr val="F4F8FB"/>
          </a:solidFill>
          <a:ln w="8890">
            <a:solidFill>
              <a:srgbClr val="DCE8EE"/>
            </a:solidFill>
            <a:prstDash val="solid"/>
          </a:ln>
        </p:spPr>
        <p:txBody>
          <a:bodyPr/>
          <a:lstStyle/>
          <a:p>
            <a:endParaRPr lang="en-GB"/>
          </a:p>
        </p:txBody>
      </p:sp>
      <p:sp>
        <p:nvSpPr>
          <p:cNvPr id="26" name="Text 23"/>
          <p:cNvSpPr/>
          <p:nvPr/>
        </p:nvSpPr>
        <p:spPr>
          <a:xfrm>
            <a:off x="5074920" y="4352544"/>
            <a:ext cx="274320" cy="274320"/>
          </a:xfrm>
          <a:prstGeom prst="rect">
            <a:avLst/>
          </a:prstGeom>
          <a:noFill/>
          <a:ln/>
        </p:spPr>
        <p:txBody>
          <a:bodyPr wrap="square" lIns="0" tIns="0" rIns="0" bIns="0" rtlCol="0" anchor="ctr">
            <a:normAutofit/>
          </a:bodyPr>
          <a:lstStyle/>
          <a:p>
            <a:pPr marL="0" indent="0">
              <a:buNone/>
            </a:pPr>
            <a:r>
              <a:rPr lang="en-US" sz="1400" b="1">
                <a:solidFill>
                  <a:srgbClr val="14A49C"/>
                </a:solidFill>
                <a:latin typeface="Aptos" pitchFamily="34" charset="0"/>
                <a:ea typeface="Aptos" pitchFamily="34" charset="-122"/>
                <a:cs typeface="Aptos" pitchFamily="34" charset="-120"/>
              </a:rPr>
              <a:t>✓</a:t>
            </a:r>
            <a:endParaRPr lang="en-US" sz="1400"/>
          </a:p>
        </p:txBody>
      </p:sp>
      <p:sp>
        <p:nvSpPr>
          <p:cNvPr id="27" name="Text 24"/>
          <p:cNvSpPr/>
          <p:nvPr/>
        </p:nvSpPr>
        <p:spPr>
          <a:xfrm>
            <a:off x="5468112" y="4352544"/>
            <a:ext cx="5596128" cy="292608"/>
          </a:xfrm>
          <a:prstGeom prst="rect">
            <a:avLst/>
          </a:prstGeom>
          <a:noFill/>
          <a:ln/>
        </p:spPr>
        <p:txBody>
          <a:bodyPr wrap="square" lIns="0" tIns="0" rIns="0" bIns="0" rtlCol="0" anchor="ctr">
            <a:normAutofit/>
          </a:bodyPr>
          <a:lstStyle/>
          <a:p>
            <a:pPr marL="0" indent="0">
              <a:buNone/>
            </a:pPr>
            <a:r>
              <a:rPr lang="en-US" sz="1500" b="1">
                <a:solidFill>
                  <a:srgbClr val="153450"/>
                </a:solidFill>
                <a:latin typeface="Aptos" pitchFamily="34" charset="0"/>
                <a:ea typeface="Aptos" pitchFamily="34" charset="-122"/>
                <a:cs typeface="Aptos" pitchFamily="34" charset="-120"/>
              </a:rPr>
              <a:t>CLM presentations</a:t>
            </a:r>
            <a:endParaRPr lang="en-US" sz="1500"/>
          </a:p>
        </p:txBody>
      </p:sp>
      <p:sp>
        <p:nvSpPr>
          <p:cNvPr id="28" name="Shape 25"/>
          <p:cNvSpPr/>
          <p:nvPr/>
        </p:nvSpPr>
        <p:spPr>
          <a:xfrm>
            <a:off x="4864608" y="4892040"/>
            <a:ext cx="6583680" cy="466344"/>
          </a:xfrm>
          <a:prstGeom prst="roundRect">
            <a:avLst>
              <a:gd name="adj" fmla="val 23529"/>
            </a:avLst>
          </a:prstGeom>
          <a:solidFill>
            <a:srgbClr val="FFFFFF"/>
          </a:solidFill>
          <a:ln w="8890">
            <a:solidFill>
              <a:srgbClr val="DCE8EE"/>
            </a:solidFill>
            <a:prstDash val="solid"/>
          </a:ln>
        </p:spPr>
        <p:txBody>
          <a:bodyPr/>
          <a:lstStyle/>
          <a:p>
            <a:endParaRPr lang="en-GB"/>
          </a:p>
        </p:txBody>
      </p:sp>
      <p:sp>
        <p:nvSpPr>
          <p:cNvPr id="29" name="Text 26"/>
          <p:cNvSpPr/>
          <p:nvPr/>
        </p:nvSpPr>
        <p:spPr>
          <a:xfrm>
            <a:off x="5074920" y="4956048"/>
            <a:ext cx="274320" cy="274320"/>
          </a:xfrm>
          <a:prstGeom prst="rect">
            <a:avLst/>
          </a:prstGeom>
          <a:noFill/>
          <a:ln/>
        </p:spPr>
        <p:txBody>
          <a:bodyPr wrap="square" lIns="0" tIns="0" rIns="0" bIns="0" rtlCol="0" anchor="ctr">
            <a:normAutofit/>
          </a:bodyPr>
          <a:lstStyle/>
          <a:p>
            <a:pPr marL="0" indent="0">
              <a:buNone/>
            </a:pPr>
            <a:r>
              <a:rPr lang="en-US" sz="1400" b="1">
                <a:solidFill>
                  <a:srgbClr val="14A49C"/>
                </a:solidFill>
                <a:latin typeface="Aptos" pitchFamily="34" charset="0"/>
                <a:ea typeface="Aptos" pitchFamily="34" charset="-122"/>
                <a:cs typeface="Aptos" pitchFamily="34" charset="-120"/>
              </a:rPr>
              <a:t>✓</a:t>
            </a:r>
            <a:endParaRPr lang="en-US" sz="1400"/>
          </a:p>
        </p:txBody>
      </p:sp>
      <p:sp>
        <p:nvSpPr>
          <p:cNvPr id="30" name="Text 27"/>
          <p:cNvSpPr/>
          <p:nvPr/>
        </p:nvSpPr>
        <p:spPr>
          <a:xfrm>
            <a:off x="5468112" y="4956048"/>
            <a:ext cx="5596128" cy="292608"/>
          </a:xfrm>
          <a:prstGeom prst="rect">
            <a:avLst/>
          </a:prstGeom>
          <a:noFill/>
          <a:ln/>
        </p:spPr>
        <p:txBody>
          <a:bodyPr wrap="square" lIns="0" tIns="0" rIns="0" bIns="0" rtlCol="0" anchor="ctr">
            <a:normAutofit/>
          </a:bodyPr>
          <a:lstStyle/>
          <a:p>
            <a:pPr marL="0" indent="0">
              <a:buNone/>
            </a:pPr>
            <a:r>
              <a:rPr lang="en-US" sz="1500" b="1">
                <a:solidFill>
                  <a:srgbClr val="153450"/>
                </a:solidFill>
                <a:latin typeface="Aptos" pitchFamily="34" charset="0"/>
                <a:ea typeface="Aptos" pitchFamily="34" charset="-122"/>
                <a:cs typeface="Aptos" pitchFamily="34" charset="-120"/>
              </a:rPr>
              <a:t>Pre-release validation</a:t>
            </a:r>
            <a:endParaRPr lang="en-US" sz="1500"/>
          </a:p>
        </p:txBody>
      </p:sp>
      <p:pic>
        <p:nvPicPr>
          <p:cNvPr id="32" name="Picture 31">
            <a:extLst>
              <a:ext uri="{FF2B5EF4-FFF2-40B4-BE49-F238E27FC236}">
                <a16:creationId xmlns:a16="http://schemas.microsoft.com/office/drawing/2014/main" id="{1B178972-3E4B-F5CB-477E-D09A38CE314D}"/>
              </a:ext>
            </a:extLst>
          </p:cNvPr>
          <p:cNvPicPr>
            <a:picLocks noChangeAspect="1"/>
          </p:cNvPicPr>
          <p:nvPr/>
        </p:nvPicPr>
        <p:blipFill>
          <a:blip r:embed="rId4"/>
          <a:stretch>
            <a:fillRect/>
          </a:stretch>
        </p:blipFill>
        <p:spPr>
          <a:xfrm>
            <a:off x="1145222" y="1945958"/>
            <a:ext cx="2687955" cy="2793365"/>
          </a:xfrm>
          <a:prstGeom prst="rect">
            <a:avLst/>
          </a:prstGeom>
        </p:spPr>
      </p:pic>
    </p:spTree>
    <p:extLst>
      <p:ext uri="{BB962C8B-B14F-4D97-AF65-F5344CB8AC3E}">
        <p14:creationId xmlns:p14="http://schemas.microsoft.com/office/powerpoint/2010/main" val="1113130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3F034FC-BB9C-1A63-A9FC-4DD8649677DD}"/>
              </a:ext>
            </a:extLst>
          </p:cNvPr>
          <p:cNvGraphicFramePr>
            <a:graphicFrameLocks noGrp="1"/>
          </p:cNvGraphicFramePr>
          <p:nvPr>
            <p:extLst>
              <p:ext uri="{D42A27DB-BD31-4B8C-83A1-F6EECF244321}">
                <p14:modId xmlns:p14="http://schemas.microsoft.com/office/powerpoint/2010/main" val="1598438587"/>
              </p:ext>
            </p:extLst>
          </p:nvPr>
        </p:nvGraphicFramePr>
        <p:xfrm>
          <a:off x="0" y="1092868"/>
          <a:ext cx="12188707" cy="5867802"/>
        </p:xfrm>
        <a:graphic>
          <a:graphicData uri="http://schemas.openxmlformats.org/drawingml/2006/table">
            <a:tbl>
              <a:tblPr bandRow="1">
                <a:tableStyleId>{5C22544A-7EE6-4342-B048-85BDC9FD1C3A}</a:tableStyleId>
              </a:tblPr>
              <a:tblGrid>
                <a:gridCol w="3268578">
                  <a:extLst>
                    <a:ext uri="{9D8B030D-6E8A-4147-A177-3AD203B41FA5}">
                      <a16:colId xmlns:a16="http://schemas.microsoft.com/office/drawing/2014/main" val="2079301446"/>
                    </a:ext>
                  </a:extLst>
                </a:gridCol>
                <a:gridCol w="8920129">
                  <a:extLst>
                    <a:ext uri="{9D8B030D-6E8A-4147-A177-3AD203B41FA5}">
                      <a16:colId xmlns:a16="http://schemas.microsoft.com/office/drawing/2014/main" val="1719738150"/>
                    </a:ext>
                  </a:extLst>
                </a:gridCol>
              </a:tblGrid>
              <a:tr h="228734">
                <a:tc>
                  <a:txBody>
                    <a:bodyPr/>
                    <a:lstStyle/>
                    <a:p>
                      <a:pPr lvl="0">
                        <a:buNone/>
                      </a:pPr>
                      <a:r>
                        <a:rPr lang="en-US" sz="1600" b="1">
                          <a:effectLst/>
                        </a:rPr>
                        <a:t>       Agent Connectors</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lvl="0">
                        <a:buNone/>
                      </a:pPr>
                      <a:r>
                        <a:rPr lang="en-US" sz="1600" b="1">
                          <a:effectLst/>
                        </a:rPr>
                        <a:t>Capabilities </a:t>
                      </a: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954848176"/>
                  </a:ext>
                </a:extLst>
              </a:tr>
              <a:tr h="1067421">
                <a:tc>
                  <a:txBody>
                    <a:bodyPr/>
                    <a:lstStyle/>
                    <a:p>
                      <a:pPr lvl="0" algn="l">
                        <a:lnSpc>
                          <a:spcPct val="100000"/>
                        </a:lnSpc>
                        <a:spcBef>
                          <a:spcPts val="0"/>
                        </a:spcBef>
                        <a:spcAft>
                          <a:spcPts val="0"/>
                        </a:spcAft>
                        <a:buNone/>
                      </a:pPr>
                      <a:r>
                        <a:rPr lang="en-US" sz="1800" b="1" i="0" u="none" strike="noStrike" noProof="0">
                          <a:effectLst/>
                          <a:latin typeface="Calibri"/>
                          <a:ea typeface="Calibri"/>
                          <a:cs typeface="Calibri"/>
                        </a:rPr>
                        <a:t>Brand and template repository(DAM)</a:t>
                      </a:r>
                      <a:endParaRPr lang="en-US" sz="1800" b="1"/>
                    </a:p>
                    <a:p>
                      <a:pPr lvl="0">
                        <a:buNone/>
                      </a:pPr>
                      <a:r>
                        <a:rPr lang="en-US" sz="1800" b="1">
                          <a:effectLst/>
                        </a:rPr>
                        <a:t>: MATRIX / Acquia Widen </a:t>
                      </a: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lvl="0" algn="l">
                        <a:lnSpc>
                          <a:spcPct val="100000"/>
                        </a:lnSpc>
                        <a:spcBef>
                          <a:spcPts val="0"/>
                        </a:spcBef>
                        <a:spcAft>
                          <a:spcPts val="0"/>
                        </a:spcAft>
                        <a:buNone/>
                      </a:pPr>
                      <a:r>
                        <a:rPr lang="en-US" sz="1800" b="0" i="0" u="none" strike="noStrike" noProof="0">
                          <a:effectLst/>
                          <a:latin typeface="Calibri"/>
                          <a:ea typeface="Calibri"/>
                          <a:cs typeface="Calibri"/>
                        </a:rPr>
                        <a:t>Retrieve approved campaign assets, logos, imagery, metadata, and brand guidelines to supply to the design workflow. </a:t>
                      </a:r>
                      <a:r>
                        <a:rPr lang="en-US" sz="1800" b="0" i="0" u="none" strike="noStrike" noProof="0">
                          <a:effectLst/>
                        </a:rPr>
                        <a:t>Retrieve the correct brand rules, fonts, design references, and presentation templates, with version control.</a:t>
                      </a:r>
                      <a:endParaRPr lang="en-US" sz="1800"/>
                    </a:p>
                    <a:p>
                      <a:pPr lvl="0" algn="l">
                        <a:lnSpc>
                          <a:spcPct val="100000"/>
                        </a:lnSpc>
                        <a:spcBef>
                          <a:spcPts val="0"/>
                        </a:spcBef>
                        <a:spcAft>
                          <a:spcPts val="0"/>
                        </a:spcAft>
                        <a:buNone/>
                      </a:pPr>
                      <a:endParaRPr lang="en-US" sz="1800" b="0" i="0" u="none" strike="noStrike" noProof="0">
                        <a:effectLst/>
                        <a:latin typeface="Calibri"/>
                        <a:ea typeface="Calibri"/>
                        <a:cs typeface="Calibri"/>
                      </a:endParaRPr>
                    </a:p>
                    <a:p>
                      <a:pPr lvl="0">
                        <a:buNone/>
                      </a:pP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2878164784"/>
                  </a:ext>
                </a:extLst>
              </a:tr>
              <a:tr h="686202">
                <a:tc>
                  <a:txBody>
                    <a:bodyPr/>
                    <a:lstStyle/>
                    <a:p>
                      <a:pPr>
                        <a:buNone/>
                      </a:pPr>
                      <a:r>
                        <a:rPr lang="en-US" sz="1800" b="1">
                          <a:effectLst/>
                        </a:rPr>
                        <a:t>Figma</a:t>
                      </a: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lvl="0" algn="l">
                        <a:lnSpc>
                          <a:spcPct val="100000"/>
                        </a:lnSpc>
                        <a:spcBef>
                          <a:spcPts val="0"/>
                        </a:spcBef>
                        <a:spcAft>
                          <a:spcPts val="0"/>
                        </a:spcAft>
                        <a:buNone/>
                      </a:pPr>
                      <a:r>
                        <a:rPr lang="en-US" sz="1800" b="0" i="0" u="none" strike="noStrike" noProof="0">
                          <a:effectLst/>
                          <a:latin typeface="Calibri"/>
                          <a:ea typeface="Calibri"/>
                          <a:cs typeface="Calibri"/>
                        </a:rPr>
                        <a:t>Read existing frames, styles, and design references when the request starts from an existing design.</a:t>
                      </a:r>
                      <a:endParaRPr lang="en-US" sz="1800"/>
                    </a:p>
                    <a:p>
                      <a:pPr lvl="0">
                        <a:buNone/>
                      </a:pP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62529327"/>
                  </a:ext>
                </a:extLst>
              </a:tr>
              <a:tr h="728560">
                <a:tc>
                  <a:txBody>
                    <a:bodyPr/>
                    <a:lstStyle/>
                    <a:p>
                      <a:pPr lvl="0">
                        <a:buNone/>
                      </a:pPr>
                      <a:r>
                        <a:rPr lang="en-US" sz="1800" b="1">
                          <a:effectLst/>
                        </a:rPr>
                        <a:t>Claude Model Integration</a:t>
                      </a:r>
                      <a:endParaRPr lang="en-US" sz="1800"/>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lvl="0" algn="l">
                        <a:lnSpc>
                          <a:spcPct val="100000"/>
                        </a:lnSpc>
                        <a:spcBef>
                          <a:spcPts val="0"/>
                        </a:spcBef>
                        <a:spcAft>
                          <a:spcPts val="0"/>
                        </a:spcAft>
                        <a:buNone/>
                      </a:pPr>
                      <a:r>
                        <a:rPr lang="en-US" sz="1800" b="0" i="0" u="none" strike="noStrike" noProof="0">
                          <a:effectLst/>
                          <a:latin typeface="Calibri"/>
                          <a:ea typeface="Calibri"/>
                          <a:cs typeface="Calibri"/>
                        </a:rPr>
                        <a:t>Submit the design brief, provide brand context and assets, request revisions, and retrieve the resulting design </a:t>
                      </a:r>
                      <a:r>
                        <a:rPr lang="en-US" sz="1800" b="1" i="0" u="none" strike="noStrike" noProof="0">
                          <a:effectLst/>
                          <a:latin typeface="Calibri"/>
                          <a:ea typeface="Calibri"/>
                          <a:cs typeface="Calibri"/>
                        </a:rPr>
                        <a:t>through a validated, supported integration route</a:t>
                      </a:r>
                      <a:r>
                        <a:rPr lang="en-US" sz="1800" b="0" i="0" u="none" strike="noStrike" noProof="0">
                          <a:effectLst/>
                          <a:latin typeface="Calibri"/>
                          <a:ea typeface="Calibri"/>
                          <a:cs typeface="Calibri"/>
                        </a:rPr>
                        <a:t>.</a:t>
                      </a:r>
                      <a:endParaRPr lang="en-US" sz="1800"/>
                    </a:p>
                    <a:p>
                      <a:pPr lvl="0">
                        <a:buNone/>
                      </a:pP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3937913250"/>
                  </a:ext>
                </a:extLst>
              </a:tr>
              <a:tr h="559127">
                <a:tc>
                  <a:txBody>
                    <a:bodyPr/>
                    <a:lstStyle/>
                    <a:p>
                      <a:pPr>
                        <a:buNone/>
                      </a:pPr>
                      <a:r>
                        <a:rPr lang="en-US" sz="1800" b="1">
                          <a:effectLst/>
                        </a:rPr>
                        <a:t>Canva</a:t>
                      </a: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lvl="0" algn="l">
                        <a:lnSpc>
                          <a:spcPct val="100000"/>
                        </a:lnSpc>
                        <a:spcBef>
                          <a:spcPts val="0"/>
                        </a:spcBef>
                        <a:spcAft>
                          <a:spcPts val="0"/>
                        </a:spcAft>
                        <a:buNone/>
                      </a:pPr>
                      <a:r>
                        <a:rPr lang="en-US" sz="1800" b="0" i="0" u="none" strike="noStrike" noProof="0">
                          <a:effectLst/>
                          <a:latin typeface="Calibri"/>
                          <a:ea typeface="Calibri"/>
                          <a:cs typeface="Calibri"/>
                        </a:rPr>
                        <a:t>Hand off designs for further editing and retrieve supported exports.</a:t>
                      </a:r>
                      <a:endParaRPr lang="en-US" sz="1800"/>
                    </a:p>
                    <a:p>
                      <a:pPr lvl="0">
                        <a:buNone/>
                      </a:pP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3748390380"/>
                  </a:ext>
                </a:extLst>
              </a:tr>
              <a:tr h="686202">
                <a:tc>
                  <a:txBody>
                    <a:bodyPr/>
                    <a:lstStyle/>
                    <a:p>
                      <a:pPr>
                        <a:buNone/>
                      </a:pPr>
                      <a:r>
                        <a:rPr lang="en-US" sz="1800" b="1" err="1">
                          <a:effectLst/>
                        </a:rPr>
                        <a:t>Freepik</a:t>
                      </a:r>
                      <a:r>
                        <a:rPr lang="en-US" sz="1800" b="1">
                          <a:effectLst/>
                        </a:rPr>
                        <a:t> / Magnific</a:t>
                      </a: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lvl="0" algn="l">
                        <a:lnSpc>
                          <a:spcPct val="100000"/>
                        </a:lnSpc>
                        <a:spcBef>
                          <a:spcPts val="0"/>
                        </a:spcBef>
                        <a:spcAft>
                          <a:spcPts val="0"/>
                        </a:spcAft>
                        <a:buNone/>
                      </a:pPr>
                      <a:r>
                        <a:rPr lang="en-US" sz="1800" b="0" i="0" u="none" strike="noStrike" noProof="0">
                          <a:effectLst/>
                          <a:latin typeface="Calibri"/>
                          <a:ea typeface="Calibri"/>
                          <a:cs typeface="Calibri"/>
                        </a:rPr>
                        <a:t>Generate or upscale imagery when approved existing assets are insufficient.</a:t>
                      </a:r>
                      <a:endParaRPr lang="en-US" sz="1800"/>
                    </a:p>
                    <a:p>
                      <a:pPr lvl="0">
                        <a:buNone/>
                      </a:pP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2761000214"/>
                  </a:ext>
                </a:extLst>
              </a:tr>
              <a:tr h="686202">
                <a:tc>
                  <a:txBody>
                    <a:bodyPr/>
                    <a:lstStyle/>
                    <a:p>
                      <a:pPr lvl="0">
                        <a:buNone/>
                      </a:pPr>
                      <a:r>
                        <a:rPr lang="en-US" sz="1800" b="1">
                          <a:effectLst/>
                        </a:rPr>
                        <a:t>User Testing Tools</a:t>
                      </a:r>
                      <a:endParaRPr lang="en-US" sz="1800"/>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marL="0" lvl="0" indent="0" algn="l">
                        <a:lnSpc>
                          <a:spcPct val="100000"/>
                        </a:lnSpc>
                        <a:buNone/>
                      </a:pPr>
                      <a:r>
                        <a:rPr lang="en-US" sz="1800" b="0" i="0" u="none" strike="noStrike" baseline="0" noProof="0">
                          <a:solidFill>
                            <a:srgbClr val="000000"/>
                          </a:solidFill>
                          <a:effectLst/>
                          <a:latin typeface="Calibri"/>
                          <a:ea typeface="Calibri"/>
                          <a:cs typeface="Calibri"/>
                        </a:rPr>
                        <a:t>Leverages advanced tools to assess how well our target audiences understand, access, and comply with developed assets.</a:t>
                      </a:r>
                      <a:endParaRPr lang="en-US"/>
                    </a:p>
                    <a:p>
                      <a:pPr lvl="0">
                        <a:buNone/>
                      </a:pPr>
                      <a:endParaRPr lang="en-US" sz="1800">
                        <a:effectLst/>
                      </a:endParaRPr>
                    </a:p>
                  </a:txBody>
                  <a:tcPr anchor="ct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noFill/>
                  </a:tcPr>
                </a:tc>
                <a:extLst>
                  <a:ext uri="{0D108BD9-81ED-4DB2-BD59-A6C34878D82A}">
                    <a16:rowId xmlns:a16="http://schemas.microsoft.com/office/drawing/2014/main" val="3068358991"/>
                  </a:ext>
                </a:extLst>
              </a:tr>
            </a:tbl>
          </a:graphicData>
        </a:graphic>
      </p:graphicFrame>
    </p:spTree>
    <p:extLst>
      <p:ext uri="{BB962C8B-B14F-4D97-AF65-F5344CB8AC3E}">
        <p14:creationId xmlns:p14="http://schemas.microsoft.com/office/powerpoint/2010/main" val="524406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71C42"/>
        </a:solidFill>
        <a:effectLst/>
      </p:bgPr>
    </p:bg>
    <p:spTree>
      <p:nvGrpSpPr>
        <p:cNvPr id="1" name="">
          <a:extLst>
            <a:ext uri="{FF2B5EF4-FFF2-40B4-BE49-F238E27FC236}">
              <a16:creationId xmlns:a16="http://schemas.microsoft.com/office/drawing/2014/main" id="{83DEAE2D-3788-07D2-0761-7E02D76C4A46}"/>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9E7F2CEC-0F63-405A-0C83-FBB9C59B7617}"/>
              </a:ext>
            </a:extLst>
          </p:cNvPr>
          <p:cNvSpPr txBox="1"/>
          <p:nvPr/>
        </p:nvSpPr>
        <p:spPr>
          <a:xfrm>
            <a:off x="5987945" y="2150857"/>
            <a:ext cx="1101435" cy="2308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759"/>
              </a:lnSpc>
              <a:spcBef>
                <a:spcPct val="0"/>
              </a:spcBef>
            </a:pPr>
            <a:r>
              <a:rPr lang="en-US" sz="1599" spc="153">
                <a:solidFill>
                  <a:srgbClr val="FFFFFF"/>
                </a:solidFill>
                <a:latin typeface="Poppins Bold"/>
                <a:ea typeface="Poppins Bold"/>
                <a:cs typeface="Poppins Bold"/>
                <a:sym typeface="Poppins Bold"/>
              </a:rPr>
              <a:t>Website​</a:t>
            </a:r>
          </a:p>
        </p:txBody>
      </p:sp>
      <p:sp>
        <p:nvSpPr>
          <p:cNvPr id="3" name="TextBox 3">
            <a:extLst>
              <a:ext uri="{FF2B5EF4-FFF2-40B4-BE49-F238E27FC236}">
                <a16:creationId xmlns:a16="http://schemas.microsoft.com/office/drawing/2014/main" id="{49A7FAFD-44AC-CBE5-6262-4EA3E5B22973}"/>
              </a:ext>
            </a:extLst>
          </p:cNvPr>
          <p:cNvSpPr txBox="1"/>
          <p:nvPr/>
        </p:nvSpPr>
        <p:spPr>
          <a:xfrm>
            <a:off x="5987945" y="2468585"/>
            <a:ext cx="3560737" cy="26693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239"/>
              </a:lnSpc>
            </a:pPr>
            <a:r>
              <a:rPr lang="en-US" sz="1600">
                <a:solidFill>
                  <a:srgbClr val="FFFFFF"/>
                </a:solidFill>
                <a:latin typeface="Poppins"/>
                <a:ea typeface="Poppins"/>
                <a:cs typeface="Poppins"/>
                <a:sym typeface="Poppins"/>
              </a:rPr>
              <a:t>www.ismiletechnologies.com​</a:t>
            </a:r>
          </a:p>
        </p:txBody>
      </p:sp>
      <p:sp>
        <p:nvSpPr>
          <p:cNvPr id="4" name="TextBox 4">
            <a:extLst>
              <a:ext uri="{FF2B5EF4-FFF2-40B4-BE49-F238E27FC236}">
                <a16:creationId xmlns:a16="http://schemas.microsoft.com/office/drawing/2014/main" id="{4FD374C9-8844-45FA-026F-B4B7D2017229}"/>
              </a:ext>
            </a:extLst>
          </p:cNvPr>
          <p:cNvSpPr txBox="1"/>
          <p:nvPr/>
        </p:nvSpPr>
        <p:spPr>
          <a:xfrm>
            <a:off x="5987945" y="3128532"/>
            <a:ext cx="2147545" cy="2308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759"/>
              </a:lnSpc>
              <a:spcBef>
                <a:spcPct val="0"/>
              </a:spcBef>
            </a:pPr>
            <a:r>
              <a:rPr lang="en-US" sz="1599" spc="153">
                <a:solidFill>
                  <a:srgbClr val="FFFFFF"/>
                </a:solidFill>
                <a:latin typeface="Poppins Bold"/>
                <a:ea typeface="Poppins Bold"/>
                <a:cs typeface="Poppins Bold"/>
                <a:sym typeface="Poppins Bold"/>
              </a:rPr>
              <a:t>Phone Number</a:t>
            </a:r>
          </a:p>
        </p:txBody>
      </p:sp>
      <p:sp>
        <p:nvSpPr>
          <p:cNvPr id="5" name="TextBox 5">
            <a:extLst>
              <a:ext uri="{FF2B5EF4-FFF2-40B4-BE49-F238E27FC236}">
                <a16:creationId xmlns:a16="http://schemas.microsoft.com/office/drawing/2014/main" id="{9D63CE6E-D062-E9D8-3FC0-B68BF99E8AB6}"/>
              </a:ext>
            </a:extLst>
          </p:cNvPr>
          <p:cNvSpPr txBox="1"/>
          <p:nvPr/>
        </p:nvSpPr>
        <p:spPr>
          <a:xfrm>
            <a:off x="5987945" y="3446259"/>
            <a:ext cx="3560737" cy="26417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239"/>
              </a:lnSpc>
            </a:pPr>
            <a:r>
              <a:rPr lang="en-US" sz="1600">
                <a:solidFill>
                  <a:srgbClr val="FFFFFF"/>
                </a:solidFill>
                <a:latin typeface="Poppins"/>
                <a:ea typeface="Poppins"/>
                <a:cs typeface="Poppins"/>
                <a:sym typeface="Poppins"/>
              </a:rPr>
              <a:t>‪+1 (832) 503-2057​</a:t>
            </a:r>
          </a:p>
        </p:txBody>
      </p:sp>
      <p:sp>
        <p:nvSpPr>
          <p:cNvPr id="6" name="TextBox 6">
            <a:extLst>
              <a:ext uri="{FF2B5EF4-FFF2-40B4-BE49-F238E27FC236}">
                <a16:creationId xmlns:a16="http://schemas.microsoft.com/office/drawing/2014/main" id="{786E6E01-DE74-D5EB-7338-F31D0312A78F}"/>
              </a:ext>
            </a:extLst>
          </p:cNvPr>
          <p:cNvSpPr txBox="1"/>
          <p:nvPr/>
        </p:nvSpPr>
        <p:spPr>
          <a:xfrm>
            <a:off x="5987945" y="4106206"/>
            <a:ext cx="1780369" cy="2308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759"/>
              </a:lnSpc>
              <a:spcBef>
                <a:spcPct val="0"/>
              </a:spcBef>
            </a:pPr>
            <a:r>
              <a:rPr lang="en-US" sz="1550" spc="153">
                <a:solidFill>
                  <a:srgbClr val="FFFFFF"/>
                </a:solidFill>
                <a:latin typeface="Poppins Bold"/>
                <a:ea typeface="Poppins Bold"/>
                <a:cs typeface="Poppins Bold"/>
                <a:sym typeface="Poppins Bold"/>
              </a:rPr>
              <a:t>Email</a:t>
            </a:r>
            <a:endParaRPr lang="en-US" sz="1599" spc="153">
              <a:solidFill>
                <a:srgbClr val="FFFFFF"/>
              </a:solidFill>
              <a:latin typeface="Poppins Bold"/>
              <a:ea typeface="Poppins Bold"/>
              <a:cs typeface="Poppins Bold"/>
              <a:sym typeface="Poppins Bold"/>
            </a:endParaRPr>
          </a:p>
        </p:txBody>
      </p:sp>
      <p:sp>
        <p:nvSpPr>
          <p:cNvPr id="7" name="TextBox 7">
            <a:extLst>
              <a:ext uri="{FF2B5EF4-FFF2-40B4-BE49-F238E27FC236}">
                <a16:creationId xmlns:a16="http://schemas.microsoft.com/office/drawing/2014/main" id="{CACD6CAC-15FF-2402-3575-E3D5D2867D9F}"/>
              </a:ext>
            </a:extLst>
          </p:cNvPr>
          <p:cNvSpPr txBox="1"/>
          <p:nvPr/>
        </p:nvSpPr>
        <p:spPr>
          <a:xfrm>
            <a:off x="5987945" y="4423934"/>
            <a:ext cx="3560737" cy="26693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2239"/>
              </a:lnSpc>
            </a:pPr>
            <a:r>
              <a:rPr lang="en-US" sz="1600">
                <a:solidFill>
                  <a:srgbClr val="FFFFFF"/>
                </a:solidFill>
                <a:latin typeface="Poppins"/>
                <a:ea typeface="Poppins"/>
                <a:cs typeface="Poppins"/>
                <a:sym typeface="Poppins"/>
              </a:rPr>
              <a:t>service@ismiletechnologies.com​</a:t>
            </a:r>
          </a:p>
        </p:txBody>
      </p:sp>
      <p:sp>
        <p:nvSpPr>
          <p:cNvPr id="8" name="TextBox 8">
            <a:extLst>
              <a:ext uri="{FF2B5EF4-FFF2-40B4-BE49-F238E27FC236}">
                <a16:creationId xmlns:a16="http://schemas.microsoft.com/office/drawing/2014/main" id="{57271E3A-D9BA-F429-4233-9E19B8D8FA48}"/>
              </a:ext>
            </a:extLst>
          </p:cNvPr>
          <p:cNvSpPr txBox="1"/>
          <p:nvPr/>
        </p:nvSpPr>
        <p:spPr>
          <a:xfrm>
            <a:off x="5987945" y="1275266"/>
            <a:ext cx="3112075" cy="56682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lnSpc>
                <a:spcPts val="4480"/>
              </a:lnSpc>
            </a:pPr>
            <a:r>
              <a:rPr lang="en-US" sz="3733">
                <a:solidFill>
                  <a:srgbClr val="FFFFFF"/>
                </a:solidFill>
                <a:latin typeface="Poppins Bold"/>
                <a:ea typeface="Poppins Bold"/>
                <a:cs typeface="Poppins Bold"/>
                <a:sym typeface="Poppins Bold"/>
              </a:rPr>
              <a:t>Contact Us</a:t>
            </a:r>
          </a:p>
        </p:txBody>
      </p:sp>
      <p:sp>
        <p:nvSpPr>
          <p:cNvPr id="9" name="AutoShape 9">
            <a:extLst>
              <a:ext uri="{FF2B5EF4-FFF2-40B4-BE49-F238E27FC236}">
                <a16:creationId xmlns:a16="http://schemas.microsoft.com/office/drawing/2014/main" id="{E989E022-2793-A1DF-8343-01D6FDC5FF82}"/>
              </a:ext>
            </a:extLst>
          </p:cNvPr>
          <p:cNvSpPr/>
          <p:nvPr/>
        </p:nvSpPr>
        <p:spPr>
          <a:xfrm>
            <a:off x="685800" y="400945"/>
            <a:ext cx="10820400" cy="0"/>
          </a:xfrm>
          <a:prstGeom prst="line">
            <a:avLst/>
          </a:prstGeom>
          <a:ln w="19050" cap="flat">
            <a:solidFill>
              <a:srgbClr val="D9D9D9"/>
            </a:solidFill>
            <a:prstDash val="solid"/>
            <a:headEnd type="none" w="sm" len="sm"/>
            <a:tailEnd type="none" w="sm" len="sm"/>
          </a:ln>
        </p:spPr>
        <p:txBody>
          <a:bodyPr/>
          <a:lstStyle/>
          <a:p>
            <a:endParaRPr lang="en-US"/>
          </a:p>
        </p:txBody>
      </p:sp>
      <p:sp>
        <p:nvSpPr>
          <p:cNvPr id="10" name="Freeform 10">
            <a:extLst>
              <a:ext uri="{FF2B5EF4-FFF2-40B4-BE49-F238E27FC236}">
                <a16:creationId xmlns:a16="http://schemas.microsoft.com/office/drawing/2014/main" id="{EDAE1A84-502D-E572-BFCB-7991CF3895D9}"/>
              </a:ext>
            </a:extLst>
          </p:cNvPr>
          <p:cNvSpPr/>
          <p:nvPr/>
        </p:nvSpPr>
        <p:spPr>
          <a:xfrm flipH="1">
            <a:off x="681970" y="839916"/>
            <a:ext cx="4089737" cy="3261963"/>
          </a:xfrm>
          <a:custGeom>
            <a:avLst/>
            <a:gdLst/>
            <a:ahLst/>
            <a:cxnLst/>
            <a:rect l="l" t="t" r="r" b="b"/>
            <a:pathLst>
              <a:path w="9143383" h="7431077">
                <a:moveTo>
                  <a:pt x="9143383" y="0"/>
                </a:moveTo>
                <a:lnTo>
                  <a:pt x="0" y="0"/>
                </a:lnTo>
                <a:lnTo>
                  <a:pt x="0" y="7431076"/>
                </a:lnTo>
                <a:lnTo>
                  <a:pt x="9143383" y="7431076"/>
                </a:lnTo>
                <a:lnTo>
                  <a:pt x="9143383"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1" name="Group 11">
            <a:extLst>
              <a:ext uri="{FF2B5EF4-FFF2-40B4-BE49-F238E27FC236}">
                <a16:creationId xmlns:a16="http://schemas.microsoft.com/office/drawing/2014/main" id="{B900DA35-9554-1FE1-36BE-F7ACC999F4E3}"/>
              </a:ext>
            </a:extLst>
          </p:cNvPr>
          <p:cNvGrpSpPr/>
          <p:nvPr/>
        </p:nvGrpSpPr>
        <p:grpSpPr>
          <a:xfrm>
            <a:off x="5528418" y="6636428"/>
            <a:ext cx="6663589" cy="192489"/>
            <a:chOff x="0" y="0"/>
            <a:chExt cx="2632529" cy="76045"/>
          </a:xfrm>
        </p:grpSpPr>
        <p:sp>
          <p:nvSpPr>
            <p:cNvPr id="12" name="Freeform 12">
              <a:extLst>
                <a:ext uri="{FF2B5EF4-FFF2-40B4-BE49-F238E27FC236}">
                  <a16:creationId xmlns:a16="http://schemas.microsoft.com/office/drawing/2014/main" id="{1DFB992A-4E12-21CF-0D6D-B74CD5080B8E}"/>
                </a:ext>
              </a:extLst>
            </p:cNvPr>
            <p:cNvSpPr/>
            <p:nvPr/>
          </p:nvSpPr>
          <p:spPr>
            <a:xfrm>
              <a:off x="0" y="0"/>
              <a:ext cx="2632529" cy="76045"/>
            </a:xfrm>
            <a:custGeom>
              <a:avLst/>
              <a:gdLst/>
              <a:ahLst/>
              <a:cxnLst/>
              <a:rect l="l" t="t" r="r" b="b"/>
              <a:pathLst>
                <a:path w="2632529" h="76045">
                  <a:moveTo>
                    <a:pt x="0" y="0"/>
                  </a:moveTo>
                  <a:lnTo>
                    <a:pt x="2632529" y="0"/>
                  </a:lnTo>
                  <a:lnTo>
                    <a:pt x="2632529" y="76045"/>
                  </a:lnTo>
                  <a:lnTo>
                    <a:pt x="0" y="76045"/>
                  </a:lnTo>
                  <a:close/>
                </a:path>
              </a:pathLst>
            </a:custGeom>
            <a:solidFill>
              <a:srgbClr val="0B909A"/>
            </a:solidFill>
          </p:spPr>
          <p:txBody>
            <a:bodyPr/>
            <a:lstStyle/>
            <a:p>
              <a:endParaRPr lang="en-US"/>
            </a:p>
          </p:txBody>
        </p:sp>
        <p:sp>
          <p:nvSpPr>
            <p:cNvPr id="13" name="TextBox 13">
              <a:extLst>
                <a:ext uri="{FF2B5EF4-FFF2-40B4-BE49-F238E27FC236}">
                  <a16:creationId xmlns:a16="http://schemas.microsoft.com/office/drawing/2014/main" id="{34BBCAD7-7164-F6BA-16E5-2F213DF25DA2}"/>
                </a:ext>
              </a:extLst>
            </p:cNvPr>
            <p:cNvSpPr txBox="1"/>
            <p:nvPr/>
          </p:nvSpPr>
          <p:spPr>
            <a:xfrm>
              <a:off x="0" y="-38100"/>
              <a:ext cx="2632529" cy="114145"/>
            </a:xfrm>
            <a:prstGeom prst="rect">
              <a:avLst/>
            </a:prstGeom>
          </p:spPr>
          <p:txBody>
            <a:bodyPr lIns="33867" tIns="33867" rIns="33867" bIns="33867"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773"/>
                </a:lnSpc>
                <a:spcBef>
                  <a:spcPct val="0"/>
                </a:spcBef>
              </a:pPr>
              <a:endParaRPr sz="800"/>
            </a:p>
          </p:txBody>
        </p:sp>
      </p:grpSp>
      <p:sp>
        <p:nvSpPr>
          <p:cNvPr id="14" name="TextBox 14">
            <a:extLst>
              <a:ext uri="{FF2B5EF4-FFF2-40B4-BE49-F238E27FC236}">
                <a16:creationId xmlns:a16="http://schemas.microsoft.com/office/drawing/2014/main" id="{7C83F3E1-0948-A46F-9CD6-B97402FD82D3}"/>
              </a:ext>
            </a:extLst>
          </p:cNvPr>
          <p:cNvSpPr txBox="1"/>
          <p:nvPr/>
        </p:nvSpPr>
        <p:spPr>
          <a:xfrm>
            <a:off x="5987945" y="5081794"/>
            <a:ext cx="1780369" cy="230832"/>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lvl="0" indent="0" algn="l">
              <a:lnSpc>
                <a:spcPts val="1759"/>
              </a:lnSpc>
              <a:spcBef>
                <a:spcPct val="0"/>
              </a:spcBef>
            </a:pPr>
            <a:r>
              <a:rPr lang="en-US" sz="1599" spc="153">
                <a:solidFill>
                  <a:srgbClr val="FFFFFF"/>
                </a:solidFill>
                <a:latin typeface="Poppins Bold"/>
                <a:ea typeface="Poppins Bold"/>
                <a:cs typeface="Poppins Bold"/>
                <a:sym typeface="Poppins Bold"/>
              </a:rPr>
              <a:t>Location</a:t>
            </a:r>
          </a:p>
        </p:txBody>
      </p:sp>
      <p:sp>
        <p:nvSpPr>
          <p:cNvPr id="15" name="TextBox 15">
            <a:extLst>
              <a:ext uri="{FF2B5EF4-FFF2-40B4-BE49-F238E27FC236}">
                <a16:creationId xmlns:a16="http://schemas.microsoft.com/office/drawing/2014/main" id="{E76DBBC5-EC23-0A29-10D1-6F0794F1AAC2}"/>
              </a:ext>
            </a:extLst>
          </p:cNvPr>
          <p:cNvSpPr txBox="1"/>
          <p:nvPr/>
        </p:nvSpPr>
        <p:spPr>
          <a:xfrm>
            <a:off x="5987945" y="5488421"/>
            <a:ext cx="6085783" cy="51591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1280"/>
              </a:lnSpc>
            </a:pPr>
            <a:r>
              <a:rPr lang="en-US" sz="1600">
                <a:solidFill>
                  <a:srgbClr val="FFFFFF"/>
                </a:solidFill>
                <a:latin typeface="Poppins"/>
                <a:cs typeface="Poppins"/>
                <a:sym typeface="Poppins"/>
              </a:rPr>
              <a:t>501 S Weber Rd Unit 108, Bolingbrook, IL  60490​ USA</a:t>
            </a:r>
            <a:endParaRPr lang="en-US" sz="1600">
              <a:solidFill>
                <a:srgbClr val="FFFFFF"/>
              </a:solidFill>
              <a:latin typeface="Poppins"/>
              <a:cs typeface="Poppins"/>
            </a:endParaRPr>
          </a:p>
          <a:p>
            <a:pPr>
              <a:lnSpc>
                <a:spcPts val="1280"/>
              </a:lnSpc>
            </a:pPr>
            <a:r>
              <a:rPr lang="en-US" sz="1600">
                <a:solidFill>
                  <a:srgbClr val="FFFFFF"/>
                </a:solidFill>
                <a:latin typeface="Poppins"/>
                <a:cs typeface="Poppins"/>
                <a:sym typeface="Poppins"/>
              </a:rPr>
              <a:t>​</a:t>
            </a:r>
            <a:endParaRPr lang="en-US" sz="1600">
              <a:solidFill>
                <a:srgbClr val="FFFFFF"/>
              </a:solidFill>
              <a:latin typeface="Poppins"/>
              <a:cs typeface="Poppins"/>
            </a:endParaRPr>
          </a:p>
          <a:p>
            <a:pPr algn="just">
              <a:lnSpc>
                <a:spcPts val="1280"/>
              </a:lnSpc>
            </a:pPr>
            <a:endParaRPr lang="en-US" sz="1600">
              <a:solidFill>
                <a:srgbClr val="FFFFFF"/>
              </a:solidFill>
              <a:latin typeface="Poppins"/>
              <a:ea typeface="Poppins"/>
              <a:cs typeface="Poppins"/>
              <a:sym typeface="Poppins"/>
            </a:endParaRPr>
          </a:p>
        </p:txBody>
      </p:sp>
      <p:sp>
        <p:nvSpPr>
          <p:cNvPr id="16" name="Freeform 16">
            <a:extLst>
              <a:ext uri="{FF2B5EF4-FFF2-40B4-BE49-F238E27FC236}">
                <a16:creationId xmlns:a16="http://schemas.microsoft.com/office/drawing/2014/main" id="{BD21CF13-42FB-BC52-1DC6-96E0498A3FA4}"/>
              </a:ext>
            </a:extLst>
          </p:cNvPr>
          <p:cNvSpPr/>
          <p:nvPr/>
        </p:nvSpPr>
        <p:spPr>
          <a:xfrm>
            <a:off x="0" y="0"/>
            <a:ext cx="1192109" cy="742736"/>
          </a:xfrm>
          <a:custGeom>
            <a:avLst/>
            <a:gdLst/>
            <a:ahLst/>
            <a:cxnLst/>
            <a:rect l="l" t="t" r="r" b="b"/>
            <a:pathLst>
              <a:path w="1788163" h="1114104">
                <a:moveTo>
                  <a:pt x="0" y="0"/>
                </a:moveTo>
                <a:lnTo>
                  <a:pt x="1788163" y="0"/>
                </a:lnTo>
                <a:lnTo>
                  <a:pt x="1788163" y="1114104"/>
                </a:lnTo>
                <a:lnTo>
                  <a:pt x="0" y="1114104"/>
                </a:lnTo>
                <a:lnTo>
                  <a:pt x="0" y="0"/>
                </a:lnTo>
                <a:close/>
              </a:path>
            </a:pathLst>
          </a:custGeom>
          <a:blipFill>
            <a:blip r:embed="rId3"/>
            <a:stretch>
              <a:fillRect l="-56474" t="-66897" r="-58421" b="-70325"/>
            </a:stretch>
          </a:blipFill>
        </p:spPr>
        <p:txBody>
          <a:bodyPr/>
          <a:lstStyle/>
          <a:p>
            <a:endParaRPr lang="en-US"/>
          </a:p>
        </p:txBody>
      </p:sp>
    </p:spTree>
    <p:extLst>
      <p:ext uri="{BB962C8B-B14F-4D97-AF65-F5344CB8AC3E}">
        <p14:creationId xmlns:p14="http://schemas.microsoft.com/office/powerpoint/2010/main" val="2409865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25E241-C4ED-7375-71D2-371166C6A588}"/>
              </a:ext>
            </a:extLst>
          </p:cNvPr>
          <p:cNvSpPr txBox="1"/>
          <p:nvPr/>
        </p:nvSpPr>
        <p:spPr>
          <a:xfrm>
            <a:off x="1547446" y="1277815"/>
            <a:ext cx="68462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Calibri"/>
                <a:cs typeface="Calibri"/>
              </a:rPr>
              <a:t>APPENDIX</a:t>
            </a:r>
            <a:endParaRPr lang="en-US"/>
          </a:p>
        </p:txBody>
      </p:sp>
    </p:spTree>
    <p:extLst>
      <p:ext uri="{BB962C8B-B14F-4D97-AF65-F5344CB8AC3E}">
        <p14:creationId xmlns:p14="http://schemas.microsoft.com/office/powerpoint/2010/main" val="2149425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4" name="Shape 2"/>
          <p:cNvSpPr/>
          <p:nvPr/>
        </p:nvSpPr>
        <p:spPr>
          <a:xfrm>
            <a:off x="761695" y="1333195"/>
            <a:ext cx="3295498" cy="4000500"/>
          </a:xfrm>
          <a:prstGeom prst="roundRect">
            <a:avLst>
              <a:gd name="adj" fmla="val 1283"/>
            </a:avLst>
          </a:prstGeom>
          <a:solidFill>
            <a:srgbClr val="F8FAFC"/>
          </a:solidFill>
          <a:ln/>
          <a:effectLst>
            <a:outerShdw blurRad="114300" dist="38100" dir="16200000" algn="bl" rotWithShape="0">
              <a:srgbClr val="000000">
                <a:alpha val="3000"/>
              </a:srgbClr>
            </a:outerShdw>
          </a:effectLst>
        </p:spPr>
        <p:txBody>
          <a:bodyPr/>
          <a:lstStyle/>
          <a:p>
            <a:endParaRPr lang="en-US"/>
          </a:p>
        </p:txBody>
      </p:sp>
      <p:sp>
        <p:nvSpPr>
          <p:cNvPr id="5" name="Shape 3"/>
          <p:cNvSpPr/>
          <p:nvPr/>
        </p:nvSpPr>
        <p:spPr>
          <a:xfrm>
            <a:off x="761695" y="1333195"/>
            <a:ext cx="3295498" cy="57607"/>
          </a:xfrm>
          <a:prstGeom prst="roundRect">
            <a:avLst>
              <a:gd name="adj" fmla="val 73401"/>
            </a:avLst>
          </a:prstGeom>
          <a:solidFill>
            <a:srgbClr val="002A5A"/>
          </a:solidFill>
          <a:ln w="12700">
            <a:solidFill>
              <a:srgbClr val="002A5A">
                <a:alpha val="0"/>
              </a:srgbClr>
            </a:solidFill>
            <a:prstDash val="solid"/>
          </a:ln>
        </p:spPr>
        <p:txBody>
          <a:bodyPr/>
          <a:lstStyle/>
          <a:p>
            <a:endParaRPr lang="en-US"/>
          </a:p>
        </p:txBody>
      </p:sp>
      <p:sp>
        <p:nvSpPr>
          <p:cNvPr id="6" name="Shape 4"/>
          <p:cNvSpPr/>
          <p:nvPr/>
        </p:nvSpPr>
        <p:spPr>
          <a:xfrm>
            <a:off x="4448556" y="1333195"/>
            <a:ext cx="3295498" cy="4000500"/>
          </a:xfrm>
          <a:prstGeom prst="roundRect">
            <a:avLst>
              <a:gd name="adj" fmla="val 1283"/>
            </a:avLst>
          </a:prstGeom>
          <a:solidFill>
            <a:srgbClr val="F8FAFC"/>
          </a:solidFill>
          <a:ln/>
          <a:effectLst>
            <a:outerShdw blurRad="114300" dist="38100" dir="16200000" algn="bl" rotWithShape="0">
              <a:srgbClr val="000000">
                <a:alpha val="3000"/>
              </a:srgbClr>
            </a:outerShdw>
          </a:effectLst>
        </p:spPr>
        <p:txBody>
          <a:bodyPr/>
          <a:lstStyle/>
          <a:p>
            <a:endParaRPr lang="en-US"/>
          </a:p>
        </p:txBody>
      </p:sp>
      <p:sp>
        <p:nvSpPr>
          <p:cNvPr id="7" name="Shape 5"/>
          <p:cNvSpPr/>
          <p:nvPr/>
        </p:nvSpPr>
        <p:spPr>
          <a:xfrm>
            <a:off x="4448556" y="1333195"/>
            <a:ext cx="3295498" cy="57607"/>
          </a:xfrm>
          <a:prstGeom prst="roundRect">
            <a:avLst>
              <a:gd name="adj" fmla="val 73401"/>
            </a:avLst>
          </a:prstGeom>
          <a:solidFill>
            <a:srgbClr val="14A49C"/>
          </a:solidFill>
          <a:ln w="12700">
            <a:solidFill>
              <a:srgbClr val="14A49C">
                <a:alpha val="0"/>
              </a:srgbClr>
            </a:solidFill>
            <a:prstDash val="solid"/>
          </a:ln>
        </p:spPr>
        <p:txBody>
          <a:bodyPr/>
          <a:lstStyle/>
          <a:p>
            <a:endParaRPr lang="en-US"/>
          </a:p>
        </p:txBody>
      </p:sp>
      <p:sp>
        <p:nvSpPr>
          <p:cNvPr id="8" name="Shape 6"/>
          <p:cNvSpPr/>
          <p:nvPr/>
        </p:nvSpPr>
        <p:spPr>
          <a:xfrm>
            <a:off x="8134502" y="1333195"/>
            <a:ext cx="3295498" cy="4000500"/>
          </a:xfrm>
          <a:prstGeom prst="roundRect">
            <a:avLst>
              <a:gd name="adj" fmla="val 1283"/>
            </a:avLst>
          </a:prstGeom>
          <a:solidFill>
            <a:srgbClr val="F8FAFC"/>
          </a:solidFill>
          <a:ln/>
          <a:effectLst>
            <a:outerShdw blurRad="114300" dist="38100" dir="16200000" algn="bl" rotWithShape="0">
              <a:srgbClr val="000000">
                <a:alpha val="3000"/>
              </a:srgbClr>
            </a:outerShdw>
          </a:effectLst>
        </p:spPr>
        <p:txBody>
          <a:bodyPr/>
          <a:lstStyle/>
          <a:p>
            <a:endParaRPr lang="en-US"/>
          </a:p>
        </p:txBody>
      </p:sp>
      <p:sp>
        <p:nvSpPr>
          <p:cNvPr id="9" name="Shape 7"/>
          <p:cNvSpPr/>
          <p:nvPr/>
        </p:nvSpPr>
        <p:spPr>
          <a:xfrm>
            <a:off x="8134502" y="1333195"/>
            <a:ext cx="3295498" cy="57607"/>
          </a:xfrm>
          <a:prstGeom prst="roundRect">
            <a:avLst>
              <a:gd name="adj" fmla="val 73401"/>
            </a:avLst>
          </a:prstGeom>
          <a:solidFill>
            <a:srgbClr val="1B6999"/>
          </a:solidFill>
          <a:ln w="12700">
            <a:solidFill>
              <a:srgbClr val="1B6999">
                <a:alpha val="0"/>
              </a:srgbClr>
            </a:solidFill>
            <a:prstDash val="solid"/>
          </a:ln>
        </p:spPr>
        <p:txBody>
          <a:bodyPr/>
          <a:lstStyle/>
          <a:p>
            <a:endParaRPr lang="en-US"/>
          </a:p>
        </p:txBody>
      </p:sp>
      <p:sp>
        <p:nvSpPr>
          <p:cNvPr id="10" name="Shape 8"/>
          <p:cNvSpPr/>
          <p:nvPr/>
        </p:nvSpPr>
        <p:spPr>
          <a:xfrm>
            <a:off x="761695" y="5619902"/>
            <a:ext cx="10668305" cy="609905"/>
          </a:xfrm>
          <a:prstGeom prst="roundRect">
            <a:avLst>
              <a:gd name="adj" fmla="val 37481"/>
            </a:avLst>
          </a:prstGeom>
          <a:solidFill>
            <a:srgbClr val="002A5A"/>
          </a:solidFill>
          <a:ln w="12700">
            <a:solidFill>
              <a:srgbClr val="FFFFFF">
                <a:alpha val="0"/>
              </a:srgbClr>
            </a:solidFill>
            <a:prstDash val="solid"/>
          </a:ln>
        </p:spPr>
        <p:txBody>
          <a:bodyPr/>
          <a:lstStyle/>
          <a:p>
            <a:endParaRPr lang="en-US"/>
          </a:p>
        </p:txBody>
      </p:sp>
      <p:sp>
        <p:nvSpPr>
          <p:cNvPr id="11" name="Text 9"/>
          <p:cNvSpPr txBox="1"/>
          <p:nvPr/>
        </p:nvSpPr>
        <p:spPr>
          <a:xfrm>
            <a:off x="900240" y="571500"/>
            <a:ext cx="10858500" cy="448056"/>
          </a:xfrm>
          <a:prstGeom prst="rect">
            <a:avLst/>
          </a:prstGeom>
          <a:noFill/>
          <a:ln/>
        </p:spPr>
        <p:txBody>
          <a:bodyPr wrap="square" lIns="0" tIns="0" rIns="0" bIns="0" rtlCol="0" anchor="ctr"/>
          <a:lstStyle/>
          <a:p>
            <a:r>
              <a:rPr lang="en-US" sz="3200" b="1">
                <a:solidFill>
                  <a:schemeClr val="accent1">
                    <a:lumMod val="49000"/>
                  </a:schemeClr>
                </a:solidFill>
                <a:latin typeface="Roboto"/>
                <a:ea typeface="Roboto"/>
                <a:cs typeface="Roboto"/>
              </a:rPr>
              <a:t>What This Capability Delivers</a:t>
            </a:r>
          </a:p>
        </p:txBody>
      </p:sp>
      <p:sp>
        <p:nvSpPr>
          <p:cNvPr id="12" name="Shape 10"/>
          <p:cNvSpPr/>
          <p:nvPr/>
        </p:nvSpPr>
        <p:spPr>
          <a:xfrm>
            <a:off x="2029054" y="1619402"/>
            <a:ext cx="761695" cy="761695"/>
          </a:xfrm>
          <a:prstGeom prst="ellipse">
            <a:avLst/>
          </a:prstGeom>
          <a:solidFill>
            <a:srgbClr val="E6EAF0"/>
          </a:solidFill>
          <a:ln w="12700">
            <a:solidFill>
              <a:srgbClr val="FFFFFF">
                <a:alpha val="0"/>
              </a:srgbClr>
            </a:solidFill>
            <a:prstDash val="solid"/>
          </a:ln>
        </p:spPr>
        <p:txBody>
          <a:bodyPr/>
          <a:lstStyle/>
          <a:p>
            <a:endParaRPr lang="en-US"/>
          </a:p>
        </p:txBody>
      </p:sp>
      <p:pic>
        <p:nvPicPr>
          <p:cNvPr id="13" name="Image 0" descr="preencoded.png"/>
          <p:cNvPicPr>
            <a:picLocks noChangeAspect="1"/>
          </p:cNvPicPr>
          <p:nvPr/>
        </p:nvPicPr>
        <p:blipFill>
          <a:blip r:embed="rId3"/>
          <a:srcRect l="-90" r="-90"/>
          <a:stretch/>
        </p:blipFill>
        <p:spPr>
          <a:xfrm>
            <a:off x="2219249" y="1848002"/>
            <a:ext cx="381305" cy="304495"/>
          </a:xfrm>
          <a:prstGeom prst="rect">
            <a:avLst/>
          </a:prstGeom>
        </p:spPr>
      </p:pic>
      <p:sp>
        <p:nvSpPr>
          <p:cNvPr id="14" name="Text 11"/>
          <p:cNvSpPr txBox="1"/>
          <p:nvPr/>
        </p:nvSpPr>
        <p:spPr>
          <a:xfrm>
            <a:off x="895198" y="2572207"/>
            <a:ext cx="3029407" cy="238658"/>
          </a:xfrm>
          <a:prstGeom prst="rect">
            <a:avLst/>
          </a:prstGeom>
          <a:noFill/>
          <a:ln/>
        </p:spPr>
        <p:txBody>
          <a:bodyPr wrap="square" lIns="0" tIns="0" rIns="0" bIns="0" rtlCol="0" anchor="ctr"/>
          <a:lstStyle/>
          <a:p>
            <a:pPr marL="0" indent="0" algn="ctr">
              <a:buNone/>
            </a:pPr>
            <a:r>
              <a:rPr lang="en-US" sz="1600" b="1">
                <a:solidFill>
                  <a:srgbClr val="1A1A2E"/>
                </a:solidFill>
                <a:latin typeface="Roboto" pitchFamily="34" charset="0"/>
                <a:ea typeface="Roboto" pitchFamily="34" charset="-122"/>
                <a:cs typeface="Roboto" pitchFamily="34" charset="-120"/>
              </a:rPr>
              <a:t>Core Functions</a:t>
            </a:r>
            <a:endParaRPr lang="en-US" sz="1600"/>
          </a:p>
        </p:txBody>
      </p:sp>
      <p:sp>
        <p:nvSpPr>
          <p:cNvPr id="15" name="Text 12"/>
          <p:cNvSpPr txBox="1"/>
          <p:nvPr/>
        </p:nvSpPr>
        <p:spPr>
          <a:xfrm>
            <a:off x="1143000" y="3047695"/>
            <a:ext cx="2833726"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Claims extraction</a:t>
            </a:r>
            <a:endParaRPr lang="en-US" sz="1100"/>
          </a:p>
        </p:txBody>
      </p:sp>
      <p:sp>
        <p:nvSpPr>
          <p:cNvPr id="16" name="Text 13"/>
          <p:cNvSpPr txBox="1"/>
          <p:nvPr/>
        </p:nvSpPr>
        <p:spPr>
          <a:xfrm>
            <a:off x="1143000" y="3362249"/>
            <a:ext cx="2833726"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Approved claim matching</a:t>
            </a:r>
            <a:endParaRPr lang="en-US" sz="1100"/>
          </a:p>
        </p:txBody>
      </p:sp>
      <p:sp>
        <p:nvSpPr>
          <p:cNvPr id="17" name="Text 14"/>
          <p:cNvSpPr txBox="1"/>
          <p:nvPr/>
        </p:nvSpPr>
        <p:spPr>
          <a:xfrm>
            <a:off x="1143000" y="3676802"/>
            <a:ext cx="2833726"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Reference validation</a:t>
            </a:r>
            <a:endParaRPr lang="en-US" sz="1100"/>
          </a:p>
        </p:txBody>
      </p:sp>
      <p:sp>
        <p:nvSpPr>
          <p:cNvPr id="18" name="Text 15"/>
          <p:cNvSpPr txBox="1"/>
          <p:nvPr/>
        </p:nvSpPr>
        <p:spPr>
          <a:xfrm>
            <a:off x="1143000" y="3991356"/>
            <a:ext cx="2833726"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Regulatory risk flagging</a:t>
            </a:r>
            <a:endParaRPr lang="en-US" sz="1100"/>
          </a:p>
        </p:txBody>
      </p:sp>
      <p:sp>
        <p:nvSpPr>
          <p:cNvPr id="19" name="Text 16"/>
          <p:cNvSpPr txBox="1"/>
          <p:nvPr/>
        </p:nvSpPr>
        <p:spPr>
          <a:xfrm>
            <a:off x="1143000" y="4304995"/>
            <a:ext cx="2800807" cy="400507"/>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Consistency checks against brand/editorial guidelines</a:t>
            </a:r>
            <a:endParaRPr lang="en-US" sz="1100"/>
          </a:p>
        </p:txBody>
      </p:sp>
      <p:sp>
        <p:nvSpPr>
          <p:cNvPr id="20" name="Shape 17"/>
          <p:cNvSpPr/>
          <p:nvPr/>
        </p:nvSpPr>
        <p:spPr>
          <a:xfrm>
            <a:off x="5715000" y="1619402"/>
            <a:ext cx="761695" cy="761695"/>
          </a:xfrm>
          <a:prstGeom prst="ellipse">
            <a:avLst/>
          </a:prstGeom>
          <a:solidFill>
            <a:srgbClr val="E7F6F5"/>
          </a:solidFill>
          <a:ln w="12700">
            <a:solidFill>
              <a:srgbClr val="FFFFFF">
                <a:alpha val="0"/>
              </a:srgbClr>
            </a:solidFill>
            <a:prstDash val="solid"/>
          </a:ln>
        </p:spPr>
        <p:txBody>
          <a:bodyPr/>
          <a:lstStyle/>
          <a:p>
            <a:endParaRPr lang="en-US"/>
          </a:p>
        </p:txBody>
      </p:sp>
      <p:pic>
        <p:nvPicPr>
          <p:cNvPr id="21" name="Image 1" descr="preencoded.png"/>
          <p:cNvPicPr>
            <a:picLocks noChangeAspect="1"/>
          </p:cNvPicPr>
          <p:nvPr/>
        </p:nvPicPr>
        <p:blipFill>
          <a:blip r:embed="rId4"/>
          <a:srcRect l="-50" r="-50"/>
          <a:stretch/>
        </p:blipFill>
        <p:spPr>
          <a:xfrm>
            <a:off x="5982005" y="1848002"/>
            <a:ext cx="228600" cy="304495"/>
          </a:xfrm>
          <a:prstGeom prst="rect">
            <a:avLst/>
          </a:prstGeom>
        </p:spPr>
      </p:pic>
      <p:sp>
        <p:nvSpPr>
          <p:cNvPr id="22" name="Text 18"/>
          <p:cNvSpPr txBox="1"/>
          <p:nvPr/>
        </p:nvSpPr>
        <p:spPr>
          <a:xfrm>
            <a:off x="4581144" y="2572207"/>
            <a:ext cx="3029407" cy="238658"/>
          </a:xfrm>
          <a:prstGeom prst="rect">
            <a:avLst/>
          </a:prstGeom>
          <a:noFill/>
          <a:ln/>
        </p:spPr>
        <p:txBody>
          <a:bodyPr wrap="square" lIns="0" tIns="0" rIns="0" bIns="0" rtlCol="0" anchor="ctr"/>
          <a:lstStyle/>
          <a:p>
            <a:pPr marL="0" indent="0" algn="ctr">
              <a:buNone/>
            </a:pPr>
            <a:r>
              <a:rPr lang="en-US" sz="1600" b="1">
                <a:solidFill>
                  <a:srgbClr val="1A1A2E"/>
                </a:solidFill>
                <a:latin typeface="Roboto" pitchFamily="34" charset="0"/>
                <a:ea typeface="Roboto" pitchFamily="34" charset="-122"/>
                <a:cs typeface="Roboto" pitchFamily="34" charset="-120"/>
              </a:rPr>
              <a:t>Outputs</a:t>
            </a:r>
            <a:endParaRPr lang="en-US" sz="1600"/>
          </a:p>
        </p:txBody>
      </p:sp>
      <p:sp>
        <p:nvSpPr>
          <p:cNvPr id="23" name="Text 19"/>
          <p:cNvSpPr txBox="1"/>
          <p:nvPr/>
        </p:nvSpPr>
        <p:spPr>
          <a:xfrm>
            <a:off x="4828946" y="3047695"/>
            <a:ext cx="2800807" cy="400507"/>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Pre-Flight report summarizing compliant, near-match, and non-compliant claims</a:t>
            </a:r>
            <a:endParaRPr lang="en-US" sz="1100"/>
          </a:p>
        </p:txBody>
      </p:sp>
      <p:sp>
        <p:nvSpPr>
          <p:cNvPr id="24" name="Text 20"/>
          <p:cNvSpPr txBox="1"/>
          <p:nvPr/>
        </p:nvSpPr>
        <p:spPr>
          <a:xfrm>
            <a:off x="4828946" y="3562502"/>
            <a:ext cx="2800807" cy="400507"/>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Suggested revisions for risky or unsupported language</a:t>
            </a:r>
            <a:endParaRPr lang="en-US" sz="1100"/>
          </a:p>
        </p:txBody>
      </p:sp>
      <p:sp>
        <p:nvSpPr>
          <p:cNvPr id="25" name="Text 21"/>
          <p:cNvSpPr txBox="1"/>
          <p:nvPr/>
        </p:nvSpPr>
        <p:spPr>
          <a:xfrm>
            <a:off x="4828946" y="4076395"/>
            <a:ext cx="2800807" cy="400507"/>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Linked references for faster reviewer validation</a:t>
            </a:r>
            <a:endParaRPr lang="en-US" sz="1100"/>
          </a:p>
        </p:txBody>
      </p:sp>
      <p:sp>
        <p:nvSpPr>
          <p:cNvPr id="26" name="Text 22"/>
          <p:cNvSpPr txBox="1"/>
          <p:nvPr/>
        </p:nvSpPr>
        <p:spPr>
          <a:xfrm>
            <a:off x="4828946" y="4591202"/>
            <a:ext cx="3242462"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Clear action items before MLR submission</a:t>
            </a:r>
            <a:endParaRPr lang="en-US" sz="1100"/>
          </a:p>
        </p:txBody>
      </p:sp>
      <p:sp>
        <p:nvSpPr>
          <p:cNvPr id="27" name="Shape 23"/>
          <p:cNvSpPr/>
          <p:nvPr/>
        </p:nvSpPr>
        <p:spPr>
          <a:xfrm>
            <a:off x="9400946" y="1619402"/>
            <a:ext cx="761695" cy="761695"/>
          </a:xfrm>
          <a:prstGeom prst="ellipse">
            <a:avLst/>
          </a:prstGeom>
          <a:solidFill>
            <a:srgbClr val="E8F0F5"/>
          </a:solidFill>
          <a:ln w="12700">
            <a:solidFill>
              <a:srgbClr val="FFFFFF">
                <a:alpha val="0"/>
              </a:srgbClr>
            </a:solidFill>
            <a:prstDash val="solid"/>
          </a:ln>
        </p:spPr>
        <p:txBody>
          <a:bodyPr/>
          <a:lstStyle/>
          <a:p>
            <a:endParaRPr lang="en-US"/>
          </a:p>
        </p:txBody>
      </p:sp>
      <p:pic>
        <p:nvPicPr>
          <p:cNvPr id="28" name="Image 2" descr="preencoded.png"/>
          <p:cNvPicPr>
            <a:picLocks noChangeAspect="1"/>
          </p:cNvPicPr>
          <p:nvPr/>
        </p:nvPicPr>
        <p:blipFill>
          <a:blip r:embed="rId5"/>
          <a:srcRect/>
          <a:stretch/>
        </p:blipFill>
        <p:spPr>
          <a:xfrm>
            <a:off x="9629546" y="1848002"/>
            <a:ext cx="304495" cy="304495"/>
          </a:xfrm>
          <a:prstGeom prst="rect">
            <a:avLst/>
          </a:prstGeom>
        </p:spPr>
      </p:pic>
      <p:sp>
        <p:nvSpPr>
          <p:cNvPr id="29" name="Text 24"/>
          <p:cNvSpPr txBox="1"/>
          <p:nvPr/>
        </p:nvSpPr>
        <p:spPr>
          <a:xfrm>
            <a:off x="8268005" y="2572207"/>
            <a:ext cx="3029407" cy="238658"/>
          </a:xfrm>
          <a:prstGeom prst="rect">
            <a:avLst/>
          </a:prstGeom>
          <a:noFill/>
          <a:ln/>
        </p:spPr>
        <p:txBody>
          <a:bodyPr wrap="square" lIns="0" tIns="0" rIns="0" bIns="0" rtlCol="0" anchor="ctr"/>
          <a:lstStyle/>
          <a:p>
            <a:pPr algn="ctr"/>
            <a:r>
              <a:rPr lang="en-US" sz="1600" b="1">
                <a:solidFill>
                  <a:srgbClr val="1A1A2E"/>
                </a:solidFill>
                <a:latin typeface="Roboto"/>
                <a:ea typeface="Roboto"/>
                <a:cs typeface="Roboto"/>
              </a:rPr>
              <a:t> Benefits</a:t>
            </a:r>
            <a:endParaRPr lang="en-US" sz="1600"/>
          </a:p>
        </p:txBody>
      </p:sp>
      <p:sp>
        <p:nvSpPr>
          <p:cNvPr id="30" name="Text 25"/>
          <p:cNvSpPr txBox="1"/>
          <p:nvPr/>
        </p:nvSpPr>
        <p:spPr>
          <a:xfrm>
            <a:off x="8515807" y="3047695"/>
            <a:ext cx="2833726"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Reduce manual review burden</a:t>
            </a:r>
            <a:endParaRPr lang="en-US" sz="1100"/>
          </a:p>
        </p:txBody>
      </p:sp>
      <p:sp>
        <p:nvSpPr>
          <p:cNvPr id="31" name="Text 26"/>
          <p:cNvSpPr txBox="1"/>
          <p:nvPr/>
        </p:nvSpPr>
        <p:spPr>
          <a:xfrm>
            <a:off x="8515807" y="3362249"/>
            <a:ext cx="2800807" cy="400507"/>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Improve consistency across assets and teams</a:t>
            </a:r>
            <a:endParaRPr lang="en-US" sz="1100"/>
          </a:p>
        </p:txBody>
      </p:sp>
      <p:sp>
        <p:nvSpPr>
          <p:cNvPr id="32" name="Text 27"/>
          <p:cNvSpPr txBox="1"/>
          <p:nvPr/>
        </p:nvSpPr>
        <p:spPr>
          <a:xfrm>
            <a:off x="8515807" y="3877056"/>
            <a:ext cx="2800807" cy="400507"/>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Catch unsupported or high-risk claims earlier</a:t>
            </a:r>
            <a:endParaRPr lang="en-US" sz="1100"/>
          </a:p>
        </p:txBody>
      </p:sp>
      <p:sp>
        <p:nvSpPr>
          <p:cNvPr id="33" name="Text 28"/>
          <p:cNvSpPr txBox="1"/>
          <p:nvPr/>
        </p:nvSpPr>
        <p:spPr>
          <a:xfrm>
            <a:off x="8515807" y="4390949"/>
            <a:ext cx="3242462"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Enable smarter, faster MLR preparation</a:t>
            </a:r>
            <a:endParaRPr lang="en-US" sz="1100"/>
          </a:p>
        </p:txBody>
      </p:sp>
      <p:sp>
        <p:nvSpPr>
          <p:cNvPr id="34" name="Text 29"/>
          <p:cNvSpPr txBox="1"/>
          <p:nvPr/>
        </p:nvSpPr>
        <p:spPr>
          <a:xfrm>
            <a:off x="895198" y="5790895"/>
            <a:ext cx="10401300" cy="238658"/>
          </a:xfrm>
          <a:prstGeom prst="rect">
            <a:avLst/>
          </a:prstGeom>
          <a:noFill/>
          <a:ln/>
        </p:spPr>
        <p:txBody>
          <a:bodyPr wrap="square" lIns="0" tIns="0" rIns="0" bIns="0" rtlCol="0" anchor="ctr"/>
          <a:lstStyle/>
          <a:p>
            <a:pPr marL="0" indent="0" algn="ctr">
              <a:buNone/>
            </a:pPr>
            <a:r>
              <a:rPr lang="en-US" sz="1600" kern="0" spc="22">
                <a:solidFill>
                  <a:srgbClr val="FFFFFF"/>
                </a:solidFill>
                <a:latin typeface="Roboto" pitchFamily="34" charset="0"/>
                <a:ea typeface="Roboto" pitchFamily="34" charset="-122"/>
                <a:cs typeface="Roboto" pitchFamily="34" charset="-120"/>
              </a:rPr>
              <a:t>Enables a more proactive, evidence-linked, and scalable pre-MLR review process.</a:t>
            </a:r>
            <a:endParaRPr lang="en-US" sz="1600"/>
          </a:p>
        </p:txBody>
      </p:sp>
      <p:sp>
        <p:nvSpPr>
          <p:cNvPr id="35" name="Text 30"/>
          <p:cNvSpPr txBox="1"/>
          <p:nvPr/>
        </p:nvSpPr>
        <p:spPr>
          <a:xfrm>
            <a:off x="761695" y="6476695"/>
            <a:ext cx="10782605" cy="133502"/>
          </a:xfrm>
          <a:prstGeom prst="rect">
            <a:avLst/>
          </a:prstGeom>
          <a:noFill/>
          <a:ln/>
        </p:spPr>
        <p:txBody>
          <a:bodyPr wrap="square" lIns="0" tIns="0" rIns="0" bIns="0" rtlCol="0" anchor="ctr"/>
          <a:lstStyle/>
          <a:p>
            <a:pPr marL="0" indent="0" algn="l">
              <a:buNone/>
            </a:pPr>
            <a:r>
              <a:rPr lang="en-US" sz="900" kern="0" spc="75">
                <a:solidFill>
                  <a:srgbClr val="94A3B8"/>
                </a:solidFill>
                <a:latin typeface="Roboto" pitchFamily="34" charset="0"/>
                <a:ea typeface="Roboto" pitchFamily="34" charset="-122"/>
                <a:cs typeface="Roboto" pitchFamily="34" charset="-120"/>
              </a:rPr>
              <a:t>For discussion purposes only</a:t>
            </a:r>
            <a:endParaRPr lang="en-US" sz="900"/>
          </a:p>
        </p:txBody>
      </p:sp>
      <p:pic>
        <p:nvPicPr>
          <p:cNvPr id="37" name="Picture 36" descr="A blue and green pill with a black background&#10;&#10;AI-generated content may be incorrect.">
            <a:extLst>
              <a:ext uri="{FF2B5EF4-FFF2-40B4-BE49-F238E27FC236}">
                <a16:creationId xmlns:a16="http://schemas.microsoft.com/office/drawing/2014/main" id="{9370D5CE-7B53-51CC-95F8-4B05EFCAFACA}"/>
              </a:ext>
            </a:extLst>
          </p:cNvPr>
          <p:cNvPicPr>
            <a:picLocks noChangeAspect="1"/>
          </p:cNvPicPr>
          <p:nvPr/>
        </p:nvPicPr>
        <p:blipFill>
          <a:blip r:embed="rId6"/>
          <a:srcRect l="360" t="22542" r="2520" b="18447"/>
          <a:stretch>
            <a:fillRect/>
          </a:stretch>
        </p:blipFill>
        <p:spPr>
          <a:xfrm>
            <a:off x="90439" y="-70168"/>
            <a:ext cx="1507626" cy="73423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5F7FA"/>
          </a:solidFill>
          <a:ln w="12700">
            <a:solidFill>
              <a:srgbClr val="FFFFFF">
                <a:alpha val="0"/>
              </a:srgbClr>
            </a:solidFill>
            <a:prstDash val="solid"/>
          </a:ln>
        </p:spPr>
        <p:txBody>
          <a:bodyPr/>
          <a:lstStyle/>
          <a:p>
            <a:endParaRPr lang="en-US"/>
          </a:p>
        </p:txBody>
      </p:sp>
      <p:pic>
        <p:nvPicPr>
          <p:cNvPr id="3" name="Image 0" descr="preencoded.png"/>
          <p:cNvPicPr>
            <a:picLocks noChangeAspect="1"/>
          </p:cNvPicPr>
          <p:nvPr/>
        </p:nvPicPr>
        <p:blipFill>
          <a:blip r:embed="rId3"/>
          <a:srcRect t="-1" b="-1"/>
          <a:stretch/>
        </p:blipFill>
        <p:spPr>
          <a:xfrm>
            <a:off x="0" y="0"/>
            <a:ext cx="12191695" cy="6858000"/>
          </a:xfrm>
          <a:prstGeom prst="rect">
            <a:avLst/>
          </a:prstGeom>
        </p:spPr>
      </p:pic>
      <p:sp>
        <p:nvSpPr>
          <p:cNvPr id="4" name="Shape 1"/>
          <p:cNvSpPr/>
          <p:nvPr/>
        </p:nvSpPr>
        <p:spPr>
          <a:xfrm>
            <a:off x="286207" y="905256"/>
            <a:ext cx="11620195" cy="942746"/>
          </a:xfrm>
          <a:prstGeom prst="roundRect">
            <a:avLst>
              <a:gd name="adj" fmla="val 19595"/>
            </a:avLst>
          </a:prstGeom>
          <a:solidFill>
            <a:srgbClr val="FFFFFF"/>
          </a:solidFill>
          <a:ln/>
          <a:effectLst>
            <a:outerShdw blurRad="63500" dist="25400" dir="16200000" algn="bl" rotWithShape="0">
              <a:srgbClr val="000000">
                <a:alpha val="4000"/>
              </a:srgbClr>
            </a:outerShdw>
          </a:effectLst>
        </p:spPr>
        <p:txBody>
          <a:bodyPr/>
          <a:lstStyle/>
          <a:p>
            <a:endParaRPr lang="en-US"/>
          </a:p>
        </p:txBody>
      </p:sp>
      <p:sp>
        <p:nvSpPr>
          <p:cNvPr id="5" name="Shape 2"/>
          <p:cNvSpPr/>
          <p:nvPr/>
        </p:nvSpPr>
        <p:spPr>
          <a:xfrm>
            <a:off x="286207" y="905256"/>
            <a:ext cx="57607" cy="942746"/>
          </a:xfrm>
          <a:prstGeom prst="roundRect">
            <a:avLst>
              <a:gd name="adj" fmla="val 320668"/>
            </a:avLst>
          </a:prstGeom>
          <a:solidFill>
            <a:srgbClr val="14A49C"/>
          </a:solidFill>
          <a:ln w="12700">
            <a:solidFill>
              <a:srgbClr val="14A49C">
                <a:alpha val="0"/>
              </a:srgbClr>
            </a:solidFill>
            <a:prstDash val="solid"/>
          </a:ln>
        </p:spPr>
        <p:txBody>
          <a:bodyPr/>
          <a:lstStyle/>
          <a:p>
            <a:endParaRPr lang="en-US"/>
          </a:p>
        </p:txBody>
      </p:sp>
      <p:sp>
        <p:nvSpPr>
          <p:cNvPr id="6" name="Text 3"/>
          <p:cNvSpPr txBox="1"/>
          <p:nvPr/>
        </p:nvSpPr>
        <p:spPr>
          <a:xfrm>
            <a:off x="991210" y="1095451"/>
            <a:ext cx="10763402" cy="286207"/>
          </a:xfrm>
          <a:prstGeom prst="rect">
            <a:avLst/>
          </a:prstGeom>
          <a:noFill/>
          <a:ln/>
        </p:spPr>
        <p:txBody>
          <a:bodyPr wrap="square" lIns="0" tIns="0" rIns="0" bIns="0" rtlCol="0" anchor="ctr"/>
          <a:lstStyle/>
          <a:p>
            <a:r>
              <a:rPr lang="en-US" sz="1900" b="1">
                <a:solidFill>
                  <a:srgbClr val="1A1A2E"/>
                </a:solidFill>
                <a:latin typeface="Roboto"/>
                <a:ea typeface="Roboto"/>
                <a:cs typeface="Roboto"/>
              </a:rPr>
              <a:t> How This Translates</a:t>
            </a:r>
          </a:p>
        </p:txBody>
      </p:sp>
      <p:pic>
        <p:nvPicPr>
          <p:cNvPr id="7" name="Image 1" descr="preencoded.png"/>
          <p:cNvPicPr>
            <a:picLocks noChangeAspect="1"/>
          </p:cNvPicPr>
          <p:nvPr/>
        </p:nvPicPr>
        <p:blipFill>
          <a:blip r:embed="rId4"/>
          <a:srcRect/>
          <a:stretch/>
        </p:blipFill>
        <p:spPr>
          <a:xfrm>
            <a:off x="609905" y="1114654"/>
            <a:ext cx="247802" cy="247802"/>
          </a:xfrm>
          <a:prstGeom prst="rect">
            <a:avLst/>
          </a:prstGeom>
        </p:spPr>
      </p:pic>
      <p:sp>
        <p:nvSpPr>
          <p:cNvPr id="8" name="Text 4"/>
          <p:cNvSpPr txBox="1"/>
          <p:nvPr/>
        </p:nvSpPr>
        <p:spPr>
          <a:xfrm>
            <a:off x="609905" y="1457554"/>
            <a:ext cx="11716207" cy="200254"/>
          </a:xfrm>
          <a:prstGeom prst="rect">
            <a:avLst/>
          </a:prstGeom>
          <a:noFill/>
          <a:ln/>
        </p:spPr>
        <p:txBody>
          <a:bodyPr wrap="square" lIns="0" tIns="0" rIns="0" bIns="0" rtlCol="0" anchor="ctr"/>
          <a:lstStyle/>
          <a:p>
            <a:r>
              <a:rPr lang="en-US" sz="1100">
                <a:solidFill>
                  <a:srgbClr val="475569"/>
                </a:solidFill>
                <a:latin typeface="Roboto"/>
                <a:ea typeface="Roboto"/>
                <a:cs typeface="Roboto"/>
              </a:rPr>
              <a:t>Unified marketing analytics platform that delivers actionable insights, self-service capabilities, and a scalable foundation for advanced analytics across all </a:t>
            </a:r>
            <a:r>
              <a:rPr lang="en-US" sz="1100" err="1">
                <a:solidFill>
                  <a:srgbClr val="475569"/>
                </a:solidFill>
                <a:latin typeface="Roboto"/>
                <a:ea typeface="Roboto"/>
                <a:cs typeface="Roboto"/>
              </a:rPr>
              <a:t>Inizio</a:t>
            </a:r>
            <a:r>
              <a:rPr lang="en-US" sz="1100">
                <a:solidFill>
                  <a:srgbClr val="475569"/>
                </a:solidFill>
                <a:latin typeface="Roboto"/>
                <a:ea typeface="Roboto"/>
                <a:cs typeface="Roboto"/>
              </a:rPr>
              <a:t> Evoke brands.</a:t>
            </a:r>
            <a:endParaRPr lang="en-US" sz="1100">
              <a:latin typeface="Roboto"/>
              <a:ea typeface="Roboto"/>
              <a:cs typeface="Roboto"/>
            </a:endParaRPr>
          </a:p>
        </p:txBody>
      </p:sp>
      <p:sp>
        <p:nvSpPr>
          <p:cNvPr id="9" name="Shape 5"/>
          <p:cNvSpPr/>
          <p:nvPr/>
        </p:nvSpPr>
        <p:spPr>
          <a:xfrm>
            <a:off x="286207" y="1990649"/>
            <a:ext cx="6391656" cy="2266798"/>
          </a:xfrm>
          <a:prstGeom prst="roundRect">
            <a:avLst>
              <a:gd name="adj" fmla="val 3390"/>
            </a:avLst>
          </a:prstGeom>
          <a:solidFill>
            <a:srgbClr val="FFFFFF"/>
          </a:solidFill>
          <a:ln w="12700">
            <a:solidFill>
              <a:srgbClr val="FFFFFF">
                <a:alpha val="0"/>
              </a:srgbClr>
            </a:solidFill>
            <a:prstDash val="solid"/>
          </a:ln>
          <a:effectLst>
            <a:outerShdw blurRad="63500" dist="25400" dir="16200000" algn="bl" rotWithShape="0">
              <a:srgbClr val="000000">
                <a:alpha val="4000"/>
              </a:srgbClr>
            </a:outerShdw>
          </a:effectLst>
        </p:spPr>
        <p:txBody>
          <a:bodyPr/>
          <a:lstStyle/>
          <a:p>
            <a:endParaRPr lang="en-US"/>
          </a:p>
        </p:txBody>
      </p:sp>
      <p:sp>
        <p:nvSpPr>
          <p:cNvPr id="10" name="Shape 6"/>
          <p:cNvSpPr/>
          <p:nvPr/>
        </p:nvSpPr>
        <p:spPr>
          <a:xfrm>
            <a:off x="571500" y="2434133"/>
            <a:ext cx="400507" cy="400507"/>
          </a:xfrm>
          <a:prstGeom prst="roundRect">
            <a:avLst>
              <a:gd name="adj" fmla="val 108719"/>
            </a:avLst>
          </a:prstGeom>
          <a:solidFill>
            <a:srgbClr val="14A49C"/>
          </a:solidFill>
          <a:ln w="12700">
            <a:solidFill>
              <a:srgbClr val="FFFFFF">
                <a:alpha val="0"/>
              </a:srgbClr>
            </a:solidFill>
            <a:prstDash val="solid"/>
          </a:ln>
        </p:spPr>
        <p:txBody>
          <a:bodyPr/>
          <a:lstStyle/>
          <a:p>
            <a:endParaRPr lang="en-US"/>
          </a:p>
        </p:txBody>
      </p:sp>
      <p:pic>
        <p:nvPicPr>
          <p:cNvPr id="11" name="Image 2" descr="preencoded.png"/>
          <p:cNvPicPr>
            <a:picLocks noChangeAspect="1"/>
          </p:cNvPicPr>
          <p:nvPr/>
        </p:nvPicPr>
        <p:blipFill>
          <a:blip r:embed="rId5"/>
          <a:srcRect t="-842" b="-842"/>
          <a:stretch/>
        </p:blipFill>
        <p:spPr>
          <a:xfrm>
            <a:off x="676656" y="2548433"/>
            <a:ext cx="190195" cy="171907"/>
          </a:xfrm>
          <a:prstGeom prst="rect">
            <a:avLst/>
          </a:prstGeom>
        </p:spPr>
      </p:pic>
      <p:sp>
        <p:nvSpPr>
          <p:cNvPr id="12" name="Text 7"/>
          <p:cNvSpPr txBox="1"/>
          <p:nvPr/>
        </p:nvSpPr>
        <p:spPr>
          <a:xfrm>
            <a:off x="1114654" y="2524658"/>
            <a:ext cx="3219602" cy="219456"/>
          </a:xfrm>
          <a:prstGeom prst="rect">
            <a:avLst/>
          </a:prstGeom>
          <a:noFill/>
          <a:ln/>
        </p:spPr>
        <p:txBody>
          <a:bodyPr wrap="square" lIns="0" tIns="0" rIns="0" bIns="0" rtlCol="0" anchor="ctr"/>
          <a:lstStyle/>
          <a:p>
            <a:pPr marL="0" indent="0" algn="l">
              <a:buNone/>
            </a:pPr>
            <a:r>
              <a:rPr lang="en-US" sz="1400" b="1">
                <a:solidFill>
                  <a:srgbClr val="1A1A2E"/>
                </a:solidFill>
                <a:latin typeface="Roboto" pitchFamily="34" charset="0"/>
                <a:ea typeface="Roboto" pitchFamily="34" charset="-122"/>
                <a:cs typeface="Roboto" pitchFamily="34" charset="-120"/>
              </a:rPr>
              <a:t>Unified View Across All Channels</a:t>
            </a:r>
            <a:endParaRPr lang="en-US" sz="1400"/>
          </a:p>
        </p:txBody>
      </p:sp>
      <p:pic>
        <p:nvPicPr>
          <p:cNvPr id="13" name="Image 3" descr="preencoded.png"/>
          <p:cNvPicPr>
            <a:picLocks noChangeAspect="1"/>
          </p:cNvPicPr>
          <p:nvPr/>
        </p:nvPicPr>
        <p:blipFill>
          <a:blip r:embed="rId6"/>
          <a:srcRect/>
          <a:stretch/>
        </p:blipFill>
        <p:spPr>
          <a:xfrm>
            <a:off x="571500" y="3005633"/>
            <a:ext cx="142646" cy="142646"/>
          </a:xfrm>
          <a:prstGeom prst="rect">
            <a:avLst/>
          </a:prstGeom>
        </p:spPr>
      </p:pic>
      <p:sp>
        <p:nvSpPr>
          <p:cNvPr id="14" name="Text 8"/>
          <p:cNvSpPr txBox="1"/>
          <p:nvPr/>
        </p:nvSpPr>
        <p:spPr>
          <a:xfrm>
            <a:off x="828446" y="3005633"/>
            <a:ext cx="5753405" cy="200254"/>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Single Source of Truth:</a:t>
            </a:r>
            <a:r>
              <a:rPr lang="en-US" sz="1000">
                <a:solidFill>
                  <a:srgbClr val="475569"/>
                </a:solidFill>
                <a:latin typeface="Roboto" pitchFamily="34" charset="0"/>
                <a:ea typeface="Roboto" pitchFamily="34" charset="-122"/>
                <a:cs typeface="Roboto" pitchFamily="34" charset="-120"/>
              </a:rPr>
              <a:t> Consolidated view of all marketing channels and CRM data</a:t>
            </a:r>
            <a:endParaRPr lang="en-US" sz="1000"/>
          </a:p>
        </p:txBody>
      </p:sp>
      <p:pic>
        <p:nvPicPr>
          <p:cNvPr id="15" name="Image 4" descr="preencoded.png"/>
          <p:cNvPicPr>
            <a:picLocks noChangeAspect="1"/>
          </p:cNvPicPr>
          <p:nvPr/>
        </p:nvPicPr>
        <p:blipFill>
          <a:blip r:embed="rId6"/>
          <a:srcRect/>
          <a:stretch/>
        </p:blipFill>
        <p:spPr>
          <a:xfrm>
            <a:off x="571500" y="3312871"/>
            <a:ext cx="142646" cy="142646"/>
          </a:xfrm>
          <a:prstGeom prst="rect">
            <a:avLst/>
          </a:prstGeom>
        </p:spPr>
      </p:pic>
      <p:sp>
        <p:nvSpPr>
          <p:cNvPr id="16" name="Text 9"/>
          <p:cNvSpPr txBox="1"/>
          <p:nvPr/>
        </p:nvSpPr>
        <p:spPr>
          <a:xfrm>
            <a:off x="828446" y="3312871"/>
            <a:ext cx="5210251" cy="200254"/>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Cross-Channel Attribution:</a:t>
            </a:r>
            <a:r>
              <a:rPr lang="en-US" sz="1000">
                <a:solidFill>
                  <a:srgbClr val="475569"/>
                </a:solidFill>
                <a:latin typeface="Roboto" pitchFamily="34" charset="0"/>
                <a:ea typeface="Roboto" pitchFamily="34" charset="-122"/>
                <a:cs typeface="Roboto" pitchFamily="34" charset="-120"/>
              </a:rPr>
              <a:t> Understand what drives performance changes</a:t>
            </a:r>
            <a:endParaRPr lang="en-US" sz="1000"/>
          </a:p>
        </p:txBody>
      </p:sp>
      <p:pic>
        <p:nvPicPr>
          <p:cNvPr id="17" name="Image 5" descr="preencoded.png"/>
          <p:cNvPicPr>
            <a:picLocks noChangeAspect="1"/>
          </p:cNvPicPr>
          <p:nvPr/>
        </p:nvPicPr>
        <p:blipFill>
          <a:blip r:embed="rId6"/>
          <a:srcRect/>
          <a:stretch/>
        </p:blipFill>
        <p:spPr>
          <a:xfrm>
            <a:off x="571500" y="3621024"/>
            <a:ext cx="142646" cy="142646"/>
          </a:xfrm>
          <a:prstGeom prst="rect">
            <a:avLst/>
          </a:prstGeom>
        </p:spPr>
      </p:pic>
      <p:sp>
        <p:nvSpPr>
          <p:cNvPr id="18" name="Text 10"/>
          <p:cNvSpPr txBox="1"/>
          <p:nvPr/>
        </p:nvSpPr>
        <p:spPr>
          <a:xfrm>
            <a:off x="828446" y="3621024"/>
            <a:ext cx="6010351" cy="200254"/>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HCP Engagement Tracking:</a:t>
            </a:r>
            <a:r>
              <a:rPr lang="en-US" sz="1000">
                <a:solidFill>
                  <a:srgbClr val="475569"/>
                </a:solidFill>
                <a:latin typeface="Roboto" pitchFamily="34" charset="0"/>
                <a:ea typeface="Roboto" pitchFamily="34" charset="-122"/>
                <a:cs typeface="Roboto" pitchFamily="34" charset="-120"/>
              </a:rPr>
              <a:t> Identify which channels influence healthcare professionals</a:t>
            </a:r>
            <a:endParaRPr lang="en-US" sz="1000"/>
          </a:p>
        </p:txBody>
      </p:sp>
      <p:sp>
        <p:nvSpPr>
          <p:cNvPr id="19" name="Shape 11"/>
          <p:cNvSpPr/>
          <p:nvPr/>
        </p:nvSpPr>
        <p:spPr>
          <a:xfrm>
            <a:off x="286207" y="4401007"/>
            <a:ext cx="6391656" cy="2266798"/>
          </a:xfrm>
          <a:prstGeom prst="roundRect">
            <a:avLst>
              <a:gd name="adj" fmla="val 3390"/>
            </a:avLst>
          </a:prstGeom>
          <a:solidFill>
            <a:srgbClr val="FFFFFF"/>
          </a:solidFill>
          <a:ln w="12700">
            <a:solidFill>
              <a:srgbClr val="FFFFFF">
                <a:alpha val="0"/>
              </a:srgbClr>
            </a:solidFill>
            <a:prstDash val="solid"/>
          </a:ln>
          <a:effectLst>
            <a:outerShdw blurRad="63500" dist="25400" dir="16200000" algn="bl" rotWithShape="0">
              <a:srgbClr val="000000">
                <a:alpha val="4000"/>
              </a:srgbClr>
            </a:outerShdw>
          </a:effectLst>
        </p:spPr>
        <p:txBody>
          <a:bodyPr/>
          <a:lstStyle/>
          <a:p>
            <a:endParaRPr lang="en-US"/>
          </a:p>
        </p:txBody>
      </p:sp>
      <p:sp>
        <p:nvSpPr>
          <p:cNvPr id="20" name="Shape 12"/>
          <p:cNvSpPr/>
          <p:nvPr/>
        </p:nvSpPr>
        <p:spPr>
          <a:xfrm>
            <a:off x="571500" y="4711903"/>
            <a:ext cx="400507" cy="400507"/>
          </a:xfrm>
          <a:prstGeom prst="roundRect">
            <a:avLst>
              <a:gd name="adj" fmla="val 108719"/>
            </a:avLst>
          </a:prstGeom>
          <a:solidFill>
            <a:srgbClr val="1B6999"/>
          </a:solidFill>
          <a:ln w="12700">
            <a:solidFill>
              <a:srgbClr val="FFFFFF">
                <a:alpha val="0"/>
              </a:srgbClr>
            </a:solidFill>
            <a:prstDash val="solid"/>
          </a:ln>
        </p:spPr>
        <p:txBody>
          <a:bodyPr/>
          <a:lstStyle/>
          <a:p>
            <a:endParaRPr lang="en-US"/>
          </a:p>
        </p:txBody>
      </p:sp>
      <p:pic>
        <p:nvPicPr>
          <p:cNvPr id="21" name="Image 6" descr="preencoded.png"/>
          <p:cNvPicPr>
            <a:picLocks noChangeAspect="1"/>
          </p:cNvPicPr>
          <p:nvPr/>
        </p:nvPicPr>
        <p:blipFill>
          <a:blip r:embed="rId7"/>
          <a:srcRect l="-1064" r="-1064"/>
          <a:stretch/>
        </p:blipFill>
        <p:spPr>
          <a:xfrm>
            <a:off x="662026" y="4826203"/>
            <a:ext cx="219456" cy="171907"/>
          </a:xfrm>
          <a:prstGeom prst="rect">
            <a:avLst/>
          </a:prstGeom>
        </p:spPr>
      </p:pic>
      <p:sp>
        <p:nvSpPr>
          <p:cNvPr id="22" name="Text 13"/>
          <p:cNvSpPr txBox="1"/>
          <p:nvPr/>
        </p:nvSpPr>
        <p:spPr>
          <a:xfrm>
            <a:off x="1114654" y="4802429"/>
            <a:ext cx="3422599" cy="219456"/>
          </a:xfrm>
          <a:prstGeom prst="rect">
            <a:avLst/>
          </a:prstGeom>
          <a:noFill/>
          <a:ln/>
        </p:spPr>
        <p:txBody>
          <a:bodyPr wrap="square" lIns="0" tIns="0" rIns="0" bIns="0" rtlCol="0" anchor="ctr"/>
          <a:lstStyle/>
          <a:p>
            <a:pPr marL="0" indent="0" algn="l">
              <a:buNone/>
            </a:pPr>
            <a:r>
              <a:rPr lang="en-US" sz="1400" b="1">
                <a:solidFill>
                  <a:srgbClr val="1A1A2E"/>
                </a:solidFill>
                <a:latin typeface="Roboto" pitchFamily="34" charset="0"/>
                <a:ea typeface="Roboto" pitchFamily="34" charset="-122"/>
                <a:cs typeface="Roboto" pitchFamily="34" charset="-120"/>
              </a:rPr>
              <a:t>Self-Service &amp; AI-Powered Insights</a:t>
            </a:r>
            <a:endParaRPr lang="en-US" sz="1400"/>
          </a:p>
        </p:txBody>
      </p:sp>
      <p:pic>
        <p:nvPicPr>
          <p:cNvPr id="23" name="Image 7" descr="preencoded.png"/>
          <p:cNvPicPr>
            <a:picLocks noChangeAspect="1"/>
          </p:cNvPicPr>
          <p:nvPr/>
        </p:nvPicPr>
        <p:blipFill>
          <a:blip r:embed="rId6"/>
          <a:srcRect/>
          <a:stretch/>
        </p:blipFill>
        <p:spPr>
          <a:xfrm>
            <a:off x="571500" y="5283403"/>
            <a:ext cx="142646" cy="142646"/>
          </a:xfrm>
          <a:prstGeom prst="rect">
            <a:avLst/>
          </a:prstGeom>
        </p:spPr>
      </p:pic>
      <p:sp>
        <p:nvSpPr>
          <p:cNvPr id="24" name="Text 14"/>
          <p:cNvSpPr txBox="1"/>
          <p:nvPr/>
        </p:nvSpPr>
        <p:spPr>
          <a:xfrm>
            <a:off x="828446" y="5283403"/>
            <a:ext cx="5753405" cy="200254"/>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Self-Service Dashboards:</a:t>
            </a:r>
            <a:r>
              <a:rPr lang="en-US" sz="1000">
                <a:solidFill>
                  <a:srgbClr val="475569"/>
                </a:solidFill>
                <a:latin typeface="Roboto" pitchFamily="34" charset="0"/>
                <a:ea typeface="Roboto" pitchFamily="34" charset="-122"/>
                <a:cs typeface="Roboto" pitchFamily="34" charset="-120"/>
              </a:rPr>
              <a:t> Brand teams can access insights without IT dependency</a:t>
            </a:r>
            <a:endParaRPr lang="en-US" sz="1000"/>
          </a:p>
        </p:txBody>
      </p:sp>
      <p:pic>
        <p:nvPicPr>
          <p:cNvPr id="25" name="Image 8" descr="preencoded.png"/>
          <p:cNvPicPr>
            <a:picLocks noChangeAspect="1"/>
          </p:cNvPicPr>
          <p:nvPr/>
        </p:nvPicPr>
        <p:blipFill>
          <a:blip r:embed="rId6"/>
          <a:srcRect/>
          <a:stretch/>
        </p:blipFill>
        <p:spPr>
          <a:xfrm>
            <a:off x="571500" y="5591556"/>
            <a:ext cx="142646" cy="142646"/>
          </a:xfrm>
          <a:prstGeom prst="rect">
            <a:avLst/>
          </a:prstGeom>
        </p:spPr>
      </p:pic>
      <p:sp>
        <p:nvSpPr>
          <p:cNvPr id="26" name="Text 15"/>
          <p:cNvSpPr txBox="1"/>
          <p:nvPr/>
        </p:nvSpPr>
        <p:spPr>
          <a:xfrm>
            <a:off x="828446" y="5591556"/>
            <a:ext cx="4743907" cy="200254"/>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Automated Reporting:</a:t>
            </a:r>
            <a:r>
              <a:rPr lang="en-US" sz="1000">
                <a:solidFill>
                  <a:srgbClr val="475569"/>
                </a:solidFill>
                <a:latin typeface="Roboto" pitchFamily="34" charset="0"/>
                <a:ea typeface="Roboto" pitchFamily="34" charset="-122"/>
                <a:cs typeface="Roboto" pitchFamily="34" charset="-120"/>
              </a:rPr>
              <a:t> AI-generated insights and pattern detection</a:t>
            </a:r>
            <a:endParaRPr lang="en-US" sz="1000"/>
          </a:p>
        </p:txBody>
      </p:sp>
      <p:pic>
        <p:nvPicPr>
          <p:cNvPr id="27" name="Image 9" descr="preencoded.png"/>
          <p:cNvPicPr>
            <a:picLocks noChangeAspect="1"/>
          </p:cNvPicPr>
          <p:nvPr/>
        </p:nvPicPr>
        <p:blipFill>
          <a:blip r:embed="rId8"/>
          <a:srcRect t="-54" b="-54"/>
          <a:stretch/>
        </p:blipFill>
        <p:spPr>
          <a:xfrm>
            <a:off x="571500" y="5956402"/>
            <a:ext cx="5820156" cy="400507"/>
          </a:xfrm>
          <a:prstGeom prst="rect">
            <a:avLst/>
          </a:prstGeom>
        </p:spPr>
      </p:pic>
      <p:sp>
        <p:nvSpPr>
          <p:cNvPr id="28" name="Shape 16"/>
          <p:cNvSpPr/>
          <p:nvPr/>
        </p:nvSpPr>
        <p:spPr>
          <a:xfrm>
            <a:off x="571500" y="5956402"/>
            <a:ext cx="47549" cy="400507"/>
          </a:xfrm>
          <a:prstGeom prst="roundRect">
            <a:avLst>
              <a:gd name="adj" fmla="val 732598"/>
            </a:avLst>
          </a:prstGeom>
          <a:solidFill>
            <a:srgbClr val="1B6999"/>
          </a:solidFill>
          <a:ln w="12700">
            <a:solidFill>
              <a:srgbClr val="1B6999">
                <a:alpha val="0"/>
              </a:srgbClr>
            </a:solidFill>
            <a:prstDash val="solid"/>
          </a:ln>
        </p:spPr>
        <p:txBody>
          <a:bodyPr/>
          <a:lstStyle/>
          <a:p>
            <a:endParaRPr lang="en-US"/>
          </a:p>
        </p:txBody>
      </p:sp>
      <p:sp>
        <p:nvSpPr>
          <p:cNvPr id="29" name="Text 17"/>
          <p:cNvSpPr txBox="1"/>
          <p:nvPr/>
        </p:nvSpPr>
        <p:spPr>
          <a:xfrm>
            <a:off x="1209751" y="5956402"/>
            <a:ext cx="5257800" cy="400507"/>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l">
              <a:buNone/>
            </a:pPr>
            <a:r>
              <a:rPr lang="en-US" sz="1100">
                <a:solidFill>
                  <a:srgbClr val="0C4A6E"/>
                </a:solidFill>
                <a:latin typeface="Roboto" pitchFamily="34" charset="0"/>
                <a:ea typeface="Roboto" pitchFamily="34" charset="-122"/>
                <a:cs typeface="Roboto" pitchFamily="34" charset="-120"/>
              </a:rPr>
              <a:t> 60% reduction in manual reporting time </a:t>
            </a:r>
            <a:endParaRPr lang="en-US" sz="1100"/>
          </a:p>
        </p:txBody>
      </p:sp>
      <p:pic>
        <p:nvPicPr>
          <p:cNvPr id="30" name="Image 10" descr="preencoded.png"/>
          <p:cNvPicPr>
            <a:picLocks noChangeAspect="1"/>
          </p:cNvPicPr>
          <p:nvPr/>
        </p:nvPicPr>
        <p:blipFill>
          <a:blip r:embed="rId9"/>
          <a:srcRect t="-870" b="-870"/>
          <a:stretch/>
        </p:blipFill>
        <p:spPr>
          <a:xfrm>
            <a:off x="790956" y="6084418"/>
            <a:ext cx="105156" cy="142646"/>
          </a:xfrm>
          <a:prstGeom prst="rect">
            <a:avLst/>
          </a:prstGeom>
        </p:spPr>
      </p:pic>
      <p:sp>
        <p:nvSpPr>
          <p:cNvPr id="31" name="Shape 18"/>
          <p:cNvSpPr/>
          <p:nvPr/>
        </p:nvSpPr>
        <p:spPr>
          <a:xfrm>
            <a:off x="6905549" y="1990649"/>
            <a:ext cx="5000854" cy="4677156"/>
          </a:xfrm>
          <a:prstGeom prst="roundRect">
            <a:avLst>
              <a:gd name="adj" fmla="val 796"/>
            </a:avLst>
          </a:prstGeom>
          <a:solidFill>
            <a:srgbClr val="FFFFFF"/>
          </a:solidFill>
          <a:ln w="12700">
            <a:solidFill>
              <a:srgbClr val="FFFFFF">
                <a:alpha val="0"/>
              </a:srgbClr>
            </a:solidFill>
            <a:prstDash val="solid"/>
          </a:ln>
          <a:effectLst>
            <a:outerShdw blurRad="63500" dist="25400" dir="16200000" algn="bl" rotWithShape="0">
              <a:srgbClr val="000000">
                <a:alpha val="4000"/>
              </a:srgbClr>
            </a:outerShdw>
          </a:effectLst>
        </p:spPr>
        <p:txBody>
          <a:bodyPr/>
          <a:lstStyle/>
          <a:p>
            <a:endParaRPr lang="en-US"/>
          </a:p>
        </p:txBody>
      </p:sp>
      <p:sp>
        <p:nvSpPr>
          <p:cNvPr id="32" name="Shape 19"/>
          <p:cNvSpPr/>
          <p:nvPr/>
        </p:nvSpPr>
        <p:spPr>
          <a:xfrm>
            <a:off x="7172554" y="2219249"/>
            <a:ext cx="400507" cy="400507"/>
          </a:xfrm>
          <a:prstGeom prst="roundRect">
            <a:avLst>
              <a:gd name="adj" fmla="val 108719"/>
            </a:avLst>
          </a:prstGeom>
          <a:solidFill>
            <a:srgbClr val="14A49C"/>
          </a:solidFill>
          <a:ln w="12700">
            <a:solidFill>
              <a:srgbClr val="FFFFFF">
                <a:alpha val="0"/>
              </a:srgbClr>
            </a:solidFill>
            <a:prstDash val="solid"/>
          </a:ln>
        </p:spPr>
        <p:txBody>
          <a:bodyPr/>
          <a:lstStyle/>
          <a:p>
            <a:endParaRPr lang="en-US"/>
          </a:p>
        </p:txBody>
      </p:sp>
      <p:pic>
        <p:nvPicPr>
          <p:cNvPr id="33" name="Image 11" descr="preencoded.png"/>
          <p:cNvPicPr>
            <a:picLocks noChangeAspect="1"/>
          </p:cNvPicPr>
          <p:nvPr/>
        </p:nvPicPr>
        <p:blipFill>
          <a:blip r:embed="rId10"/>
          <a:srcRect t="-842" b="-842"/>
          <a:stretch/>
        </p:blipFill>
        <p:spPr>
          <a:xfrm>
            <a:off x="7276795" y="2333549"/>
            <a:ext cx="190195" cy="171907"/>
          </a:xfrm>
          <a:prstGeom prst="rect">
            <a:avLst/>
          </a:prstGeom>
        </p:spPr>
      </p:pic>
      <p:sp>
        <p:nvSpPr>
          <p:cNvPr id="34" name="Text 20"/>
          <p:cNvSpPr txBox="1"/>
          <p:nvPr/>
        </p:nvSpPr>
        <p:spPr>
          <a:xfrm>
            <a:off x="7686446" y="2309774"/>
            <a:ext cx="2211019" cy="219456"/>
          </a:xfrm>
          <a:prstGeom prst="rect">
            <a:avLst/>
          </a:prstGeom>
          <a:noFill/>
          <a:ln/>
        </p:spPr>
        <p:txBody>
          <a:bodyPr wrap="square" lIns="0" tIns="0" rIns="0" bIns="0" rtlCol="0" anchor="ctr"/>
          <a:lstStyle/>
          <a:p>
            <a:pPr marL="0" indent="0" algn="l">
              <a:buNone/>
            </a:pPr>
            <a:r>
              <a:rPr lang="en-US" sz="1400" b="1">
                <a:solidFill>
                  <a:srgbClr val="1A1A2E"/>
                </a:solidFill>
                <a:latin typeface="Roboto" pitchFamily="34" charset="0"/>
                <a:ea typeface="Roboto" pitchFamily="34" charset="-122"/>
                <a:cs typeface="Roboto" pitchFamily="34" charset="-120"/>
              </a:rPr>
              <a:t>Data Flow Architecture</a:t>
            </a:r>
            <a:endParaRPr lang="en-US" sz="1400"/>
          </a:p>
        </p:txBody>
      </p:sp>
      <p:sp>
        <p:nvSpPr>
          <p:cNvPr id="35" name="Shape 21"/>
          <p:cNvSpPr/>
          <p:nvPr/>
        </p:nvSpPr>
        <p:spPr>
          <a:xfrm>
            <a:off x="7172554" y="2762402"/>
            <a:ext cx="4466844" cy="590702"/>
          </a:xfrm>
          <a:prstGeom prst="roundRect">
            <a:avLst>
              <a:gd name="adj" fmla="val 39948"/>
            </a:avLst>
          </a:prstGeom>
          <a:solidFill>
            <a:srgbClr val="F8FAFC"/>
          </a:solidFill>
          <a:ln w="12700">
            <a:solidFill>
              <a:srgbClr val="E2E8F0"/>
            </a:solidFill>
            <a:prstDash val="solid"/>
          </a:ln>
        </p:spPr>
        <p:txBody>
          <a:bodyPr/>
          <a:lstStyle/>
          <a:p>
            <a:endParaRPr lang="en-US"/>
          </a:p>
        </p:txBody>
      </p:sp>
      <p:sp>
        <p:nvSpPr>
          <p:cNvPr id="36" name="Shape 22"/>
          <p:cNvSpPr/>
          <p:nvPr/>
        </p:nvSpPr>
        <p:spPr>
          <a:xfrm>
            <a:off x="7324344" y="2885846"/>
            <a:ext cx="342900" cy="342900"/>
          </a:xfrm>
          <a:prstGeom prst="roundRect">
            <a:avLst>
              <a:gd name="adj" fmla="val 118519"/>
            </a:avLst>
          </a:prstGeom>
          <a:solidFill>
            <a:srgbClr val="14A49C"/>
          </a:solidFill>
          <a:ln w="12700">
            <a:solidFill>
              <a:srgbClr val="FFFFFF">
                <a:alpha val="0"/>
              </a:srgbClr>
            </a:solidFill>
            <a:prstDash val="solid"/>
          </a:ln>
        </p:spPr>
        <p:txBody>
          <a:bodyPr/>
          <a:lstStyle/>
          <a:p>
            <a:endParaRPr lang="en-US"/>
          </a:p>
        </p:txBody>
      </p:sp>
      <p:pic>
        <p:nvPicPr>
          <p:cNvPr id="37" name="Image 12" descr="preencoded.png"/>
          <p:cNvPicPr>
            <a:picLocks noChangeAspect="1"/>
          </p:cNvPicPr>
          <p:nvPr/>
        </p:nvPicPr>
        <p:blipFill>
          <a:blip r:embed="rId11"/>
          <a:srcRect t="-43" b="-43"/>
          <a:stretch/>
        </p:blipFill>
        <p:spPr>
          <a:xfrm>
            <a:off x="7429500" y="2980944"/>
            <a:ext cx="133502" cy="152705"/>
          </a:xfrm>
          <a:prstGeom prst="rect">
            <a:avLst/>
          </a:prstGeom>
        </p:spPr>
      </p:pic>
      <p:sp>
        <p:nvSpPr>
          <p:cNvPr id="38" name="Text 23"/>
          <p:cNvSpPr txBox="1"/>
          <p:nvPr/>
        </p:nvSpPr>
        <p:spPr>
          <a:xfrm>
            <a:off x="7810805" y="2905049"/>
            <a:ext cx="3791102" cy="152705"/>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Data Sources</a:t>
            </a:r>
            <a:endParaRPr lang="en-US" sz="1000"/>
          </a:p>
        </p:txBody>
      </p:sp>
      <p:sp>
        <p:nvSpPr>
          <p:cNvPr id="39" name="Text 24"/>
          <p:cNvSpPr txBox="1"/>
          <p:nvPr/>
        </p:nvSpPr>
        <p:spPr>
          <a:xfrm>
            <a:off x="7810805" y="3076956"/>
            <a:ext cx="3791102"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Google Ads, Meta, CM360, DV360, GA4, CRM, PulsePoint</a:t>
            </a:r>
            <a:endParaRPr lang="en-US" sz="900"/>
          </a:p>
        </p:txBody>
      </p:sp>
      <p:sp>
        <p:nvSpPr>
          <p:cNvPr id="40" name="Shape 25"/>
          <p:cNvSpPr/>
          <p:nvPr/>
        </p:nvSpPr>
        <p:spPr>
          <a:xfrm>
            <a:off x="7172554" y="3481121"/>
            <a:ext cx="4466844" cy="590702"/>
          </a:xfrm>
          <a:prstGeom prst="roundRect">
            <a:avLst>
              <a:gd name="adj" fmla="val 39948"/>
            </a:avLst>
          </a:prstGeom>
          <a:solidFill>
            <a:srgbClr val="F8FAFC"/>
          </a:solidFill>
          <a:ln w="12700">
            <a:solidFill>
              <a:srgbClr val="E2E8F0"/>
            </a:solidFill>
            <a:prstDash val="solid"/>
          </a:ln>
        </p:spPr>
        <p:txBody>
          <a:bodyPr/>
          <a:lstStyle/>
          <a:p>
            <a:endParaRPr lang="en-US"/>
          </a:p>
        </p:txBody>
      </p:sp>
      <p:sp>
        <p:nvSpPr>
          <p:cNvPr id="41" name="Shape 26"/>
          <p:cNvSpPr/>
          <p:nvPr/>
        </p:nvSpPr>
        <p:spPr>
          <a:xfrm>
            <a:off x="7324344" y="3605479"/>
            <a:ext cx="342900" cy="342900"/>
          </a:xfrm>
          <a:prstGeom prst="roundRect">
            <a:avLst>
              <a:gd name="adj" fmla="val 118519"/>
            </a:avLst>
          </a:prstGeom>
          <a:solidFill>
            <a:srgbClr val="1B6999"/>
          </a:solidFill>
          <a:ln w="12700">
            <a:solidFill>
              <a:srgbClr val="FFFFFF">
                <a:alpha val="0"/>
              </a:srgbClr>
            </a:solidFill>
            <a:prstDash val="solid"/>
          </a:ln>
        </p:spPr>
        <p:txBody>
          <a:bodyPr/>
          <a:lstStyle/>
          <a:p>
            <a:endParaRPr lang="en-US"/>
          </a:p>
        </p:txBody>
      </p:sp>
      <p:pic>
        <p:nvPicPr>
          <p:cNvPr id="42" name="Image 13" descr="preencoded.png"/>
          <p:cNvPicPr>
            <a:picLocks noChangeAspect="1"/>
          </p:cNvPicPr>
          <p:nvPr/>
        </p:nvPicPr>
        <p:blipFill>
          <a:blip r:embed="rId12"/>
          <a:srcRect t="-180" b="-180"/>
          <a:stretch/>
        </p:blipFill>
        <p:spPr>
          <a:xfrm>
            <a:off x="7401154" y="3700577"/>
            <a:ext cx="190195" cy="152705"/>
          </a:xfrm>
          <a:prstGeom prst="rect">
            <a:avLst/>
          </a:prstGeom>
        </p:spPr>
      </p:pic>
      <p:sp>
        <p:nvSpPr>
          <p:cNvPr id="43" name="Text 27"/>
          <p:cNvSpPr txBox="1"/>
          <p:nvPr/>
        </p:nvSpPr>
        <p:spPr>
          <a:xfrm>
            <a:off x="7810805" y="3624682"/>
            <a:ext cx="3791102" cy="152705"/>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Ingestion Layer</a:t>
            </a:r>
            <a:endParaRPr lang="en-US" sz="1000"/>
          </a:p>
        </p:txBody>
      </p:sp>
      <p:sp>
        <p:nvSpPr>
          <p:cNvPr id="44" name="Text 28"/>
          <p:cNvSpPr txBox="1"/>
          <p:nvPr/>
        </p:nvSpPr>
        <p:spPr>
          <a:xfrm>
            <a:off x="7810805" y="3795674"/>
            <a:ext cx="3791102"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Real-time + batch processing, data validation</a:t>
            </a:r>
            <a:endParaRPr lang="en-US" sz="900"/>
          </a:p>
        </p:txBody>
      </p:sp>
      <p:sp>
        <p:nvSpPr>
          <p:cNvPr id="45" name="Shape 29"/>
          <p:cNvSpPr/>
          <p:nvPr/>
        </p:nvSpPr>
        <p:spPr>
          <a:xfrm>
            <a:off x="7172554" y="4200754"/>
            <a:ext cx="4466844" cy="590702"/>
          </a:xfrm>
          <a:prstGeom prst="roundRect">
            <a:avLst>
              <a:gd name="adj" fmla="val 39948"/>
            </a:avLst>
          </a:prstGeom>
          <a:solidFill>
            <a:srgbClr val="F8FAFC"/>
          </a:solidFill>
          <a:ln w="12700">
            <a:solidFill>
              <a:srgbClr val="E2E8F0"/>
            </a:solidFill>
            <a:prstDash val="solid"/>
          </a:ln>
        </p:spPr>
        <p:txBody>
          <a:bodyPr/>
          <a:lstStyle/>
          <a:p>
            <a:endParaRPr lang="en-US"/>
          </a:p>
        </p:txBody>
      </p:sp>
      <p:sp>
        <p:nvSpPr>
          <p:cNvPr id="46" name="Shape 30"/>
          <p:cNvSpPr/>
          <p:nvPr/>
        </p:nvSpPr>
        <p:spPr>
          <a:xfrm>
            <a:off x="7324344" y="4324198"/>
            <a:ext cx="342900" cy="342900"/>
          </a:xfrm>
          <a:prstGeom prst="roundRect">
            <a:avLst>
              <a:gd name="adj" fmla="val 118519"/>
            </a:avLst>
          </a:prstGeom>
          <a:solidFill>
            <a:srgbClr val="14A49C"/>
          </a:solidFill>
          <a:ln w="12700">
            <a:solidFill>
              <a:srgbClr val="FFFFFF">
                <a:alpha val="0"/>
              </a:srgbClr>
            </a:solidFill>
            <a:prstDash val="solid"/>
          </a:ln>
        </p:spPr>
        <p:txBody>
          <a:bodyPr/>
          <a:lstStyle/>
          <a:p>
            <a:endParaRPr lang="en-US"/>
          </a:p>
        </p:txBody>
      </p:sp>
      <p:pic>
        <p:nvPicPr>
          <p:cNvPr id="47" name="Image 14" descr="preencoded.png"/>
          <p:cNvPicPr>
            <a:picLocks noChangeAspect="1"/>
          </p:cNvPicPr>
          <p:nvPr/>
        </p:nvPicPr>
        <p:blipFill>
          <a:blip r:embed="rId13"/>
          <a:srcRect/>
          <a:stretch/>
        </p:blipFill>
        <p:spPr>
          <a:xfrm>
            <a:off x="7420356" y="4419295"/>
            <a:ext cx="152705" cy="152705"/>
          </a:xfrm>
          <a:prstGeom prst="rect">
            <a:avLst/>
          </a:prstGeom>
        </p:spPr>
      </p:pic>
      <p:sp>
        <p:nvSpPr>
          <p:cNvPr id="48" name="Text 31"/>
          <p:cNvSpPr txBox="1"/>
          <p:nvPr/>
        </p:nvSpPr>
        <p:spPr>
          <a:xfrm>
            <a:off x="7810805" y="4343400"/>
            <a:ext cx="3791102" cy="152705"/>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Lakehouse Storage</a:t>
            </a:r>
            <a:endParaRPr lang="en-US" sz="1000"/>
          </a:p>
        </p:txBody>
      </p:sp>
      <p:sp>
        <p:nvSpPr>
          <p:cNvPr id="49" name="Text 32"/>
          <p:cNvSpPr txBox="1"/>
          <p:nvPr/>
        </p:nvSpPr>
        <p:spPr>
          <a:xfrm>
            <a:off x="7810805" y="4515307"/>
            <a:ext cx="3791102"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Azure Data Lake, Synapse Analytics</a:t>
            </a:r>
            <a:endParaRPr lang="en-US" sz="900"/>
          </a:p>
        </p:txBody>
      </p:sp>
      <p:sp>
        <p:nvSpPr>
          <p:cNvPr id="50" name="Shape 33"/>
          <p:cNvSpPr/>
          <p:nvPr/>
        </p:nvSpPr>
        <p:spPr>
          <a:xfrm>
            <a:off x="7172554" y="4919472"/>
            <a:ext cx="4466844" cy="590702"/>
          </a:xfrm>
          <a:prstGeom prst="roundRect">
            <a:avLst>
              <a:gd name="adj" fmla="val 39948"/>
            </a:avLst>
          </a:prstGeom>
          <a:solidFill>
            <a:srgbClr val="F8FAFC"/>
          </a:solidFill>
          <a:ln w="12700">
            <a:solidFill>
              <a:srgbClr val="E2E8F0"/>
            </a:solidFill>
            <a:prstDash val="solid"/>
          </a:ln>
        </p:spPr>
        <p:txBody>
          <a:bodyPr/>
          <a:lstStyle/>
          <a:p>
            <a:endParaRPr lang="en-US"/>
          </a:p>
        </p:txBody>
      </p:sp>
      <p:sp>
        <p:nvSpPr>
          <p:cNvPr id="51" name="Shape 34"/>
          <p:cNvSpPr/>
          <p:nvPr/>
        </p:nvSpPr>
        <p:spPr>
          <a:xfrm>
            <a:off x="7324344" y="5043830"/>
            <a:ext cx="342900" cy="342900"/>
          </a:xfrm>
          <a:prstGeom prst="roundRect">
            <a:avLst>
              <a:gd name="adj" fmla="val 118519"/>
            </a:avLst>
          </a:prstGeom>
          <a:solidFill>
            <a:srgbClr val="1B6999"/>
          </a:solidFill>
          <a:ln w="12700">
            <a:solidFill>
              <a:srgbClr val="FFFFFF">
                <a:alpha val="0"/>
              </a:srgbClr>
            </a:solidFill>
            <a:prstDash val="solid"/>
          </a:ln>
        </p:spPr>
        <p:txBody>
          <a:bodyPr/>
          <a:lstStyle/>
          <a:p>
            <a:endParaRPr lang="en-US"/>
          </a:p>
        </p:txBody>
      </p:sp>
      <p:pic>
        <p:nvPicPr>
          <p:cNvPr id="52" name="Image 15" descr="preencoded.png"/>
          <p:cNvPicPr>
            <a:picLocks noChangeAspect="1"/>
          </p:cNvPicPr>
          <p:nvPr/>
        </p:nvPicPr>
        <p:blipFill>
          <a:blip r:embed="rId14"/>
          <a:srcRect/>
          <a:stretch/>
        </p:blipFill>
        <p:spPr>
          <a:xfrm>
            <a:off x="7420356" y="5138928"/>
            <a:ext cx="152705" cy="152705"/>
          </a:xfrm>
          <a:prstGeom prst="rect">
            <a:avLst/>
          </a:prstGeom>
        </p:spPr>
      </p:pic>
      <p:sp>
        <p:nvSpPr>
          <p:cNvPr id="53" name="Text 35"/>
          <p:cNvSpPr txBox="1"/>
          <p:nvPr/>
        </p:nvSpPr>
        <p:spPr>
          <a:xfrm>
            <a:off x="7810805" y="5062118"/>
            <a:ext cx="3791102" cy="152705"/>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AI/Processing</a:t>
            </a:r>
            <a:endParaRPr lang="en-US" sz="1000"/>
          </a:p>
        </p:txBody>
      </p:sp>
      <p:sp>
        <p:nvSpPr>
          <p:cNvPr id="54" name="Text 36"/>
          <p:cNvSpPr txBox="1"/>
          <p:nvPr/>
        </p:nvSpPr>
        <p:spPr>
          <a:xfrm>
            <a:off x="7810805" y="5234026"/>
            <a:ext cx="3791102"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OpenAI integration, automated insights</a:t>
            </a:r>
            <a:endParaRPr lang="en-US" sz="900"/>
          </a:p>
        </p:txBody>
      </p:sp>
      <p:pic>
        <p:nvPicPr>
          <p:cNvPr id="55" name="Image 16" descr="preencoded.png"/>
          <p:cNvPicPr>
            <a:picLocks noChangeAspect="1"/>
          </p:cNvPicPr>
          <p:nvPr/>
        </p:nvPicPr>
        <p:blipFill>
          <a:blip r:embed="rId15"/>
          <a:srcRect t="-23" b="-23"/>
          <a:stretch/>
        </p:blipFill>
        <p:spPr>
          <a:xfrm>
            <a:off x="7172554" y="5715000"/>
            <a:ext cx="4463186" cy="724205"/>
          </a:xfrm>
          <a:prstGeom prst="rect">
            <a:avLst/>
          </a:prstGeom>
        </p:spPr>
      </p:pic>
      <p:sp>
        <p:nvSpPr>
          <p:cNvPr id="56" name="Shape 37"/>
          <p:cNvSpPr/>
          <p:nvPr/>
        </p:nvSpPr>
        <p:spPr>
          <a:xfrm>
            <a:off x="7334402" y="5876849"/>
            <a:ext cx="400507" cy="400507"/>
          </a:xfrm>
          <a:prstGeom prst="roundRect">
            <a:avLst>
              <a:gd name="adj" fmla="val 86975"/>
            </a:avLst>
          </a:prstGeom>
          <a:solidFill>
            <a:srgbClr val="14A49C"/>
          </a:solidFill>
          <a:ln w="12700">
            <a:solidFill>
              <a:srgbClr val="FFFFFF">
                <a:alpha val="0"/>
              </a:srgbClr>
            </a:solidFill>
            <a:prstDash val="solid"/>
          </a:ln>
        </p:spPr>
        <p:txBody>
          <a:bodyPr/>
          <a:lstStyle/>
          <a:p>
            <a:endParaRPr lang="en-US"/>
          </a:p>
        </p:txBody>
      </p:sp>
      <p:pic>
        <p:nvPicPr>
          <p:cNvPr id="57" name="Image 17" descr="preencoded.png"/>
          <p:cNvPicPr>
            <a:picLocks noChangeAspect="1"/>
          </p:cNvPicPr>
          <p:nvPr/>
        </p:nvPicPr>
        <p:blipFill>
          <a:blip r:embed="rId16"/>
          <a:srcRect/>
          <a:stretch/>
        </p:blipFill>
        <p:spPr>
          <a:xfrm>
            <a:off x="7438644" y="5982005"/>
            <a:ext cx="190195" cy="190195"/>
          </a:xfrm>
          <a:prstGeom prst="rect">
            <a:avLst/>
          </a:prstGeom>
        </p:spPr>
      </p:pic>
      <p:sp>
        <p:nvSpPr>
          <p:cNvPr id="58" name="Text 38"/>
          <p:cNvSpPr txBox="1"/>
          <p:nvPr/>
        </p:nvSpPr>
        <p:spPr>
          <a:xfrm>
            <a:off x="7886700" y="5905195"/>
            <a:ext cx="1394460" cy="171907"/>
          </a:xfrm>
          <a:prstGeom prst="rect">
            <a:avLst/>
          </a:prstGeom>
          <a:noFill/>
          <a:ln/>
        </p:spPr>
        <p:txBody>
          <a:bodyPr wrap="square" lIns="0" tIns="0" rIns="0" bIns="0" rtlCol="0" anchor="ctr"/>
          <a:lstStyle/>
          <a:p>
            <a:pPr marL="0" indent="0" algn="l">
              <a:buNone/>
            </a:pPr>
            <a:r>
              <a:rPr lang="en-US" sz="1100" b="1">
                <a:solidFill>
                  <a:srgbClr val="0C4A6E"/>
                </a:solidFill>
                <a:latin typeface="Roboto" pitchFamily="34" charset="0"/>
                <a:ea typeface="Roboto" pitchFamily="34" charset="-122"/>
                <a:cs typeface="Roboto" pitchFamily="34" charset="-120"/>
              </a:rPr>
              <a:t>Power BI / Chat UI</a:t>
            </a:r>
            <a:endParaRPr lang="en-US" sz="1100"/>
          </a:p>
        </p:txBody>
      </p:sp>
      <p:sp>
        <p:nvSpPr>
          <p:cNvPr id="59" name="Text 39"/>
          <p:cNvSpPr txBox="1"/>
          <p:nvPr/>
        </p:nvSpPr>
        <p:spPr>
          <a:xfrm>
            <a:off x="7886700" y="6105449"/>
            <a:ext cx="3276295" cy="143561"/>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Interactive dashboards &amp; natural language queries</a:t>
            </a:r>
            <a:endParaRPr lang="en-US" sz="900"/>
          </a:p>
        </p:txBody>
      </p:sp>
      <p:pic>
        <p:nvPicPr>
          <p:cNvPr id="60" name="Image 18" descr="preencoded.png"/>
          <p:cNvPicPr>
            <a:picLocks noChangeAspect="1"/>
          </p:cNvPicPr>
          <p:nvPr/>
        </p:nvPicPr>
        <p:blipFill>
          <a:blip r:embed="rId17"/>
          <a:srcRect t="-1100" b="-1100"/>
          <a:stretch/>
        </p:blipFill>
        <p:spPr>
          <a:xfrm>
            <a:off x="11378794" y="3707892"/>
            <a:ext cx="114300" cy="133502"/>
          </a:xfrm>
          <a:prstGeom prst="rect">
            <a:avLst/>
          </a:prstGeom>
        </p:spPr>
      </p:pic>
      <p:pic>
        <p:nvPicPr>
          <p:cNvPr id="61" name="Image 19" descr="preencoded.png"/>
          <p:cNvPicPr>
            <a:picLocks noChangeAspect="1"/>
          </p:cNvPicPr>
          <p:nvPr/>
        </p:nvPicPr>
        <p:blipFill>
          <a:blip r:embed="rId17"/>
          <a:srcRect t="-1100" b="-1100"/>
          <a:stretch/>
        </p:blipFill>
        <p:spPr>
          <a:xfrm>
            <a:off x="11378794" y="4426610"/>
            <a:ext cx="114300" cy="133502"/>
          </a:xfrm>
          <a:prstGeom prst="rect">
            <a:avLst/>
          </a:prstGeom>
        </p:spPr>
      </p:pic>
      <p:sp>
        <p:nvSpPr>
          <p:cNvPr id="62" name="Shape 40"/>
          <p:cNvSpPr/>
          <p:nvPr/>
        </p:nvSpPr>
        <p:spPr>
          <a:xfrm>
            <a:off x="0" y="0"/>
            <a:ext cx="12191695" cy="761695"/>
          </a:xfrm>
          <a:prstGeom prst="rect">
            <a:avLst/>
          </a:prstGeom>
          <a:solidFill>
            <a:srgbClr val="FFFFFF"/>
          </a:solidFill>
          <a:ln w="12700">
            <a:solidFill>
              <a:srgbClr val="FFFFFF">
                <a:alpha val="0"/>
              </a:srgbClr>
            </a:solidFill>
            <a:prstDash val="solid"/>
          </a:ln>
          <a:effectLst>
            <a:outerShdw blurRad="101600" dist="25400" dir="16200000" algn="bl" rotWithShape="0">
              <a:srgbClr val="000000">
                <a:alpha val="5000"/>
              </a:srgbClr>
            </a:outerShdw>
          </a:effectLst>
        </p:spPr>
        <p:txBody>
          <a:bodyPr/>
          <a:lstStyle/>
          <a:p>
            <a:endParaRPr lang="en-US"/>
          </a:p>
        </p:txBody>
      </p:sp>
      <p:sp>
        <p:nvSpPr>
          <p:cNvPr id="65" name="Text 42"/>
          <p:cNvSpPr txBox="1"/>
          <p:nvPr/>
        </p:nvSpPr>
        <p:spPr>
          <a:xfrm>
            <a:off x="1844739" y="213256"/>
            <a:ext cx="2482596" cy="267005"/>
          </a:xfrm>
          <a:prstGeom prst="rect">
            <a:avLst/>
          </a:prstGeom>
          <a:noFill/>
          <a:ln/>
        </p:spPr>
        <p:txBody>
          <a:bodyPr wrap="square" lIns="0" tIns="0" rIns="0" bIns="0" rtlCol="0" anchor="ctr"/>
          <a:lstStyle/>
          <a:p>
            <a:pPr marL="0" indent="0" algn="l">
              <a:buNone/>
            </a:pPr>
            <a:r>
              <a:rPr lang="en-US" sz="1800" b="1">
                <a:solidFill>
                  <a:srgbClr val="1A1A2E"/>
                </a:solidFill>
                <a:latin typeface="Roboto" pitchFamily="34" charset="0"/>
                <a:ea typeface="Roboto" pitchFamily="34" charset="-122"/>
                <a:cs typeface="Roboto" pitchFamily="34" charset="-120"/>
              </a:rPr>
              <a:t>ISmile Technologies</a:t>
            </a:r>
            <a:endParaRPr lang="en-US" sz="1800"/>
          </a:p>
        </p:txBody>
      </p:sp>
      <p:sp>
        <p:nvSpPr>
          <p:cNvPr id="66" name="Text 43"/>
          <p:cNvSpPr txBox="1"/>
          <p:nvPr/>
        </p:nvSpPr>
        <p:spPr>
          <a:xfrm>
            <a:off x="1868368" y="480828"/>
            <a:ext cx="2169871"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Data Intelligence Platform</a:t>
            </a:r>
            <a:endParaRPr lang="en-US" sz="900"/>
          </a:p>
        </p:txBody>
      </p:sp>
      <p:pic>
        <p:nvPicPr>
          <p:cNvPr id="68" name="Picture 67" descr="A blue and green pill with a black background&#10;&#10;AI-generated content may be incorrect.">
            <a:extLst>
              <a:ext uri="{FF2B5EF4-FFF2-40B4-BE49-F238E27FC236}">
                <a16:creationId xmlns:a16="http://schemas.microsoft.com/office/drawing/2014/main" id="{FBCDACD6-3C50-196E-0F28-929EC1BFC3C6}"/>
              </a:ext>
            </a:extLst>
          </p:cNvPr>
          <p:cNvPicPr>
            <a:picLocks noChangeAspect="1"/>
          </p:cNvPicPr>
          <p:nvPr/>
        </p:nvPicPr>
        <p:blipFill>
          <a:blip r:embed="rId18"/>
          <a:srcRect l="360" t="22542" r="2520" b="18447"/>
          <a:stretch>
            <a:fillRect/>
          </a:stretch>
        </p:blipFill>
        <p:spPr>
          <a:xfrm>
            <a:off x="143602" y="716"/>
            <a:ext cx="1507626" cy="73423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4" name="Shape 2"/>
          <p:cNvSpPr/>
          <p:nvPr/>
        </p:nvSpPr>
        <p:spPr>
          <a:xfrm>
            <a:off x="761695" y="2476195"/>
            <a:ext cx="2095805" cy="2095805"/>
          </a:xfrm>
          <a:prstGeom prst="roundRect">
            <a:avLst>
              <a:gd name="adj" fmla="val 3173"/>
            </a:avLst>
          </a:prstGeom>
          <a:solidFill>
            <a:srgbClr val="F8FAFC"/>
          </a:solidFill>
          <a:ln/>
          <a:effectLst>
            <a:outerShdw blurRad="114300" dist="38100" dir="16200000" algn="bl" rotWithShape="0">
              <a:srgbClr val="000000">
                <a:alpha val="4000"/>
              </a:srgbClr>
            </a:outerShdw>
          </a:effectLst>
        </p:spPr>
        <p:txBody>
          <a:bodyPr/>
          <a:lstStyle/>
          <a:p>
            <a:endParaRPr lang="en-US"/>
          </a:p>
        </p:txBody>
      </p:sp>
      <p:sp>
        <p:nvSpPr>
          <p:cNvPr id="5" name="Shape 3"/>
          <p:cNvSpPr/>
          <p:nvPr/>
        </p:nvSpPr>
        <p:spPr>
          <a:xfrm>
            <a:off x="761695" y="2476195"/>
            <a:ext cx="2095805" cy="57607"/>
          </a:xfrm>
          <a:prstGeom prst="roundRect">
            <a:avLst>
              <a:gd name="adj" fmla="val 115441"/>
            </a:avLst>
          </a:prstGeom>
          <a:solidFill>
            <a:srgbClr val="002A5A"/>
          </a:solidFill>
          <a:ln w="12700">
            <a:solidFill>
              <a:srgbClr val="002A5A">
                <a:alpha val="0"/>
              </a:srgbClr>
            </a:solidFill>
            <a:prstDash val="solid"/>
          </a:ln>
        </p:spPr>
        <p:txBody>
          <a:bodyPr/>
          <a:lstStyle/>
          <a:p>
            <a:endParaRPr lang="en-US"/>
          </a:p>
        </p:txBody>
      </p:sp>
      <p:sp>
        <p:nvSpPr>
          <p:cNvPr id="6" name="Shape 4"/>
          <p:cNvSpPr/>
          <p:nvPr/>
        </p:nvSpPr>
        <p:spPr>
          <a:xfrm>
            <a:off x="3619195" y="2476195"/>
            <a:ext cx="2095805" cy="2095805"/>
          </a:xfrm>
          <a:prstGeom prst="roundRect">
            <a:avLst>
              <a:gd name="adj" fmla="val 3173"/>
            </a:avLst>
          </a:prstGeom>
          <a:solidFill>
            <a:srgbClr val="F8FAFC"/>
          </a:solidFill>
          <a:ln/>
          <a:effectLst>
            <a:outerShdw blurRad="114300" dist="38100" dir="16200000" algn="bl" rotWithShape="0">
              <a:srgbClr val="000000">
                <a:alpha val="4000"/>
              </a:srgbClr>
            </a:outerShdw>
          </a:effectLst>
        </p:spPr>
        <p:txBody>
          <a:bodyPr/>
          <a:lstStyle/>
          <a:p>
            <a:endParaRPr lang="en-US"/>
          </a:p>
        </p:txBody>
      </p:sp>
      <p:sp>
        <p:nvSpPr>
          <p:cNvPr id="7" name="Shape 5"/>
          <p:cNvSpPr/>
          <p:nvPr/>
        </p:nvSpPr>
        <p:spPr>
          <a:xfrm>
            <a:off x="3619195" y="2476195"/>
            <a:ext cx="2095805" cy="57607"/>
          </a:xfrm>
          <a:prstGeom prst="roundRect">
            <a:avLst>
              <a:gd name="adj" fmla="val 115441"/>
            </a:avLst>
          </a:prstGeom>
          <a:solidFill>
            <a:srgbClr val="14A49C"/>
          </a:solidFill>
          <a:ln w="12700">
            <a:solidFill>
              <a:srgbClr val="14A49C">
                <a:alpha val="0"/>
              </a:srgbClr>
            </a:solidFill>
            <a:prstDash val="solid"/>
          </a:ln>
        </p:spPr>
        <p:txBody>
          <a:bodyPr/>
          <a:lstStyle/>
          <a:p>
            <a:endParaRPr lang="en-US"/>
          </a:p>
        </p:txBody>
      </p:sp>
      <p:sp>
        <p:nvSpPr>
          <p:cNvPr id="8" name="Shape 6"/>
          <p:cNvSpPr/>
          <p:nvPr/>
        </p:nvSpPr>
        <p:spPr>
          <a:xfrm>
            <a:off x="6476695" y="2476195"/>
            <a:ext cx="2095805" cy="2095805"/>
          </a:xfrm>
          <a:prstGeom prst="roundRect">
            <a:avLst>
              <a:gd name="adj" fmla="val 3173"/>
            </a:avLst>
          </a:prstGeom>
          <a:solidFill>
            <a:srgbClr val="F8FAFC"/>
          </a:solidFill>
          <a:ln/>
          <a:effectLst>
            <a:outerShdw blurRad="114300" dist="38100" dir="16200000" algn="bl" rotWithShape="0">
              <a:srgbClr val="000000">
                <a:alpha val="4000"/>
              </a:srgbClr>
            </a:outerShdw>
          </a:effectLst>
        </p:spPr>
        <p:txBody>
          <a:bodyPr/>
          <a:lstStyle/>
          <a:p>
            <a:endParaRPr lang="en-US"/>
          </a:p>
        </p:txBody>
      </p:sp>
      <p:sp>
        <p:nvSpPr>
          <p:cNvPr id="9" name="Shape 7"/>
          <p:cNvSpPr/>
          <p:nvPr/>
        </p:nvSpPr>
        <p:spPr>
          <a:xfrm>
            <a:off x="6476695" y="2476195"/>
            <a:ext cx="2095805" cy="57607"/>
          </a:xfrm>
          <a:prstGeom prst="roundRect">
            <a:avLst>
              <a:gd name="adj" fmla="val 115441"/>
            </a:avLst>
          </a:prstGeom>
          <a:solidFill>
            <a:srgbClr val="1B6999"/>
          </a:solidFill>
          <a:ln w="12700">
            <a:solidFill>
              <a:srgbClr val="1B6999">
                <a:alpha val="0"/>
              </a:srgbClr>
            </a:solidFill>
            <a:prstDash val="solid"/>
          </a:ln>
        </p:spPr>
        <p:txBody>
          <a:bodyPr/>
          <a:lstStyle/>
          <a:p>
            <a:endParaRPr lang="en-US"/>
          </a:p>
        </p:txBody>
      </p:sp>
      <p:sp>
        <p:nvSpPr>
          <p:cNvPr id="10" name="Shape 8"/>
          <p:cNvSpPr/>
          <p:nvPr/>
        </p:nvSpPr>
        <p:spPr>
          <a:xfrm>
            <a:off x="9334195" y="2476195"/>
            <a:ext cx="2095805" cy="2095805"/>
          </a:xfrm>
          <a:prstGeom prst="roundRect">
            <a:avLst>
              <a:gd name="adj" fmla="val 3173"/>
            </a:avLst>
          </a:prstGeom>
          <a:solidFill>
            <a:srgbClr val="F8FAFC"/>
          </a:solidFill>
          <a:ln/>
          <a:effectLst>
            <a:outerShdw blurRad="114300" dist="38100" dir="16200000" algn="bl" rotWithShape="0">
              <a:srgbClr val="000000">
                <a:alpha val="4000"/>
              </a:srgbClr>
            </a:outerShdw>
          </a:effectLst>
        </p:spPr>
        <p:txBody>
          <a:bodyPr/>
          <a:lstStyle/>
          <a:p>
            <a:endParaRPr lang="en-US"/>
          </a:p>
        </p:txBody>
      </p:sp>
      <p:sp>
        <p:nvSpPr>
          <p:cNvPr id="11" name="Shape 9"/>
          <p:cNvSpPr/>
          <p:nvPr/>
        </p:nvSpPr>
        <p:spPr>
          <a:xfrm>
            <a:off x="9334195" y="2476195"/>
            <a:ext cx="2095805" cy="57607"/>
          </a:xfrm>
          <a:prstGeom prst="roundRect">
            <a:avLst>
              <a:gd name="adj" fmla="val 115441"/>
            </a:avLst>
          </a:prstGeom>
          <a:solidFill>
            <a:srgbClr val="002A5A"/>
          </a:solidFill>
          <a:ln w="12700">
            <a:solidFill>
              <a:srgbClr val="002A5A">
                <a:alpha val="0"/>
              </a:srgbClr>
            </a:solidFill>
            <a:prstDash val="solid"/>
          </a:ln>
        </p:spPr>
        <p:txBody>
          <a:bodyPr/>
          <a:lstStyle/>
          <a:p>
            <a:endParaRPr lang="en-US"/>
          </a:p>
        </p:txBody>
      </p:sp>
      <p:sp>
        <p:nvSpPr>
          <p:cNvPr id="12" name="Shape 10"/>
          <p:cNvSpPr/>
          <p:nvPr/>
        </p:nvSpPr>
        <p:spPr>
          <a:xfrm>
            <a:off x="761695" y="5143500"/>
            <a:ext cx="10668305" cy="761695"/>
          </a:xfrm>
          <a:prstGeom prst="roundRect">
            <a:avLst>
              <a:gd name="adj" fmla="val 36014"/>
            </a:avLst>
          </a:prstGeom>
          <a:solidFill>
            <a:srgbClr val="002A5A"/>
          </a:solidFill>
          <a:ln w="12700">
            <a:solidFill>
              <a:srgbClr val="FFFFFF">
                <a:alpha val="0"/>
              </a:srgbClr>
            </a:solidFill>
            <a:prstDash val="solid"/>
          </a:ln>
        </p:spPr>
        <p:txBody>
          <a:bodyPr/>
          <a:lstStyle/>
          <a:p>
            <a:endParaRPr lang="en-US"/>
          </a:p>
        </p:txBody>
      </p:sp>
      <p:sp>
        <p:nvSpPr>
          <p:cNvPr id="13" name="Text 11"/>
          <p:cNvSpPr txBox="1"/>
          <p:nvPr/>
        </p:nvSpPr>
        <p:spPr>
          <a:xfrm>
            <a:off x="761695" y="571500"/>
            <a:ext cx="10858500" cy="448056"/>
          </a:xfrm>
          <a:prstGeom prst="rect">
            <a:avLst/>
          </a:prstGeom>
          <a:noFill/>
          <a:ln/>
        </p:spPr>
        <p:txBody>
          <a:bodyPr wrap="square" lIns="0" tIns="0" rIns="0" bIns="0" rtlCol="0" anchor="ctr"/>
          <a:lstStyle/>
          <a:p>
            <a:pPr marL="0" indent="0" algn="l">
              <a:buNone/>
            </a:pPr>
            <a:r>
              <a:rPr lang="en-US" sz="3000" b="1">
                <a:solidFill>
                  <a:srgbClr val="002A5A"/>
                </a:solidFill>
                <a:latin typeface="Roboto" pitchFamily="34" charset="0"/>
                <a:ea typeface="Roboto" pitchFamily="34" charset="-122"/>
                <a:cs typeface="Roboto" pitchFamily="34" charset="-120"/>
              </a:rPr>
              <a:t>AI-Enabled Pre-MLR Review</a:t>
            </a:r>
            <a:endParaRPr lang="en-US" sz="3000"/>
          </a:p>
        </p:txBody>
      </p:sp>
      <p:sp>
        <p:nvSpPr>
          <p:cNvPr id="14" name="Text 12"/>
          <p:cNvSpPr txBox="1"/>
          <p:nvPr/>
        </p:nvSpPr>
        <p:spPr>
          <a:xfrm>
            <a:off x="761695" y="1238098"/>
            <a:ext cx="10744200" cy="914400"/>
          </a:xfrm>
          <a:prstGeom prst="rect">
            <a:avLst/>
          </a:prstGeom>
          <a:noFill/>
          <a:ln/>
        </p:spPr>
        <p:txBody>
          <a:bodyPr wrap="square" lIns="0" tIns="0" rIns="0" bIns="0" rtlCol="0" anchor="ctr"/>
          <a:lstStyle/>
          <a:p>
            <a:r>
              <a:rPr lang="en-US" sz="1500">
                <a:solidFill>
                  <a:srgbClr val="475569"/>
                </a:solidFill>
                <a:latin typeface="Roboto"/>
                <a:ea typeface="Roboto"/>
                <a:cs typeface="Roboto"/>
              </a:rPr>
              <a:t>This capability enables Inizio Evoke teams to review promotional materials earlier by identifying claims, linking them to approved references, and surfacing potential compliance risks before MLR. The result is a faster, more consistent, and more scalable pre-review workflow.</a:t>
            </a:r>
            <a:endParaRPr lang="en-US" sz="1500">
              <a:latin typeface="Roboto"/>
              <a:ea typeface="Roboto"/>
              <a:cs typeface="Roboto"/>
            </a:endParaRPr>
          </a:p>
        </p:txBody>
      </p:sp>
      <p:sp>
        <p:nvSpPr>
          <p:cNvPr id="15" name="Shape 13"/>
          <p:cNvSpPr/>
          <p:nvPr/>
        </p:nvSpPr>
        <p:spPr>
          <a:xfrm>
            <a:off x="1524305" y="2857500"/>
            <a:ext cx="571500" cy="571500"/>
          </a:xfrm>
          <a:prstGeom prst="ellipse">
            <a:avLst/>
          </a:prstGeom>
          <a:solidFill>
            <a:srgbClr val="E6EAF0"/>
          </a:solidFill>
          <a:ln w="12700">
            <a:solidFill>
              <a:srgbClr val="FFFFFF">
                <a:alpha val="0"/>
              </a:srgbClr>
            </a:solidFill>
            <a:prstDash val="solid"/>
          </a:ln>
        </p:spPr>
        <p:txBody>
          <a:bodyPr/>
          <a:lstStyle/>
          <a:p>
            <a:endParaRPr lang="en-US"/>
          </a:p>
        </p:txBody>
      </p:sp>
      <p:pic>
        <p:nvPicPr>
          <p:cNvPr id="16" name="Image 0" descr="preencoded.png"/>
          <p:cNvPicPr>
            <a:picLocks noChangeAspect="1"/>
          </p:cNvPicPr>
          <p:nvPr/>
        </p:nvPicPr>
        <p:blipFill>
          <a:blip r:embed="rId3"/>
          <a:srcRect/>
          <a:stretch/>
        </p:blipFill>
        <p:spPr>
          <a:xfrm>
            <a:off x="1695298" y="3029407"/>
            <a:ext cx="228600" cy="228600"/>
          </a:xfrm>
          <a:prstGeom prst="rect">
            <a:avLst/>
          </a:prstGeom>
        </p:spPr>
      </p:pic>
      <p:sp>
        <p:nvSpPr>
          <p:cNvPr id="17" name="Text 14"/>
          <p:cNvSpPr txBox="1"/>
          <p:nvPr/>
        </p:nvSpPr>
        <p:spPr>
          <a:xfrm>
            <a:off x="872338" y="3619195"/>
            <a:ext cx="1876349" cy="247802"/>
          </a:xfrm>
          <a:prstGeom prst="rect">
            <a:avLst/>
          </a:prstGeom>
          <a:noFill/>
          <a:ln/>
        </p:spPr>
        <p:txBody>
          <a:bodyPr wrap="square" lIns="0" tIns="0" rIns="0" bIns="0" rtlCol="0" anchor="ctr"/>
          <a:lstStyle/>
          <a:p>
            <a:pPr marL="0" indent="0" algn="ctr">
              <a:buNone/>
            </a:pPr>
            <a:r>
              <a:rPr lang="en-US" sz="1300" b="1">
                <a:solidFill>
                  <a:srgbClr val="1A1A2E"/>
                </a:solidFill>
                <a:latin typeface="Roboto" pitchFamily="34" charset="0"/>
                <a:ea typeface="Roboto" pitchFamily="34" charset="-122"/>
                <a:cs typeface="Roboto" pitchFamily="34" charset="-120"/>
              </a:rPr>
              <a:t>Draft Asset Input</a:t>
            </a:r>
            <a:endParaRPr lang="en-US" sz="1300"/>
          </a:p>
        </p:txBody>
      </p:sp>
      <p:pic>
        <p:nvPicPr>
          <p:cNvPr id="18" name="Image 1" descr="preencoded.png"/>
          <p:cNvPicPr>
            <a:picLocks noChangeAspect="1"/>
          </p:cNvPicPr>
          <p:nvPr/>
        </p:nvPicPr>
        <p:blipFill>
          <a:blip r:embed="rId4"/>
          <a:srcRect t="-30" b="-30"/>
          <a:stretch/>
        </p:blipFill>
        <p:spPr>
          <a:xfrm>
            <a:off x="3143707" y="3372307"/>
            <a:ext cx="190195" cy="304495"/>
          </a:xfrm>
          <a:prstGeom prst="rect">
            <a:avLst/>
          </a:prstGeom>
        </p:spPr>
      </p:pic>
      <p:sp>
        <p:nvSpPr>
          <p:cNvPr id="19" name="Shape 15"/>
          <p:cNvSpPr/>
          <p:nvPr/>
        </p:nvSpPr>
        <p:spPr>
          <a:xfrm>
            <a:off x="4381805" y="2857500"/>
            <a:ext cx="571500" cy="571500"/>
          </a:xfrm>
          <a:prstGeom prst="ellipse">
            <a:avLst/>
          </a:prstGeom>
          <a:solidFill>
            <a:srgbClr val="E7F6F5"/>
          </a:solidFill>
          <a:ln w="12700">
            <a:solidFill>
              <a:srgbClr val="FFFFFF">
                <a:alpha val="0"/>
              </a:srgbClr>
            </a:solidFill>
            <a:prstDash val="solid"/>
          </a:ln>
        </p:spPr>
        <p:txBody>
          <a:bodyPr/>
          <a:lstStyle/>
          <a:p>
            <a:endParaRPr lang="en-US"/>
          </a:p>
        </p:txBody>
      </p:sp>
      <p:pic>
        <p:nvPicPr>
          <p:cNvPr id="20" name="Image 2" descr="preencoded.png"/>
          <p:cNvPicPr>
            <a:picLocks noChangeAspect="1"/>
          </p:cNvPicPr>
          <p:nvPr/>
        </p:nvPicPr>
        <p:blipFill>
          <a:blip r:embed="rId5"/>
          <a:srcRect/>
          <a:stretch/>
        </p:blipFill>
        <p:spPr>
          <a:xfrm>
            <a:off x="4552798" y="3029407"/>
            <a:ext cx="228600" cy="228600"/>
          </a:xfrm>
          <a:prstGeom prst="rect">
            <a:avLst/>
          </a:prstGeom>
        </p:spPr>
      </p:pic>
      <p:sp>
        <p:nvSpPr>
          <p:cNvPr id="21" name="Text 16"/>
          <p:cNvSpPr txBox="1"/>
          <p:nvPr/>
        </p:nvSpPr>
        <p:spPr>
          <a:xfrm>
            <a:off x="3729838" y="3619195"/>
            <a:ext cx="1876349" cy="247802"/>
          </a:xfrm>
          <a:prstGeom prst="rect">
            <a:avLst/>
          </a:prstGeom>
          <a:noFill/>
          <a:ln/>
        </p:spPr>
        <p:txBody>
          <a:bodyPr wrap="square" lIns="0" tIns="0" rIns="0" bIns="0" rtlCol="0" anchor="ctr"/>
          <a:lstStyle/>
          <a:p>
            <a:pPr marL="0" indent="0" algn="ctr">
              <a:buNone/>
            </a:pPr>
            <a:r>
              <a:rPr lang="en-US" sz="1300" b="1">
                <a:solidFill>
                  <a:srgbClr val="1A1A2E"/>
                </a:solidFill>
                <a:latin typeface="Roboto" pitchFamily="34" charset="0"/>
                <a:ea typeface="Roboto" pitchFamily="34" charset="-122"/>
                <a:cs typeface="Roboto" pitchFamily="34" charset="-120"/>
              </a:rPr>
              <a:t>Claims Extraction</a:t>
            </a:r>
            <a:endParaRPr lang="en-US" sz="1300"/>
          </a:p>
        </p:txBody>
      </p:sp>
      <p:pic>
        <p:nvPicPr>
          <p:cNvPr id="22" name="Image 3" descr="preencoded.png"/>
          <p:cNvPicPr>
            <a:picLocks noChangeAspect="1"/>
          </p:cNvPicPr>
          <p:nvPr/>
        </p:nvPicPr>
        <p:blipFill>
          <a:blip r:embed="rId4"/>
          <a:srcRect t="-30" b="-30"/>
          <a:stretch/>
        </p:blipFill>
        <p:spPr>
          <a:xfrm>
            <a:off x="6001207" y="3372307"/>
            <a:ext cx="190195" cy="304495"/>
          </a:xfrm>
          <a:prstGeom prst="rect">
            <a:avLst/>
          </a:prstGeom>
        </p:spPr>
      </p:pic>
      <p:sp>
        <p:nvSpPr>
          <p:cNvPr id="23" name="Shape 17"/>
          <p:cNvSpPr/>
          <p:nvPr/>
        </p:nvSpPr>
        <p:spPr>
          <a:xfrm>
            <a:off x="7239305" y="2857500"/>
            <a:ext cx="571500" cy="571500"/>
          </a:xfrm>
          <a:prstGeom prst="ellipse">
            <a:avLst/>
          </a:prstGeom>
          <a:solidFill>
            <a:srgbClr val="E8F0F5"/>
          </a:solidFill>
          <a:ln w="12700">
            <a:solidFill>
              <a:srgbClr val="FFFFFF">
                <a:alpha val="0"/>
              </a:srgbClr>
            </a:solidFill>
            <a:prstDash val="solid"/>
          </a:ln>
        </p:spPr>
        <p:txBody>
          <a:bodyPr/>
          <a:lstStyle/>
          <a:p>
            <a:endParaRPr lang="en-US"/>
          </a:p>
        </p:txBody>
      </p:sp>
      <p:sp>
        <p:nvSpPr>
          <p:cNvPr id="24" name="Text 18"/>
          <p:cNvSpPr txBox="1"/>
          <p:nvPr/>
        </p:nvSpPr>
        <p:spPr>
          <a:xfrm>
            <a:off x="6633058" y="3619195"/>
            <a:ext cx="1783080" cy="486461"/>
          </a:xfrm>
          <a:prstGeom prst="rect">
            <a:avLst/>
          </a:prstGeom>
          <a:noFill/>
          <a:ln/>
        </p:spPr>
        <p:txBody>
          <a:bodyPr wrap="square" lIns="0" tIns="0" rIns="0" bIns="0" rtlCol="0" anchor="ctr"/>
          <a:lstStyle/>
          <a:p>
            <a:pPr marL="0" indent="0" algn="ctr">
              <a:buNone/>
            </a:pPr>
            <a:r>
              <a:rPr lang="en-US" sz="1300" b="1">
                <a:solidFill>
                  <a:srgbClr val="1A1A2E"/>
                </a:solidFill>
                <a:latin typeface="Roboto" pitchFamily="34" charset="0"/>
                <a:ea typeface="Roboto" pitchFamily="34" charset="-122"/>
                <a:cs typeface="Roboto" pitchFamily="34" charset="-120"/>
              </a:rPr>
              <a:t>Reference + Risk Check</a:t>
            </a:r>
            <a:endParaRPr lang="en-US" sz="1300"/>
          </a:p>
        </p:txBody>
      </p:sp>
      <p:pic>
        <p:nvPicPr>
          <p:cNvPr id="25" name="Image 4" descr="preencoded.png"/>
          <p:cNvPicPr>
            <a:picLocks noChangeAspect="1"/>
          </p:cNvPicPr>
          <p:nvPr/>
        </p:nvPicPr>
        <p:blipFill>
          <a:blip r:embed="rId4"/>
          <a:srcRect t="-30" b="-30"/>
          <a:stretch/>
        </p:blipFill>
        <p:spPr>
          <a:xfrm>
            <a:off x="8858707" y="3372307"/>
            <a:ext cx="190195" cy="304495"/>
          </a:xfrm>
          <a:prstGeom prst="rect">
            <a:avLst/>
          </a:prstGeom>
        </p:spPr>
      </p:pic>
      <p:sp>
        <p:nvSpPr>
          <p:cNvPr id="26" name="Shape 19"/>
          <p:cNvSpPr/>
          <p:nvPr/>
        </p:nvSpPr>
        <p:spPr>
          <a:xfrm>
            <a:off x="10096805" y="2857500"/>
            <a:ext cx="571500" cy="571500"/>
          </a:xfrm>
          <a:prstGeom prst="ellipse">
            <a:avLst/>
          </a:prstGeom>
          <a:solidFill>
            <a:srgbClr val="E6EAF0"/>
          </a:solidFill>
          <a:ln w="12700">
            <a:solidFill>
              <a:srgbClr val="FFFFFF">
                <a:alpha val="0"/>
              </a:srgbClr>
            </a:solidFill>
            <a:prstDash val="solid"/>
          </a:ln>
        </p:spPr>
        <p:txBody>
          <a:bodyPr/>
          <a:lstStyle/>
          <a:p>
            <a:endParaRPr lang="en-US"/>
          </a:p>
        </p:txBody>
      </p:sp>
      <p:pic>
        <p:nvPicPr>
          <p:cNvPr id="27" name="Image 5" descr="preencoded.png"/>
          <p:cNvPicPr>
            <a:picLocks noChangeAspect="1"/>
          </p:cNvPicPr>
          <p:nvPr/>
        </p:nvPicPr>
        <p:blipFill>
          <a:blip r:embed="rId6"/>
          <a:srcRect l="-57" r="-57"/>
          <a:stretch/>
        </p:blipFill>
        <p:spPr>
          <a:xfrm>
            <a:off x="10282428" y="3029407"/>
            <a:ext cx="200254" cy="228600"/>
          </a:xfrm>
          <a:prstGeom prst="rect">
            <a:avLst/>
          </a:prstGeom>
        </p:spPr>
      </p:pic>
      <p:sp>
        <p:nvSpPr>
          <p:cNvPr id="28" name="Text 20"/>
          <p:cNvSpPr txBox="1"/>
          <p:nvPr/>
        </p:nvSpPr>
        <p:spPr>
          <a:xfrm>
            <a:off x="9444838" y="3619195"/>
            <a:ext cx="1876349" cy="247802"/>
          </a:xfrm>
          <a:prstGeom prst="rect">
            <a:avLst/>
          </a:prstGeom>
          <a:noFill/>
          <a:ln/>
        </p:spPr>
        <p:txBody>
          <a:bodyPr wrap="square" lIns="0" tIns="0" rIns="0" bIns="0" rtlCol="0" anchor="ctr"/>
          <a:lstStyle/>
          <a:p>
            <a:pPr marL="0" indent="0" algn="ctr">
              <a:buNone/>
            </a:pPr>
            <a:r>
              <a:rPr lang="en-US" sz="1300" b="1">
                <a:solidFill>
                  <a:srgbClr val="1A1A2E"/>
                </a:solidFill>
                <a:latin typeface="Roboto" pitchFamily="34" charset="0"/>
                <a:ea typeface="Roboto" pitchFamily="34" charset="-122"/>
                <a:cs typeface="Roboto" pitchFamily="34" charset="-120"/>
              </a:rPr>
              <a:t>Pre-Flight Report</a:t>
            </a:r>
            <a:endParaRPr lang="en-US" sz="1300"/>
          </a:p>
        </p:txBody>
      </p:sp>
      <p:sp>
        <p:nvSpPr>
          <p:cNvPr id="29" name="Text 21"/>
          <p:cNvSpPr txBox="1"/>
          <p:nvPr/>
        </p:nvSpPr>
        <p:spPr>
          <a:xfrm>
            <a:off x="895198" y="5381244"/>
            <a:ext cx="10401300" cy="286207"/>
          </a:xfrm>
          <a:prstGeom prst="rect">
            <a:avLst/>
          </a:prstGeom>
          <a:noFill/>
          <a:ln/>
        </p:spPr>
        <p:txBody>
          <a:bodyPr wrap="square" lIns="0" tIns="0" rIns="0" bIns="0" rtlCol="0" anchor="ctr"/>
          <a:lstStyle/>
          <a:p>
            <a:pPr marL="0" indent="0" algn="ctr">
              <a:buNone/>
            </a:pPr>
            <a:r>
              <a:rPr lang="en-US" sz="1900" kern="0" spc="38">
                <a:solidFill>
                  <a:srgbClr val="FFFFFF"/>
                </a:solidFill>
                <a:latin typeface="Roboto" pitchFamily="34" charset="0"/>
                <a:ea typeface="Roboto" pitchFamily="34" charset="-122"/>
                <a:cs typeface="Roboto" pitchFamily="34" charset="-120"/>
              </a:rPr>
              <a:t>Move faster with more confidence before MLR begins</a:t>
            </a:r>
            <a:endParaRPr lang="en-US" sz="1900"/>
          </a:p>
        </p:txBody>
      </p:sp>
      <p:sp>
        <p:nvSpPr>
          <p:cNvPr id="30" name="Text 22"/>
          <p:cNvSpPr txBox="1"/>
          <p:nvPr/>
        </p:nvSpPr>
        <p:spPr>
          <a:xfrm>
            <a:off x="761695" y="6476695"/>
            <a:ext cx="10782605" cy="133502"/>
          </a:xfrm>
          <a:prstGeom prst="rect">
            <a:avLst/>
          </a:prstGeom>
          <a:noFill/>
          <a:ln/>
        </p:spPr>
        <p:txBody>
          <a:bodyPr wrap="square" lIns="0" tIns="0" rIns="0" bIns="0" rtlCol="0" anchor="ctr"/>
          <a:lstStyle/>
          <a:p>
            <a:pPr marL="0" indent="0" algn="l">
              <a:buNone/>
            </a:pPr>
            <a:r>
              <a:rPr lang="en-US" sz="900" kern="0" spc="75">
                <a:solidFill>
                  <a:srgbClr val="94A3B8"/>
                </a:solidFill>
                <a:latin typeface="Roboto" pitchFamily="34" charset="0"/>
                <a:ea typeface="Roboto" pitchFamily="34" charset="-122"/>
                <a:cs typeface="Roboto" pitchFamily="34" charset="-120"/>
              </a:rPr>
              <a:t>For discussion purposes only</a:t>
            </a:r>
            <a:endParaRPr lang="en-US" sz="900"/>
          </a:p>
        </p:txBody>
      </p:sp>
      <p:pic>
        <p:nvPicPr>
          <p:cNvPr id="32" name="Picture 31" descr="A blue and green pill with a black background&#10;&#10;AI-generated content may be incorrect.">
            <a:extLst>
              <a:ext uri="{FF2B5EF4-FFF2-40B4-BE49-F238E27FC236}">
                <a16:creationId xmlns:a16="http://schemas.microsoft.com/office/drawing/2014/main" id="{7E12B09D-7318-40E9-3AE9-ACBB4D08CEE5}"/>
              </a:ext>
            </a:extLst>
          </p:cNvPr>
          <p:cNvPicPr>
            <a:picLocks noChangeAspect="1"/>
          </p:cNvPicPr>
          <p:nvPr/>
        </p:nvPicPr>
        <p:blipFill>
          <a:blip r:embed="rId7"/>
          <a:srcRect l="360" t="22542" r="2520" b="18447"/>
          <a:stretch>
            <a:fillRect/>
          </a:stretch>
        </p:blipFill>
        <p:spPr>
          <a:xfrm>
            <a:off x="90439" y="-70168"/>
            <a:ext cx="1507626" cy="73423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4" name="Shape 2"/>
          <p:cNvSpPr/>
          <p:nvPr/>
        </p:nvSpPr>
        <p:spPr>
          <a:xfrm>
            <a:off x="571500" y="1571854"/>
            <a:ext cx="5905195" cy="2667305"/>
          </a:xfrm>
          <a:prstGeom prst="roundRect">
            <a:avLst>
              <a:gd name="adj" fmla="val 1959"/>
            </a:avLst>
          </a:prstGeom>
          <a:solidFill>
            <a:srgbClr val="F8FAFC"/>
          </a:solidFill>
          <a:ln/>
          <a:effectLst>
            <a:outerShdw blurRad="114300" dist="38100" dir="16200000" algn="bl" rotWithShape="0">
              <a:srgbClr val="000000">
                <a:alpha val="3000"/>
              </a:srgbClr>
            </a:outerShdw>
          </a:effectLst>
        </p:spPr>
        <p:txBody>
          <a:bodyPr/>
          <a:lstStyle/>
          <a:p>
            <a:endParaRPr lang="en-US"/>
          </a:p>
        </p:txBody>
      </p:sp>
      <p:sp>
        <p:nvSpPr>
          <p:cNvPr id="5" name="Shape 3"/>
          <p:cNvSpPr/>
          <p:nvPr/>
        </p:nvSpPr>
        <p:spPr>
          <a:xfrm>
            <a:off x="571500" y="1571854"/>
            <a:ext cx="5905195" cy="57607"/>
          </a:xfrm>
          <a:prstGeom prst="roundRect">
            <a:avLst>
              <a:gd name="adj" fmla="val 90703"/>
            </a:avLst>
          </a:prstGeom>
          <a:solidFill>
            <a:srgbClr val="002A5A"/>
          </a:solidFill>
          <a:ln w="12700">
            <a:solidFill>
              <a:srgbClr val="002A5A">
                <a:alpha val="0"/>
              </a:srgbClr>
            </a:solidFill>
            <a:prstDash val="solid"/>
          </a:ln>
        </p:spPr>
        <p:txBody>
          <a:bodyPr/>
          <a:lstStyle/>
          <a:p>
            <a:endParaRPr lang="en-US"/>
          </a:p>
        </p:txBody>
      </p:sp>
      <p:sp>
        <p:nvSpPr>
          <p:cNvPr id="6" name="Shape 4"/>
          <p:cNvSpPr/>
          <p:nvPr/>
        </p:nvSpPr>
        <p:spPr>
          <a:xfrm>
            <a:off x="571500" y="4381805"/>
            <a:ext cx="5905195" cy="1190549"/>
          </a:xfrm>
          <a:prstGeom prst="roundRect">
            <a:avLst>
              <a:gd name="adj" fmla="val 9831"/>
            </a:avLst>
          </a:prstGeom>
          <a:solidFill>
            <a:srgbClr val="F8FAFC"/>
          </a:solidFill>
          <a:ln/>
          <a:effectLst>
            <a:outerShdw blurRad="114300" dist="38100" dir="16200000" algn="bl" rotWithShape="0">
              <a:srgbClr val="000000">
                <a:alpha val="3000"/>
              </a:srgbClr>
            </a:outerShdw>
          </a:effectLst>
        </p:spPr>
        <p:txBody>
          <a:bodyPr/>
          <a:lstStyle/>
          <a:p>
            <a:endParaRPr lang="en-US"/>
          </a:p>
        </p:txBody>
      </p:sp>
      <p:sp>
        <p:nvSpPr>
          <p:cNvPr id="7" name="Shape 5"/>
          <p:cNvSpPr/>
          <p:nvPr/>
        </p:nvSpPr>
        <p:spPr>
          <a:xfrm>
            <a:off x="571500" y="4381805"/>
            <a:ext cx="5905195" cy="57607"/>
          </a:xfrm>
          <a:prstGeom prst="roundRect">
            <a:avLst>
              <a:gd name="adj" fmla="val 203175"/>
            </a:avLst>
          </a:prstGeom>
          <a:solidFill>
            <a:srgbClr val="14A49C"/>
          </a:solidFill>
          <a:ln w="12700">
            <a:solidFill>
              <a:srgbClr val="14A49C">
                <a:alpha val="0"/>
              </a:srgbClr>
            </a:solidFill>
            <a:prstDash val="solid"/>
          </a:ln>
        </p:spPr>
        <p:txBody>
          <a:bodyPr/>
          <a:lstStyle/>
          <a:p>
            <a:endParaRPr lang="en-US"/>
          </a:p>
        </p:txBody>
      </p:sp>
      <p:sp>
        <p:nvSpPr>
          <p:cNvPr id="8" name="Shape 6"/>
          <p:cNvSpPr/>
          <p:nvPr/>
        </p:nvSpPr>
        <p:spPr>
          <a:xfrm>
            <a:off x="6667805" y="1571854"/>
            <a:ext cx="4953305" cy="4000500"/>
          </a:xfrm>
          <a:prstGeom prst="roundRect">
            <a:avLst>
              <a:gd name="adj" fmla="val 871"/>
            </a:avLst>
          </a:prstGeom>
          <a:solidFill>
            <a:srgbClr val="F8FAFC"/>
          </a:solidFill>
          <a:ln/>
          <a:effectLst>
            <a:outerShdw blurRad="114300" dist="38100" dir="16200000" algn="bl" rotWithShape="0">
              <a:srgbClr val="000000">
                <a:alpha val="3000"/>
              </a:srgbClr>
            </a:outerShdw>
          </a:effectLst>
        </p:spPr>
        <p:txBody>
          <a:bodyPr/>
          <a:lstStyle/>
          <a:p>
            <a:endParaRPr lang="en-US"/>
          </a:p>
        </p:txBody>
      </p:sp>
      <p:sp>
        <p:nvSpPr>
          <p:cNvPr id="9" name="Shape 7"/>
          <p:cNvSpPr/>
          <p:nvPr/>
        </p:nvSpPr>
        <p:spPr>
          <a:xfrm>
            <a:off x="6667805" y="1571854"/>
            <a:ext cx="4953305" cy="57607"/>
          </a:xfrm>
          <a:prstGeom prst="roundRect">
            <a:avLst>
              <a:gd name="adj" fmla="val 60469"/>
            </a:avLst>
          </a:prstGeom>
          <a:solidFill>
            <a:srgbClr val="1B6999"/>
          </a:solidFill>
          <a:ln w="12700">
            <a:solidFill>
              <a:srgbClr val="1B6999">
                <a:alpha val="0"/>
              </a:srgbClr>
            </a:solidFill>
            <a:prstDash val="solid"/>
          </a:ln>
        </p:spPr>
        <p:txBody>
          <a:bodyPr/>
          <a:lstStyle/>
          <a:p>
            <a:endParaRPr lang="en-US"/>
          </a:p>
        </p:txBody>
      </p:sp>
      <p:sp>
        <p:nvSpPr>
          <p:cNvPr id="10" name="Shape 8"/>
          <p:cNvSpPr/>
          <p:nvPr/>
        </p:nvSpPr>
        <p:spPr>
          <a:xfrm>
            <a:off x="571500" y="5810098"/>
            <a:ext cx="11048695" cy="571500"/>
          </a:xfrm>
          <a:prstGeom prst="roundRect">
            <a:avLst>
              <a:gd name="adj" fmla="val 42667"/>
            </a:avLst>
          </a:prstGeom>
          <a:solidFill>
            <a:srgbClr val="002A5A"/>
          </a:solidFill>
          <a:ln w="12700">
            <a:solidFill>
              <a:srgbClr val="FFFFFF">
                <a:alpha val="0"/>
              </a:srgbClr>
            </a:solidFill>
            <a:prstDash val="solid"/>
          </a:ln>
        </p:spPr>
        <p:txBody>
          <a:bodyPr/>
          <a:lstStyle/>
          <a:p>
            <a:endParaRPr lang="en-US"/>
          </a:p>
        </p:txBody>
      </p:sp>
      <p:sp>
        <p:nvSpPr>
          <p:cNvPr id="11" name="Text 9"/>
          <p:cNvSpPr txBox="1"/>
          <p:nvPr/>
        </p:nvSpPr>
        <p:spPr>
          <a:xfrm>
            <a:off x="571500" y="381305"/>
            <a:ext cx="11883542" cy="400507"/>
          </a:xfrm>
          <a:prstGeom prst="rect">
            <a:avLst/>
          </a:prstGeom>
          <a:noFill/>
          <a:ln/>
        </p:spPr>
        <p:txBody>
          <a:bodyPr wrap="square" lIns="0" tIns="0" rIns="0" bIns="0" rtlCol="0" anchor="ctr"/>
          <a:lstStyle/>
          <a:p>
            <a:pPr marL="0" indent="0" algn="l">
              <a:buNone/>
            </a:pPr>
            <a:r>
              <a:rPr lang="en-US" sz="2700" b="1">
                <a:solidFill>
                  <a:srgbClr val="002A5A"/>
                </a:solidFill>
                <a:latin typeface="Roboto" pitchFamily="34" charset="0"/>
                <a:ea typeface="Roboto" pitchFamily="34" charset="-122"/>
                <a:cs typeface="Roboto" pitchFamily="34" charset="-120"/>
              </a:rPr>
              <a:t>SynthAudience: AI-Driven Audience Intelligence Platform</a:t>
            </a:r>
            <a:endParaRPr lang="en-US" sz="2700"/>
          </a:p>
        </p:txBody>
      </p:sp>
      <p:sp>
        <p:nvSpPr>
          <p:cNvPr id="12" name="Text 10"/>
          <p:cNvSpPr txBox="1"/>
          <p:nvPr/>
        </p:nvSpPr>
        <p:spPr>
          <a:xfrm>
            <a:off x="571500" y="905256"/>
            <a:ext cx="11125505" cy="486461"/>
          </a:xfrm>
          <a:prstGeom prst="rect">
            <a:avLst/>
          </a:prstGeom>
          <a:noFill/>
          <a:ln/>
        </p:spPr>
        <p:txBody>
          <a:bodyPr wrap="square" lIns="0" tIns="0" rIns="0" bIns="0" rtlCol="0" anchor="ctr"/>
          <a:lstStyle/>
          <a:p>
            <a:r>
              <a:rPr lang="en-US" sz="1300">
                <a:solidFill>
                  <a:srgbClr val="475569"/>
                </a:solidFill>
                <a:latin typeface="Roboto"/>
                <a:ea typeface="Roboto"/>
                <a:cs typeface="Roboto"/>
              </a:rPr>
              <a:t>A strategic simulation solution enabling Inizio Evoke marketing and brand teams to understand and engage with patients, HCPs, and caregivers through realistic AI personas before going to market.</a:t>
            </a:r>
            <a:endParaRPr lang="en-US" sz="1300">
              <a:latin typeface="Roboto"/>
              <a:ea typeface="Roboto"/>
              <a:cs typeface="Roboto"/>
            </a:endParaRPr>
          </a:p>
        </p:txBody>
      </p:sp>
      <p:sp>
        <p:nvSpPr>
          <p:cNvPr id="13" name="Shape 11"/>
          <p:cNvSpPr/>
          <p:nvPr/>
        </p:nvSpPr>
        <p:spPr>
          <a:xfrm>
            <a:off x="761695" y="1762049"/>
            <a:ext cx="304495" cy="304495"/>
          </a:xfrm>
          <a:prstGeom prst="roundRect">
            <a:avLst>
              <a:gd name="adj" fmla="val 112613"/>
            </a:avLst>
          </a:prstGeom>
          <a:solidFill>
            <a:srgbClr val="E6EAF0"/>
          </a:solidFill>
          <a:ln w="12700">
            <a:solidFill>
              <a:srgbClr val="FFFFFF">
                <a:alpha val="0"/>
              </a:srgbClr>
            </a:solidFill>
            <a:prstDash val="solid"/>
          </a:ln>
        </p:spPr>
        <p:txBody>
          <a:bodyPr/>
          <a:lstStyle/>
          <a:p>
            <a:endParaRPr lang="en-US"/>
          </a:p>
        </p:txBody>
      </p:sp>
      <p:pic>
        <p:nvPicPr>
          <p:cNvPr id="14" name="Image 0" descr="preencoded.png"/>
          <p:cNvPicPr>
            <a:picLocks noChangeAspect="1"/>
          </p:cNvPicPr>
          <p:nvPr/>
        </p:nvPicPr>
        <p:blipFill>
          <a:blip r:embed="rId3"/>
          <a:srcRect l="-33" r="-33"/>
          <a:stretch/>
        </p:blipFill>
        <p:spPr>
          <a:xfrm>
            <a:off x="828446" y="1837944"/>
            <a:ext cx="171907" cy="152705"/>
          </a:xfrm>
          <a:prstGeom prst="rect">
            <a:avLst/>
          </a:prstGeom>
        </p:spPr>
      </p:pic>
      <p:sp>
        <p:nvSpPr>
          <p:cNvPr id="15" name="Text 12"/>
          <p:cNvSpPr txBox="1"/>
          <p:nvPr/>
        </p:nvSpPr>
        <p:spPr>
          <a:xfrm>
            <a:off x="1181405" y="1800454"/>
            <a:ext cx="5220310" cy="228600"/>
          </a:xfrm>
          <a:prstGeom prst="rect">
            <a:avLst/>
          </a:prstGeom>
          <a:noFill/>
          <a:ln/>
        </p:spPr>
        <p:txBody>
          <a:bodyPr wrap="square" lIns="0" tIns="0" rIns="0" bIns="0" rtlCol="0" anchor="ctr"/>
          <a:lstStyle/>
          <a:p>
            <a:pPr marL="0" indent="0" algn="l">
              <a:buNone/>
            </a:pPr>
            <a:r>
              <a:rPr lang="en-US" sz="1500" b="1">
                <a:solidFill>
                  <a:srgbClr val="1A1A2E"/>
                </a:solidFill>
                <a:latin typeface="Roboto" pitchFamily="34" charset="0"/>
                <a:ea typeface="Roboto" pitchFamily="34" charset="-122"/>
                <a:cs typeface="Roboto" pitchFamily="34" charset="-120"/>
              </a:rPr>
              <a:t>Strategic Capabilities</a:t>
            </a:r>
            <a:endParaRPr lang="en-US" sz="1500"/>
          </a:p>
        </p:txBody>
      </p:sp>
      <p:sp>
        <p:nvSpPr>
          <p:cNvPr id="16" name="Text 13"/>
          <p:cNvSpPr txBox="1"/>
          <p:nvPr/>
        </p:nvSpPr>
        <p:spPr>
          <a:xfrm>
            <a:off x="952805" y="2238451"/>
            <a:ext cx="5410505" cy="400507"/>
          </a:xfrm>
          <a:prstGeom prst="rect">
            <a:avLst/>
          </a:prstGeom>
          <a:noFill/>
          <a:ln/>
        </p:spPr>
        <p:txBody>
          <a:bodyPr wrap="square" lIns="0" tIns="0" rIns="0" bIns="0" rtlCol="0" anchor="ctr"/>
          <a:lstStyle/>
          <a:p>
            <a:pPr marL="0" indent="0" algn="l">
              <a:buNone/>
            </a:pPr>
            <a:r>
              <a:rPr lang="en-US" sz="1100" b="1">
                <a:solidFill>
                  <a:srgbClr val="475569"/>
                </a:solidFill>
                <a:latin typeface="Roboto" pitchFamily="34" charset="0"/>
                <a:ea typeface="Roboto" pitchFamily="34" charset="-122"/>
                <a:cs typeface="Roboto" pitchFamily="34" charset="-120"/>
              </a:rPr>
              <a:t>Realistic human perspectives:</a:t>
            </a:r>
            <a:r>
              <a:rPr lang="en-US" sz="1100">
                <a:solidFill>
                  <a:srgbClr val="475569"/>
                </a:solidFill>
                <a:latin typeface="Roboto" pitchFamily="34" charset="0"/>
                <a:ea typeface="Roboto" pitchFamily="34" charset="-122"/>
                <a:cs typeface="Roboto" pitchFamily="34" charset="-120"/>
              </a:rPr>
              <a:t> Engage with diverse AI-driven patient, HCP, and caregiver personas at scale.</a:t>
            </a:r>
            <a:endParaRPr lang="en-US" sz="1100"/>
          </a:p>
        </p:txBody>
      </p:sp>
      <p:sp>
        <p:nvSpPr>
          <p:cNvPr id="17" name="Text 14"/>
          <p:cNvSpPr txBox="1"/>
          <p:nvPr/>
        </p:nvSpPr>
        <p:spPr>
          <a:xfrm>
            <a:off x="952805" y="2752344"/>
            <a:ext cx="5410505" cy="400507"/>
          </a:xfrm>
          <a:prstGeom prst="rect">
            <a:avLst/>
          </a:prstGeom>
          <a:noFill/>
          <a:ln/>
        </p:spPr>
        <p:txBody>
          <a:bodyPr wrap="square" lIns="0" tIns="0" rIns="0" bIns="0" rtlCol="0" anchor="ctr"/>
          <a:lstStyle/>
          <a:p>
            <a:pPr marL="0" indent="0" algn="l">
              <a:buNone/>
            </a:pPr>
            <a:r>
              <a:rPr lang="en-US" sz="1100" b="1">
                <a:solidFill>
                  <a:srgbClr val="475569"/>
                </a:solidFill>
                <a:latin typeface="Roboto" pitchFamily="34" charset="0"/>
                <a:ea typeface="Roboto" pitchFamily="34" charset="-122"/>
                <a:cs typeface="Roboto" pitchFamily="34" charset="-120"/>
              </a:rPr>
              <a:t>Multi-brand flexibility:</a:t>
            </a:r>
            <a:r>
              <a:rPr lang="en-US" sz="1100">
                <a:solidFill>
                  <a:srgbClr val="475569"/>
                </a:solidFill>
                <a:latin typeface="Roboto" pitchFamily="34" charset="0"/>
                <a:ea typeface="Roboto" pitchFamily="34" charset="-122"/>
                <a:cs typeface="Roboto" pitchFamily="34" charset="-120"/>
              </a:rPr>
              <a:t> Support multiple therapeutic areas and brand strategies in one unified environment.</a:t>
            </a:r>
            <a:endParaRPr lang="en-US" sz="1100"/>
          </a:p>
        </p:txBody>
      </p:sp>
      <p:sp>
        <p:nvSpPr>
          <p:cNvPr id="18" name="Text 15"/>
          <p:cNvSpPr txBox="1"/>
          <p:nvPr/>
        </p:nvSpPr>
        <p:spPr>
          <a:xfrm>
            <a:off x="952805" y="3267151"/>
            <a:ext cx="5410505" cy="400507"/>
          </a:xfrm>
          <a:prstGeom prst="rect">
            <a:avLst/>
          </a:prstGeom>
          <a:noFill/>
          <a:ln/>
        </p:spPr>
        <p:txBody>
          <a:bodyPr wrap="square" lIns="0" tIns="0" rIns="0" bIns="0" rtlCol="0" anchor="ctr"/>
          <a:lstStyle/>
          <a:p>
            <a:pPr marL="0" indent="0" algn="l">
              <a:buNone/>
            </a:pPr>
            <a:r>
              <a:rPr lang="en-US" sz="1100" b="1">
                <a:solidFill>
                  <a:srgbClr val="475569"/>
                </a:solidFill>
                <a:latin typeface="Roboto" pitchFamily="34" charset="0"/>
                <a:ea typeface="Roboto" pitchFamily="34" charset="-122"/>
                <a:cs typeface="Roboto" pitchFamily="34" charset="-120"/>
              </a:rPr>
              <a:t>Smarter message testing:</a:t>
            </a:r>
            <a:r>
              <a:rPr lang="en-US" sz="1100">
                <a:solidFill>
                  <a:srgbClr val="475569"/>
                </a:solidFill>
                <a:latin typeface="Roboto" pitchFamily="34" charset="0"/>
                <a:ea typeface="Roboto" pitchFamily="34" charset="-122"/>
                <a:cs typeface="Roboto" pitchFamily="34" charset="-120"/>
              </a:rPr>
              <a:t> Test educational materials and content concepts before launch to see what resonates.</a:t>
            </a:r>
            <a:endParaRPr lang="en-US" sz="1100"/>
          </a:p>
        </p:txBody>
      </p:sp>
      <p:sp>
        <p:nvSpPr>
          <p:cNvPr id="19" name="Text 16"/>
          <p:cNvSpPr txBox="1"/>
          <p:nvPr/>
        </p:nvSpPr>
        <p:spPr>
          <a:xfrm>
            <a:off x="952805" y="3781044"/>
            <a:ext cx="5410505" cy="400507"/>
          </a:xfrm>
          <a:prstGeom prst="rect">
            <a:avLst/>
          </a:prstGeom>
          <a:noFill/>
          <a:ln/>
        </p:spPr>
        <p:txBody>
          <a:bodyPr wrap="square" lIns="0" tIns="0" rIns="0" bIns="0" rtlCol="0" anchor="ctr"/>
          <a:lstStyle/>
          <a:p>
            <a:pPr marL="0" indent="0" algn="l">
              <a:buNone/>
            </a:pPr>
            <a:r>
              <a:rPr lang="en-US" sz="1100" b="1">
                <a:solidFill>
                  <a:srgbClr val="475569"/>
                </a:solidFill>
                <a:latin typeface="Roboto" pitchFamily="34" charset="0"/>
                <a:ea typeface="Roboto" pitchFamily="34" charset="-122"/>
                <a:cs typeface="Roboto" pitchFamily="34" charset="-120"/>
              </a:rPr>
              <a:t>Faster, simple workflows:</a:t>
            </a:r>
            <a:r>
              <a:rPr lang="en-US" sz="1100">
                <a:solidFill>
                  <a:srgbClr val="475569"/>
                </a:solidFill>
                <a:latin typeface="Roboto" pitchFamily="34" charset="0"/>
                <a:ea typeface="Roboto" pitchFamily="34" charset="-122"/>
                <a:cs typeface="Roboto" pitchFamily="34" charset="-120"/>
              </a:rPr>
              <a:t> Quickly gather directional insights without the friction of lengthy research cycles.</a:t>
            </a:r>
            <a:endParaRPr lang="en-US" sz="1100"/>
          </a:p>
        </p:txBody>
      </p:sp>
      <p:sp>
        <p:nvSpPr>
          <p:cNvPr id="20" name="Shape 17"/>
          <p:cNvSpPr/>
          <p:nvPr/>
        </p:nvSpPr>
        <p:spPr>
          <a:xfrm>
            <a:off x="761695" y="4524451"/>
            <a:ext cx="304495" cy="304495"/>
          </a:xfrm>
          <a:prstGeom prst="roundRect">
            <a:avLst>
              <a:gd name="adj" fmla="val 112613"/>
            </a:avLst>
          </a:prstGeom>
          <a:solidFill>
            <a:srgbClr val="E7F6F5"/>
          </a:solidFill>
          <a:ln w="12700">
            <a:solidFill>
              <a:srgbClr val="FFFFFF">
                <a:alpha val="0"/>
              </a:srgbClr>
            </a:solidFill>
            <a:prstDash val="solid"/>
          </a:ln>
        </p:spPr>
        <p:txBody>
          <a:bodyPr/>
          <a:lstStyle/>
          <a:p>
            <a:endParaRPr lang="en-US"/>
          </a:p>
        </p:txBody>
      </p:sp>
      <p:pic>
        <p:nvPicPr>
          <p:cNvPr id="21" name="Image 1" descr="preencoded.png"/>
          <p:cNvPicPr>
            <a:picLocks noChangeAspect="1"/>
          </p:cNvPicPr>
          <p:nvPr/>
        </p:nvPicPr>
        <p:blipFill>
          <a:blip r:embed="rId4"/>
          <a:srcRect/>
          <a:stretch/>
        </p:blipFill>
        <p:spPr>
          <a:xfrm>
            <a:off x="838505" y="4600346"/>
            <a:ext cx="152705" cy="152705"/>
          </a:xfrm>
          <a:prstGeom prst="rect">
            <a:avLst/>
          </a:prstGeom>
        </p:spPr>
      </p:pic>
      <p:sp>
        <p:nvSpPr>
          <p:cNvPr id="22" name="Text 18"/>
          <p:cNvSpPr txBox="1"/>
          <p:nvPr/>
        </p:nvSpPr>
        <p:spPr>
          <a:xfrm>
            <a:off x="1181405" y="4562856"/>
            <a:ext cx="5220310" cy="228600"/>
          </a:xfrm>
          <a:prstGeom prst="rect">
            <a:avLst/>
          </a:prstGeom>
          <a:noFill/>
          <a:ln/>
        </p:spPr>
        <p:txBody>
          <a:bodyPr wrap="square" lIns="0" tIns="0" rIns="0" bIns="0" rtlCol="0" anchor="ctr"/>
          <a:lstStyle/>
          <a:p>
            <a:r>
              <a:rPr lang="en-US" sz="1500" b="1">
                <a:solidFill>
                  <a:srgbClr val="1A1A2E"/>
                </a:solidFill>
                <a:latin typeface="Roboto"/>
                <a:ea typeface="Roboto"/>
                <a:cs typeface="Roboto"/>
              </a:rPr>
              <a:t>What This Enables for </a:t>
            </a:r>
            <a:r>
              <a:rPr lang="en-US" sz="1500" b="1" err="1">
                <a:solidFill>
                  <a:srgbClr val="1A1A2E"/>
                </a:solidFill>
                <a:latin typeface="Roboto"/>
                <a:ea typeface="Roboto"/>
                <a:cs typeface="Roboto"/>
              </a:rPr>
              <a:t>Inizio</a:t>
            </a:r>
            <a:r>
              <a:rPr lang="en-US" sz="1500" b="1">
                <a:solidFill>
                  <a:srgbClr val="1A1A2E"/>
                </a:solidFill>
                <a:latin typeface="Roboto"/>
                <a:ea typeface="Roboto"/>
                <a:cs typeface="Roboto"/>
              </a:rPr>
              <a:t> Evoke</a:t>
            </a:r>
            <a:endParaRPr lang="en-US" sz="1500"/>
          </a:p>
        </p:txBody>
      </p:sp>
      <p:sp>
        <p:nvSpPr>
          <p:cNvPr id="23" name="Text 19"/>
          <p:cNvSpPr txBox="1"/>
          <p:nvPr/>
        </p:nvSpPr>
        <p:spPr>
          <a:xfrm>
            <a:off x="761695" y="4953305"/>
            <a:ext cx="191110" cy="162763"/>
          </a:xfrm>
          <a:prstGeom prst="rect">
            <a:avLst/>
          </a:prstGeom>
          <a:noFill/>
          <a:ln/>
        </p:spPr>
        <p:txBody>
          <a:bodyPr wrap="square" lIns="0" tIns="0" rIns="0" bIns="0" rtlCol="0" anchor="ctr"/>
          <a:lstStyle/>
          <a:p>
            <a:pPr marL="0" indent="0" algn="l">
              <a:buNone/>
            </a:pPr>
            <a:r>
              <a:rPr lang="en-US" sz="1000">
                <a:solidFill>
                  <a:srgbClr val="1B6999"/>
                </a:solidFill>
                <a:latin typeface="Roboto" pitchFamily="34" charset="0"/>
                <a:ea typeface="Roboto" pitchFamily="34" charset="-122"/>
                <a:cs typeface="Roboto" pitchFamily="34" charset="-120"/>
              </a:rPr>
              <a:t>✔</a:t>
            </a:r>
            <a:endParaRPr lang="en-US" sz="1000"/>
          </a:p>
        </p:txBody>
      </p:sp>
      <p:sp>
        <p:nvSpPr>
          <p:cNvPr id="24" name="Text 20"/>
          <p:cNvSpPr txBox="1"/>
          <p:nvPr/>
        </p:nvSpPr>
        <p:spPr>
          <a:xfrm>
            <a:off x="950976" y="4934102"/>
            <a:ext cx="2403043" cy="1527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Faster, confident decision-making</a:t>
            </a:r>
            <a:endParaRPr lang="en-US" sz="1000"/>
          </a:p>
        </p:txBody>
      </p:sp>
      <p:sp>
        <p:nvSpPr>
          <p:cNvPr id="25" name="Text 21"/>
          <p:cNvSpPr txBox="1"/>
          <p:nvPr/>
        </p:nvSpPr>
        <p:spPr>
          <a:xfrm>
            <a:off x="3524098" y="4953305"/>
            <a:ext cx="191110" cy="162763"/>
          </a:xfrm>
          <a:prstGeom prst="rect">
            <a:avLst/>
          </a:prstGeom>
          <a:noFill/>
          <a:ln/>
        </p:spPr>
        <p:txBody>
          <a:bodyPr wrap="square" lIns="0" tIns="0" rIns="0" bIns="0" rtlCol="0" anchor="ctr"/>
          <a:lstStyle/>
          <a:p>
            <a:pPr marL="0" indent="0" algn="l">
              <a:buNone/>
            </a:pPr>
            <a:r>
              <a:rPr lang="en-US" sz="1000">
                <a:solidFill>
                  <a:srgbClr val="1B6999"/>
                </a:solidFill>
                <a:latin typeface="Roboto" pitchFamily="34" charset="0"/>
                <a:ea typeface="Roboto" pitchFamily="34" charset="-122"/>
                <a:cs typeface="Roboto" pitchFamily="34" charset="-120"/>
              </a:rPr>
              <a:t>✔</a:t>
            </a:r>
            <a:endParaRPr lang="en-US" sz="1000"/>
          </a:p>
        </p:txBody>
      </p:sp>
      <p:sp>
        <p:nvSpPr>
          <p:cNvPr id="26" name="Text 22"/>
          <p:cNvSpPr txBox="1"/>
          <p:nvPr/>
        </p:nvSpPr>
        <p:spPr>
          <a:xfrm>
            <a:off x="3713378" y="4934102"/>
            <a:ext cx="2131466" cy="1527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Reduced research time &amp; cost</a:t>
            </a:r>
            <a:endParaRPr lang="en-US" sz="1000"/>
          </a:p>
        </p:txBody>
      </p:sp>
      <p:sp>
        <p:nvSpPr>
          <p:cNvPr id="27" name="Text 23"/>
          <p:cNvSpPr txBox="1"/>
          <p:nvPr/>
        </p:nvSpPr>
        <p:spPr>
          <a:xfrm>
            <a:off x="761695" y="5210251"/>
            <a:ext cx="191110" cy="162763"/>
          </a:xfrm>
          <a:prstGeom prst="rect">
            <a:avLst/>
          </a:prstGeom>
          <a:noFill/>
          <a:ln/>
        </p:spPr>
        <p:txBody>
          <a:bodyPr wrap="square" lIns="0" tIns="0" rIns="0" bIns="0" rtlCol="0" anchor="ctr"/>
          <a:lstStyle/>
          <a:p>
            <a:pPr marL="0" indent="0" algn="l">
              <a:buNone/>
            </a:pPr>
            <a:r>
              <a:rPr lang="en-US" sz="1000">
                <a:solidFill>
                  <a:srgbClr val="1B6999"/>
                </a:solidFill>
                <a:latin typeface="Roboto" pitchFamily="34" charset="0"/>
                <a:ea typeface="Roboto" pitchFamily="34" charset="-122"/>
                <a:cs typeface="Roboto" pitchFamily="34" charset="-120"/>
              </a:rPr>
              <a:t>✔</a:t>
            </a:r>
            <a:endParaRPr lang="en-US" sz="1000"/>
          </a:p>
        </p:txBody>
      </p:sp>
      <p:sp>
        <p:nvSpPr>
          <p:cNvPr id="28" name="Text 24"/>
          <p:cNvSpPr txBox="1"/>
          <p:nvPr/>
        </p:nvSpPr>
        <p:spPr>
          <a:xfrm>
            <a:off x="950976" y="5191049"/>
            <a:ext cx="2833726" cy="1527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Stronger patient/HCP-centric marketing</a:t>
            </a:r>
            <a:endParaRPr lang="en-US" sz="1000"/>
          </a:p>
        </p:txBody>
      </p:sp>
      <p:sp>
        <p:nvSpPr>
          <p:cNvPr id="29" name="Text 25"/>
          <p:cNvSpPr txBox="1"/>
          <p:nvPr/>
        </p:nvSpPr>
        <p:spPr>
          <a:xfrm>
            <a:off x="3524098" y="5210251"/>
            <a:ext cx="191110" cy="162763"/>
          </a:xfrm>
          <a:prstGeom prst="rect">
            <a:avLst/>
          </a:prstGeom>
          <a:noFill/>
          <a:ln/>
        </p:spPr>
        <p:txBody>
          <a:bodyPr wrap="square" lIns="0" tIns="0" rIns="0" bIns="0" rtlCol="0" anchor="ctr"/>
          <a:lstStyle/>
          <a:p>
            <a:pPr marL="0" indent="0" algn="l">
              <a:buNone/>
            </a:pPr>
            <a:r>
              <a:rPr lang="en-US" sz="1000">
                <a:solidFill>
                  <a:srgbClr val="1B6999"/>
                </a:solidFill>
                <a:latin typeface="Roboto" pitchFamily="34" charset="0"/>
                <a:ea typeface="Roboto" pitchFamily="34" charset="-122"/>
                <a:cs typeface="Roboto" pitchFamily="34" charset="-120"/>
              </a:rPr>
              <a:t>✔</a:t>
            </a:r>
            <a:endParaRPr lang="en-US" sz="1000"/>
          </a:p>
        </p:txBody>
      </p:sp>
      <p:sp>
        <p:nvSpPr>
          <p:cNvPr id="30" name="Text 26"/>
          <p:cNvSpPr txBox="1"/>
          <p:nvPr/>
        </p:nvSpPr>
        <p:spPr>
          <a:xfrm>
            <a:off x="3713378" y="5191049"/>
            <a:ext cx="2267712" cy="1527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Improved cross-team alignment</a:t>
            </a:r>
            <a:endParaRPr lang="en-US" sz="1000"/>
          </a:p>
        </p:txBody>
      </p:sp>
      <p:sp>
        <p:nvSpPr>
          <p:cNvPr id="31" name="Shape 27"/>
          <p:cNvSpPr/>
          <p:nvPr/>
        </p:nvSpPr>
        <p:spPr>
          <a:xfrm>
            <a:off x="6858000" y="1762049"/>
            <a:ext cx="304495" cy="304495"/>
          </a:xfrm>
          <a:prstGeom prst="roundRect">
            <a:avLst>
              <a:gd name="adj" fmla="val 112613"/>
            </a:avLst>
          </a:prstGeom>
          <a:solidFill>
            <a:srgbClr val="E8F0F5"/>
          </a:solidFill>
          <a:ln w="12700">
            <a:solidFill>
              <a:srgbClr val="FFFFFF">
                <a:alpha val="0"/>
              </a:srgbClr>
            </a:solidFill>
            <a:prstDash val="solid"/>
          </a:ln>
        </p:spPr>
        <p:txBody>
          <a:bodyPr/>
          <a:lstStyle/>
          <a:p>
            <a:endParaRPr lang="en-US"/>
          </a:p>
        </p:txBody>
      </p:sp>
      <p:pic>
        <p:nvPicPr>
          <p:cNvPr id="32" name="Image 2" descr="preencoded.png"/>
          <p:cNvPicPr>
            <a:picLocks noChangeAspect="1"/>
          </p:cNvPicPr>
          <p:nvPr/>
        </p:nvPicPr>
        <p:blipFill>
          <a:blip r:embed="rId5"/>
          <a:srcRect t="-180" b="-180"/>
          <a:stretch/>
        </p:blipFill>
        <p:spPr>
          <a:xfrm>
            <a:off x="6915607" y="1837944"/>
            <a:ext cx="190195" cy="152705"/>
          </a:xfrm>
          <a:prstGeom prst="rect">
            <a:avLst/>
          </a:prstGeom>
        </p:spPr>
      </p:pic>
      <p:sp>
        <p:nvSpPr>
          <p:cNvPr id="33" name="Text 28"/>
          <p:cNvSpPr txBox="1"/>
          <p:nvPr/>
        </p:nvSpPr>
        <p:spPr>
          <a:xfrm>
            <a:off x="7276795" y="1800454"/>
            <a:ext cx="4267505" cy="228600"/>
          </a:xfrm>
          <a:prstGeom prst="rect">
            <a:avLst/>
          </a:prstGeom>
          <a:noFill/>
          <a:ln/>
        </p:spPr>
        <p:txBody>
          <a:bodyPr wrap="square" lIns="0" tIns="0" rIns="0" bIns="0" rtlCol="0" anchor="ctr"/>
          <a:lstStyle/>
          <a:p>
            <a:pPr marL="0" indent="0" algn="l">
              <a:buNone/>
            </a:pPr>
            <a:r>
              <a:rPr lang="en-US" sz="1500" b="1">
                <a:solidFill>
                  <a:srgbClr val="1A1A2E"/>
                </a:solidFill>
                <a:latin typeface="Roboto" pitchFamily="34" charset="0"/>
                <a:ea typeface="Roboto" pitchFamily="34" charset="-122"/>
                <a:cs typeface="Roboto" pitchFamily="34" charset="-120"/>
              </a:rPr>
              <a:t>Platform in Action</a:t>
            </a:r>
            <a:endParaRPr lang="en-US" sz="1500"/>
          </a:p>
        </p:txBody>
      </p:sp>
      <p:sp>
        <p:nvSpPr>
          <p:cNvPr id="34" name="Text 29"/>
          <p:cNvSpPr txBox="1"/>
          <p:nvPr/>
        </p:nvSpPr>
        <p:spPr>
          <a:xfrm>
            <a:off x="6858000" y="2238451"/>
            <a:ext cx="4686300" cy="152705"/>
          </a:xfrm>
          <a:prstGeom prst="rect">
            <a:avLst/>
          </a:prstGeom>
          <a:noFill/>
          <a:ln/>
        </p:spPr>
        <p:txBody>
          <a:bodyPr wrap="square" lIns="0" tIns="0" rIns="0" bIns="0" rtlCol="0" anchor="ctr"/>
          <a:lstStyle/>
          <a:p>
            <a:pPr marL="0" indent="0" algn="l">
              <a:buNone/>
            </a:pPr>
            <a:r>
              <a:rPr lang="en-US" sz="1000" b="1" kern="0" spc="38">
                <a:solidFill>
                  <a:srgbClr val="14A49C"/>
                </a:solidFill>
                <a:latin typeface="Roboto" pitchFamily="34" charset="0"/>
                <a:ea typeface="Roboto" pitchFamily="34" charset="-122"/>
                <a:cs typeface="Roboto" pitchFamily="34" charset="-120"/>
              </a:rPr>
              <a:t>Walkthrough Scenario</a:t>
            </a:r>
            <a:endParaRPr lang="en-US" sz="1000"/>
          </a:p>
        </p:txBody>
      </p:sp>
      <p:pic>
        <p:nvPicPr>
          <p:cNvPr id="35" name="Image 3" descr="preencoded.png"/>
          <p:cNvPicPr>
            <a:picLocks noChangeAspect="1"/>
          </p:cNvPicPr>
          <p:nvPr/>
        </p:nvPicPr>
        <p:blipFill>
          <a:blip r:embed="rId6"/>
          <a:srcRect l="-407" r="-407"/>
          <a:stretch/>
        </p:blipFill>
        <p:spPr>
          <a:xfrm>
            <a:off x="6963156" y="2667305"/>
            <a:ext cx="19202" cy="1123798"/>
          </a:xfrm>
          <a:prstGeom prst="rect">
            <a:avLst/>
          </a:prstGeom>
        </p:spPr>
      </p:pic>
      <p:sp>
        <p:nvSpPr>
          <p:cNvPr id="36" name="Shape 30"/>
          <p:cNvSpPr/>
          <p:nvPr/>
        </p:nvSpPr>
        <p:spPr>
          <a:xfrm>
            <a:off x="6858000" y="2572207"/>
            <a:ext cx="228600" cy="228600"/>
          </a:xfrm>
          <a:prstGeom prst="ellipse">
            <a:avLst/>
          </a:prstGeom>
          <a:solidFill>
            <a:srgbClr val="1B6999"/>
          </a:solidFill>
          <a:ln w="12700">
            <a:solidFill>
              <a:srgbClr val="FFFFFF">
                <a:alpha val="0"/>
              </a:srgbClr>
            </a:solidFill>
            <a:prstDash val="solid"/>
          </a:ln>
        </p:spPr>
        <p:txBody>
          <a:bodyPr/>
          <a:lstStyle/>
          <a:p>
            <a:endParaRPr lang="en-US"/>
          </a:p>
        </p:txBody>
      </p:sp>
      <p:sp>
        <p:nvSpPr>
          <p:cNvPr id="37" name="Text 31"/>
          <p:cNvSpPr/>
          <p:nvPr/>
        </p:nvSpPr>
        <p:spPr>
          <a:xfrm>
            <a:off x="6829654" y="2572207"/>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a:solidFill>
                  <a:srgbClr val="FFFFFF"/>
                </a:solidFill>
                <a:latin typeface="Roboto" pitchFamily="34" charset="0"/>
                <a:ea typeface="Roboto" pitchFamily="34" charset="-122"/>
                <a:cs typeface="Roboto" pitchFamily="34" charset="-120"/>
              </a:rPr>
              <a:t>1</a:t>
            </a:r>
            <a:endParaRPr lang="en-US" sz="900"/>
          </a:p>
        </p:txBody>
      </p:sp>
      <p:sp>
        <p:nvSpPr>
          <p:cNvPr id="38" name="Text 32"/>
          <p:cNvSpPr txBox="1"/>
          <p:nvPr/>
        </p:nvSpPr>
        <p:spPr>
          <a:xfrm>
            <a:off x="7200900" y="2572207"/>
            <a:ext cx="3332988" cy="171907"/>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Configure:</a:t>
            </a:r>
            <a:r>
              <a:rPr lang="en-US" sz="1000">
                <a:solidFill>
                  <a:srgbClr val="475569"/>
                </a:solidFill>
                <a:latin typeface="Roboto" pitchFamily="34" charset="0"/>
                <a:ea typeface="Roboto" pitchFamily="34" charset="-122"/>
                <a:cs typeface="Roboto" pitchFamily="34" charset="-120"/>
              </a:rPr>
              <a:t> Select brand, audience, and persona</a:t>
            </a:r>
            <a:endParaRPr lang="en-US" sz="1000"/>
          </a:p>
        </p:txBody>
      </p:sp>
      <p:sp>
        <p:nvSpPr>
          <p:cNvPr id="39" name="Shape 33"/>
          <p:cNvSpPr/>
          <p:nvPr/>
        </p:nvSpPr>
        <p:spPr>
          <a:xfrm>
            <a:off x="6858000" y="2933395"/>
            <a:ext cx="228600" cy="228600"/>
          </a:xfrm>
          <a:prstGeom prst="ellipse">
            <a:avLst/>
          </a:prstGeom>
          <a:solidFill>
            <a:srgbClr val="1B6999"/>
          </a:solidFill>
          <a:ln w="12700">
            <a:solidFill>
              <a:srgbClr val="FFFFFF">
                <a:alpha val="0"/>
              </a:srgbClr>
            </a:solidFill>
            <a:prstDash val="solid"/>
          </a:ln>
        </p:spPr>
        <p:txBody>
          <a:bodyPr/>
          <a:lstStyle/>
          <a:p>
            <a:endParaRPr lang="en-US"/>
          </a:p>
        </p:txBody>
      </p:sp>
      <p:sp>
        <p:nvSpPr>
          <p:cNvPr id="40" name="Text 34"/>
          <p:cNvSpPr/>
          <p:nvPr/>
        </p:nvSpPr>
        <p:spPr>
          <a:xfrm>
            <a:off x="6829654" y="2933395"/>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a:solidFill>
                  <a:srgbClr val="FFFFFF"/>
                </a:solidFill>
                <a:latin typeface="Roboto" pitchFamily="34" charset="0"/>
                <a:ea typeface="Roboto" pitchFamily="34" charset="-122"/>
                <a:cs typeface="Roboto" pitchFamily="34" charset="-120"/>
              </a:rPr>
              <a:t>2</a:t>
            </a:r>
            <a:endParaRPr lang="en-US" sz="900"/>
          </a:p>
        </p:txBody>
      </p:sp>
      <p:sp>
        <p:nvSpPr>
          <p:cNvPr id="41" name="Text 35"/>
          <p:cNvSpPr txBox="1"/>
          <p:nvPr/>
        </p:nvSpPr>
        <p:spPr>
          <a:xfrm>
            <a:off x="7200900" y="2933395"/>
            <a:ext cx="3140050" cy="171907"/>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Input:</a:t>
            </a:r>
            <a:r>
              <a:rPr lang="en-US" sz="1000">
                <a:solidFill>
                  <a:srgbClr val="475569"/>
                </a:solidFill>
                <a:latin typeface="Roboto" pitchFamily="34" charset="0"/>
                <a:ea typeface="Roboto" pitchFamily="34" charset="-122"/>
                <a:cs typeface="Roboto" pitchFamily="34" charset="-120"/>
              </a:rPr>
              <a:t> Enter campaign messaging or content</a:t>
            </a:r>
            <a:endParaRPr lang="en-US" sz="1000"/>
          </a:p>
        </p:txBody>
      </p:sp>
      <p:sp>
        <p:nvSpPr>
          <p:cNvPr id="42" name="Shape 36"/>
          <p:cNvSpPr/>
          <p:nvPr/>
        </p:nvSpPr>
        <p:spPr>
          <a:xfrm>
            <a:off x="6858000" y="3295498"/>
            <a:ext cx="228600" cy="228600"/>
          </a:xfrm>
          <a:prstGeom prst="ellipse">
            <a:avLst/>
          </a:prstGeom>
          <a:solidFill>
            <a:srgbClr val="1B6999"/>
          </a:solidFill>
          <a:ln w="12700">
            <a:solidFill>
              <a:srgbClr val="FFFFFF">
                <a:alpha val="0"/>
              </a:srgbClr>
            </a:solidFill>
            <a:prstDash val="solid"/>
          </a:ln>
        </p:spPr>
        <p:txBody>
          <a:bodyPr/>
          <a:lstStyle/>
          <a:p>
            <a:endParaRPr lang="en-US"/>
          </a:p>
        </p:txBody>
      </p:sp>
      <p:sp>
        <p:nvSpPr>
          <p:cNvPr id="43" name="Text 37"/>
          <p:cNvSpPr/>
          <p:nvPr/>
        </p:nvSpPr>
        <p:spPr>
          <a:xfrm>
            <a:off x="6829654" y="3295498"/>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a:solidFill>
                  <a:srgbClr val="FFFFFF"/>
                </a:solidFill>
                <a:latin typeface="Roboto" pitchFamily="34" charset="0"/>
                <a:ea typeface="Roboto" pitchFamily="34" charset="-122"/>
                <a:cs typeface="Roboto" pitchFamily="34" charset="-120"/>
              </a:rPr>
              <a:t>3</a:t>
            </a:r>
            <a:endParaRPr lang="en-US" sz="900"/>
          </a:p>
        </p:txBody>
      </p:sp>
      <p:sp>
        <p:nvSpPr>
          <p:cNvPr id="44" name="Text 38"/>
          <p:cNvSpPr txBox="1"/>
          <p:nvPr/>
        </p:nvSpPr>
        <p:spPr>
          <a:xfrm>
            <a:off x="7200900" y="3295498"/>
            <a:ext cx="3287268" cy="171907"/>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Analyze:</a:t>
            </a:r>
            <a:r>
              <a:rPr lang="en-US" sz="1000">
                <a:solidFill>
                  <a:srgbClr val="475569"/>
                </a:solidFill>
                <a:latin typeface="Roboto" pitchFamily="34" charset="0"/>
                <a:ea typeface="Roboto" pitchFamily="34" charset="-122"/>
                <a:cs typeface="Roboto" pitchFamily="34" charset="-120"/>
              </a:rPr>
              <a:t> Receive realistic feedback &amp; compare</a:t>
            </a:r>
            <a:endParaRPr lang="en-US" sz="1000"/>
          </a:p>
        </p:txBody>
      </p:sp>
      <p:sp>
        <p:nvSpPr>
          <p:cNvPr id="45" name="Shape 39"/>
          <p:cNvSpPr/>
          <p:nvPr/>
        </p:nvSpPr>
        <p:spPr>
          <a:xfrm>
            <a:off x="6858000" y="3657600"/>
            <a:ext cx="228600" cy="228600"/>
          </a:xfrm>
          <a:prstGeom prst="ellipse">
            <a:avLst/>
          </a:prstGeom>
          <a:solidFill>
            <a:srgbClr val="14A49C"/>
          </a:solidFill>
          <a:ln w="12700">
            <a:solidFill>
              <a:srgbClr val="FFFFFF">
                <a:alpha val="0"/>
              </a:srgbClr>
            </a:solidFill>
            <a:prstDash val="solid"/>
          </a:ln>
        </p:spPr>
        <p:txBody>
          <a:bodyPr/>
          <a:lstStyle/>
          <a:p>
            <a:endParaRPr lang="en-US"/>
          </a:p>
        </p:txBody>
      </p:sp>
      <p:sp>
        <p:nvSpPr>
          <p:cNvPr id="46" name="Text 40"/>
          <p:cNvSpPr/>
          <p:nvPr/>
        </p:nvSpPr>
        <p:spPr>
          <a:xfrm>
            <a:off x="6829654" y="3657600"/>
            <a:ext cx="286207" cy="228600"/>
          </a:xfrm>
          <a:prstGeom prst="rect">
            <a:avLst/>
          </a:prstGeom>
          <a:solidFill>
            <a:srgbClr val="FFFFFF">
              <a:alpha val="0"/>
            </a:srgbClr>
          </a:solidFill>
          <a:ln>
            <a:solidFill>
              <a:srgbClr val="FFFFFF">
                <a:alpha val="0"/>
              </a:srgbClr>
            </a:solidFill>
          </a:ln>
        </p:spPr>
        <p:txBody>
          <a:bodyPr wrap="square" lIns="0" tIns="0" rIns="0" bIns="0" rtlCol="0" anchor="ctr"/>
          <a:lstStyle/>
          <a:p>
            <a:pPr marL="0" indent="0" algn="ctr">
              <a:buNone/>
            </a:pPr>
            <a:r>
              <a:rPr lang="en-US" sz="900" b="1">
                <a:solidFill>
                  <a:srgbClr val="FFFFFF"/>
                </a:solidFill>
                <a:latin typeface="Roboto" pitchFamily="34" charset="0"/>
                <a:ea typeface="Roboto" pitchFamily="34" charset="-122"/>
                <a:cs typeface="Roboto" pitchFamily="34" charset="-120"/>
              </a:rPr>
              <a:t>4</a:t>
            </a:r>
            <a:endParaRPr lang="en-US" sz="900"/>
          </a:p>
        </p:txBody>
      </p:sp>
      <p:sp>
        <p:nvSpPr>
          <p:cNvPr id="47" name="Text 41"/>
          <p:cNvSpPr txBox="1"/>
          <p:nvPr/>
        </p:nvSpPr>
        <p:spPr>
          <a:xfrm>
            <a:off x="7200900" y="3657600"/>
            <a:ext cx="3003804" cy="171907"/>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Refine:</a:t>
            </a:r>
            <a:r>
              <a:rPr lang="en-US" sz="1000">
                <a:solidFill>
                  <a:srgbClr val="1A1A2E"/>
                </a:solidFill>
                <a:latin typeface="Roboto" pitchFamily="34" charset="0"/>
                <a:ea typeface="Roboto" pitchFamily="34" charset="-122"/>
                <a:cs typeface="Roboto" pitchFamily="34" charset="-120"/>
              </a:rPr>
              <a:t> Optimize messaging before launch</a:t>
            </a:r>
            <a:endParaRPr lang="en-US" sz="1000"/>
          </a:p>
        </p:txBody>
      </p:sp>
      <p:sp>
        <p:nvSpPr>
          <p:cNvPr id="48" name="Text 42"/>
          <p:cNvSpPr txBox="1"/>
          <p:nvPr/>
        </p:nvSpPr>
        <p:spPr>
          <a:xfrm>
            <a:off x="6858000" y="4095598"/>
            <a:ext cx="4686300" cy="152705"/>
          </a:xfrm>
          <a:prstGeom prst="rect">
            <a:avLst/>
          </a:prstGeom>
          <a:noFill/>
          <a:ln/>
        </p:spPr>
        <p:txBody>
          <a:bodyPr wrap="square" lIns="0" tIns="0" rIns="0" bIns="0" rtlCol="0" anchor="ctr"/>
          <a:lstStyle/>
          <a:p>
            <a:pPr marL="0" indent="0" algn="l">
              <a:buNone/>
            </a:pPr>
            <a:r>
              <a:rPr lang="en-US" sz="1000" b="1" kern="0" spc="38">
                <a:solidFill>
                  <a:srgbClr val="14A49C"/>
                </a:solidFill>
                <a:latin typeface="Roboto" pitchFamily="34" charset="0"/>
                <a:ea typeface="Roboto" pitchFamily="34" charset="-122"/>
                <a:cs typeface="Roboto" pitchFamily="34" charset="-120"/>
              </a:rPr>
              <a:t>Strategic Use Cases</a:t>
            </a:r>
            <a:endParaRPr lang="en-US" sz="1000"/>
          </a:p>
        </p:txBody>
      </p:sp>
      <p:sp>
        <p:nvSpPr>
          <p:cNvPr id="49" name="Text 43"/>
          <p:cNvSpPr txBox="1"/>
          <p:nvPr/>
        </p:nvSpPr>
        <p:spPr>
          <a:xfrm>
            <a:off x="7048195" y="4381805"/>
            <a:ext cx="4457700" cy="3813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Test campaign messaging across diverse patient, HCP, and caregiver audiences.</a:t>
            </a:r>
            <a:endParaRPr lang="en-US" sz="1000"/>
          </a:p>
        </p:txBody>
      </p:sp>
      <p:sp>
        <p:nvSpPr>
          <p:cNvPr id="50" name="Text 44"/>
          <p:cNvSpPr txBox="1"/>
          <p:nvPr/>
        </p:nvSpPr>
        <p:spPr>
          <a:xfrm>
            <a:off x="7048195" y="4830775"/>
            <a:ext cx="5067605" cy="191110"/>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Refine and personalize patient and HCP journeys before going to market.</a:t>
            </a:r>
            <a:endParaRPr lang="en-US" sz="1000"/>
          </a:p>
        </p:txBody>
      </p:sp>
      <p:sp>
        <p:nvSpPr>
          <p:cNvPr id="51" name="Text 45"/>
          <p:cNvSpPr txBox="1"/>
          <p:nvPr/>
        </p:nvSpPr>
        <p:spPr>
          <a:xfrm>
            <a:off x="7048195" y="5094122"/>
            <a:ext cx="4457700" cy="3813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Stress-test messaging across different brands and therapeutic indications.</a:t>
            </a:r>
            <a:endParaRPr lang="en-US" sz="1000"/>
          </a:p>
        </p:txBody>
      </p:sp>
      <p:sp>
        <p:nvSpPr>
          <p:cNvPr id="52" name="Text 46"/>
          <p:cNvSpPr txBox="1"/>
          <p:nvPr/>
        </p:nvSpPr>
        <p:spPr>
          <a:xfrm>
            <a:off x="418795" y="5952744"/>
            <a:ext cx="11354105" cy="228600"/>
          </a:xfrm>
          <a:prstGeom prst="rect">
            <a:avLst/>
          </a:prstGeom>
          <a:noFill/>
          <a:ln/>
        </p:spPr>
        <p:txBody>
          <a:bodyPr wrap="square" lIns="0" tIns="0" rIns="0" bIns="0" rtlCol="0" anchor="ctr"/>
          <a:lstStyle/>
          <a:p>
            <a:pPr marL="0" indent="0" algn="ctr">
              <a:buNone/>
            </a:pPr>
            <a:r>
              <a:rPr lang="en-US" sz="1500" kern="0" spc="22">
                <a:solidFill>
                  <a:srgbClr val="FFFFFF"/>
                </a:solidFill>
                <a:latin typeface="Roboto" pitchFamily="34" charset="0"/>
                <a:ea typeface="Roboto" pitchFamily="34" charset="-122"/>
                <a:cs typeface="Roboto" pitchFamily="34" charset="-120"/>
              </a:rPr>
              <a:t>Built for responsible use, enabling teams to align on messaging and launch with greater confidence.</a:t>
            </a:r>
            <a:endParaRPr lang="en-US" sz="1500"/>
          </a:p>
        </p:txBody>
      </p:sp>
      <p:sp>
        <p:nvSpPr>
          <p:cNvPr id="53" name="Text 47"/>
          <p:cNvSpPr txBox="1"/>
          <p:nvPr/>
        </p:nvSpPr>
        <p:spPr>
          <a:xfrm>
            <a:off x="571500" y="6524244"/>
            <a:ext cx="11163910" cy="133502"/>
          </a:xfrm>
          <a:prstGeom prst="rect">
            <a:avLst/>
          </a:prstGeom>
          <a:noFill/>
          <a:ln/>
        </p:spPr>
        <p:txBody>
          <a:bodyPr wrap="square" lIns="0" tIns="0" rIns="0" bIns="0" rtlCol="0" anchor="ctr"/>
          <a:lstStyle/>
          <a:p>
            <a:pPr marL="0" indent="0" algn="l">
              <a:buNone/>
            </a:pPr>
            <a:r>
              <a:rPr lang="en-US" sz="900" kern="0" spc="75">
                <a:solidFill>
                  <a:srgbClr val="94A3B8"/>
                </a:solidFill>
                <a:latin typeface="Roboto" pitchFamily="34" charset="0"/>
                <a:ea typeface="Roboto" pitchFamily="34" charset="-122"/>
                <a:cs typeface="Roboto" pitchFamily="34" charset="-120"/>
              </a:rPr>
              <a:t>For discussion purposes only</a:t>
            </a:r>
            <a:endParaRPr lang="en-US" sz="9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4" name="Shape 2"/>
          <p:cNvSpPr/>
          <p:nvPr/>
        </p:nvSpPr>
        <p:spPr>
          <a:xfrm>
            <a:off x="3238805" y="1333195"/>
            <a:ext cx="4000500" cy="4762195"/>
          </a:xfrm>
          <a:prstGeom prst="roundRect">
            <a:avLst>
              <a:gd name="adj" fmla="val 871"/>
            </a:avLst>
          </a:prstGeom>
          <a:solidFill>
            <a:srgbClr val="F8FAFC"/>
          </a:solidFill>
          <a:ln w="12700">
            <a:solidFill>
              <a:srgbClr val="E2E8F0"/>
            </a:solidFill>
            <a:prstDash val="solid"/>
          </a:ln>
          <a:effectLst>
            <a:outerShdw blurRad="114300" dist="38100" dir="16200000" algn="bl" rotWithShape="0">
              <a:srgbClr val="000000">
                <a:alpha val="3000"/>
              </a:srgbClr>
            </a:outerShdw>
          </a:effectLst>
        </p:spPr>
        <p:txBody>
          <a:bodyPr/>
          <a:lstStyle/>
          <a:p>
            <a:endParaRPr lang="en-US"/>
          </a:p>
        </p:txBody>
      </p:sp>
      <p:pic>
        <p:nvPicPr>
          <p:cNvPr id="5" name="Image 0" descr="preencoded.png"/>
          <p:cNvPicPr>
            <a:picLocks noChangeAspect="1"/>
          </p:cNvPicPr>
          <p:nvPr/>
        </p:nvPicPr>
        <p:blipFill>
          <a:blip r:embed="rId3"/>
          <a:srcRect l="-4" r="-4"/>
          <a:stretch/>
        </p:blipFill>
        <p:spPr>
          <a:xfrm>
            <a:off x="7410298" y="1314907"/>
            <a:ext cx="4038905" cy="4800600"/>
          </a:xfrm>
          <a:prstGeom prst="rect">
            <a:avLst/>
          </a:prstGeom>
        </p:spPr>
      </p:pic>
      <p:pic>
        <p:nvPicPr>
          <p:cNvPr id="6" name="Image 1" descr="preencoded.png"/>
          <p:cNvPicPr>
            <a:picLocks noChangeAspect="1"/>
          </p:cNvPicPr>
          <p:nvPr/>
        </p:nvPicPr>
        <p:blipFill>
          <a:blip r:embed="rId4"/>
          <a:srcRect t="-2" b="-2"/>
          <a:stretch/>
        </p:blipFill>
        <p:spPr>
          <a:xfrm>
            <a:off x="3247949" y="1343254"/>
            <a:ext cx="3981298" cy="571500"/>
          </a:xfrm>
          <a:prstGeom prst="rect">
            <a:avLst/>
          </a:prstGeom>
        </p:spPr>
      </p:pic>
      <p:pic>
        <p:nvPicPr>
          <p:cNvPr id="7" name="Image 2" descr="preencoded.png"/>
          <p:cNvPicPr>
            <a:picLocks noChangeAspect="1"/>
          </p:cNvPicPr>
          <p:nvPr/>
        </p:nvPicPr>
        <p:blipFill>
          <a:blip r:embed="rId5"/>
          <a:srcRect t="-2" b="-2"/>
          <a:stretch/>
        </p:blipFill>
        <p:spPr>
          <a:xfrm>
            <a:off x="7438644" y="1343254"/>
            <a:ext cx="3981298" cy="571500"/>
          </a:xfrm>
          <a:prstGeom prst="rect">
            <a:avLst/>
          </a:prstGeom>
        </p:spPr>
      </p:pic>
      <p:pic>
        <p:nvPicPr>
          <p:cNvPr id="8" name="Image 3" descr="preencoded.png"/>
          <p:cNvPicPr>
            <a:picLocks noChangeAspect="1"/>
          </p:cNvPicPr>
          <p:nvPr/>
        </p:nvPicPr>
        <p:blipFill>
          <a:blip r:embed="rId6"/>
          <a:srcRect l="-2078" r="-2078"/>
          <a:stretch/>
        </p:blipFill>
        <p:spPr>
          <a:xfrm>
            <a:off x="3429000" y="2952598"/>
            <a:ext cx="3619195" cy="9144"/>
          </a:xfrm>
          <a:prstGeom prst="rect">
            <a:avLst/>
          </a:prstGeom>
        </p:spPr>
      </p:pic>
      <p:pic>
        <p:nvPicPr>
          <p:cNvPr id="9" name="Image 4" descr="preencoded.png"/>
          <p:cNvPicPr>
            <a:picLocks noChangeAspect="1"/>
          </p:cNvPicPr>
          <p:nvPr/>
        </p:nvPicPr>
        <p:blipFill>
          <a:blip r:embed="rId6"/>
          <a:srcRect l="-2078" r="-2078"/>
          <a:stretch/>
        </p:blipFill>
        <p:spPr>
          <a:xfrm>
            <a:off x="3429000" y="4000500"/>
            <a:ext cx="3619195" cy="9144"/>
          </a:xfrm>
          <a:prstGeom prst="rect">
            <a:avLst/>
          </a:prstGeom>
        </p:spPr>
      </p:pic>
      <p:pic>
        <p:nvPicPr>
          <p:cNvPr id="10" name="Image 5" descr="preencoded.png"/>
          <p:cNvPicPr>
            <a:picLocks noChangeAspect="1"/>
          </p:cNvPicPr>
          <p:nvPr/>
        </p:nvPicPr>
        <p:blipFill>
          <a:blip r:embed="rId6"/>
          <a:srcRect l="-2078" r="-2078"/>
          <a:stretch/>
        </p:blipFill>
        <p:spPr>
          <a:xfrm>
            <a:off x="3429000" y="5048402"/>
            <a:ext cx="3619195" cy="9144"/>
          </a:xfrm>
          <a:prstGeom prst="rect">
            <a:avLst/>
          </a:prstGeom>
        </p:spPr>
      </p:pic>
      <p:pic>
        <p:nvPicPr>
          <p:cNvPr id="11" name="Image 6" descr="preencoded.png"/>
          <p:cNvPicPr>
            <a:picLocks noChangeAspect="1"/>
          </p:cNvPicPr>
          <p:nvPr/>
        </p:nvPicPr>
        <p:blipFill>
          <a:blip r:embed="rId7"/>
          <a:srcRect l="-2078" r="-2078"/>
          <a:stretch/>
        </p:blipFill>
        <p:spPr>
          <a:xfrm>
            <a:off x="7619695" y="2952598"/>
            <a:ext cx="3619195" cy="9144"/>
          </a:xfrm>
          <a:prstGeom prst="rect">
            <a:avLst/>
          </a:prstGeom>
        </p:spPr>
      </p:pic>
      <p:pic>
        <p:nvPicPr>
          <p:cNvPr id="12" name="Image 7" descr="preencoded.png"/>
          <p:cNvPicPr>
            <a:picLocks noChangeAspect="1"/>
          </p:cNvPicPr>
          <p:nvPr/>
        </p:nvPicPr>
        <p:blipFill>
          <a:blip r:embed="rId7"/>
          <a:srcRect l="-2078" r="-2078"/>
          <a:stretch/>
        </p:blipFill>
        <p:spPr>
          <a:xfrm>
            <a:off x="7619695" y="4000500"/>
            <a:ext cx="3619195" cy="9144"/>
          </a:xfrm>
          <a:prstGeom prst="rect">
            <a:avLst/>
          </a:prstGeom>
        </p:spPr>
      </p:pic>
      <p:pic>
        <p:nvPicPr>
          <p:cNvPr id="13" name="Image 8" descr="preencoded.png"/>
          <p:cNvPicPr>
            <a:picLocks noChangeAspect="1"/>
          </p:cNvPicPr>
          <p:nvPr/>
        </p:nvPicPr>
        <p:blipFill>
          <a:blip r:embed="rId7"/>
          <a:srcRect l="-2078" r="-2078"/>
          <a:stretch/>
        </p:blipFill>
        <p:spPr>
          <a:xfrm>
            <a:off x="7619695" y="5048402"/>
            <a:ext cx="3619195" cy="9144"/>
          </a:xfrm>
          <a:prstGeom prst="rect">
            <a:avLst/>
          </a:prstGeom>
        </p:spPr>
      </p:pic>
      <p:sp>
        <p:nvSpPr>
          <p:cNvPr id="14" name="Text 3"/>
          <p:cNvSpPr txBox="1"/>
          <p:nvPr/>
        </p:nvSpPr>
        <p:spPr>
          <a:xfrm>
            <a:off x="761695" y="571500"/>
            <a:ext cx="10858500" cy="400507"/>
          </a:xfrm>
          <a:prstGeom prst="rect">
            <a:avLst/>
          </a:prstGeom>
          <a:noFill/>
          <a:ln/>
        </p:spPr>
        <p:txBody>
          <a:bodyPr wrap="square" lIns="0" tIns="0" rIns="0" bIns="0" rtlCol="0" anchor="ctr"/>
          <a:lstStyle/>
          <a:p>
            <a:pPr marL="0" indent="0" algn="l">
              <a:buNone/>
            </a:pPr>
            <a:r>
              <a:rPr lang="en-US" sz="2700" b="1">
                <a:solidFill>
                  <a:srgbClr val="002A5A"/>
                </a:solidFill>
                <a:latin typeface="Roboto" pitchFamily="34" charset="0"/>
                <a:ea typeface="Roboto" pitchFamily="34" charset="-122"/>
                <a:cs typeface="Roboto" pitchFamily="34" charset="-120"/>
              </a:rPr>
              <a:t>Traditional vs AI-Enabled Pre-MLR Review</a:t>
            </a:r>
            <a:endParaRPr lang="en-US" sz="2700"/>
          </a:p>
        </p:txBody>
      </p:sp>
      <p:sp>
        <p:nvSpPr>
          <p:cNvPr id="15" name="Text 4"/>
          <p:cNvSpPr txBox="1"/>
          <p:nvPr/>
        </p:nvSpPr>
        <p:spPr>
          <a:xfrm>
            <a:off x="3286354" y="1505102"/>
            <a:ext cx="3905402" cy="228600"/>
          </a:xfrm>
          <a:prstGeom prst="rect">
            <a:avLst/>
          </a:prstGeom>
          <a:noFill/>
          <a:ln/>
        </p:spPr>
        <p:txBody>
          <a:bodyPr wrap="square" lIns="0" tIns="0" rIns="0" bIns="0" rtlCol="0" anchor="ctr"/>
          <a:lstStyle/>
          <a:p>
            <a:pPr marL="0" indent="0" algn="ctr">
              <a:buNone/>
            </a:pPr>
            <a:r>
              <a:rPr lang="en-US" sz="1500" b="1">
                <a:solidFill>
                  <a:srgbClr val="475569"/>
                </a:solidFill>
                <a:latin typeface="Roboto" pitchFamily="34" charset="0"/>
                <a:ea typeface="Roboto" pitchFamily="34" charset="-122"/>
                <a:cs typeface="Roboto" pitchFamily="34" charset="-120"/>
              </a:rPr>
              <a:t>Current Manual Process</a:t>
            </a:r>
            <a:endParaRPr lang="en-US" sz="1500"/>
          </a:p>
        </p:txBody>
      </p:sp>
      <p:sp>
        <p:nvSpPr>
          <p:cNvPr id="16" name="Text 5"/>
          <p:cNvSpPr txBox="1"/>
          <p:nvPr/>
        </p:nvSpPr>
        <p:spPr>
          <a:xfrm>
            <a:off x="7477049" y="1505102"/>
            <a:ext cx="3905402" cy="228600"/>
          </a:xfrm>
          <a:prstGeom prst="rect">
            <a:avLst/>
          </a:prstGeom>
          <a:noFill/>
          <a:ln/>
        </p:spPr>
        <p:txBody>
          <a:bodyPr wrap="square" lIns="0" tIns="0" rIns="0" bIns="0" rtlCol="0" anchor="ctr"/>
          <a:lstStyle/>
          <a:p>
            <a:pPr marL="0" indent="0" algn="ctr">
              <a:buNone/>
            </a:pPr>
            <a:r>
              <a:rPr lang="en-US" sz="1500" b="1">
                <a:solidFill>
                  <a:srgbClr val="FFFFFF"/>
                </a:solidFill>
                <a:latin typeface="Roboto" pitchFamily="34" charset="0"/>
                <a:ea typeface="Roboto" pitchFamily="34" charset="-122"/>
                <a:cs typeface="Roboto" pitchFamily="34" charset="-120"/>
              </a:rPr>
              <a:t>AI-Enabled Approach</a:t>
            </a:r>
            <a:endParaRPr lang="en-US" sz="1500"/>
          </a:p>
        </p:txBody>
      </p:sp>
      <p:sp>
        <p:nvSpPr>
          <p:cNvPr id="17" name="Shape 6"/>
          <p:cNvSpPr/>
          <p:nvPr/>
        </p:nvSpPr>
        <p:spPr>
          <a:xfrm>
            <a:off x="761695" y="2200046"/>
            <a:ext cx="457200" cy="457200"/>
          </a:xfrm>
          <a:prstGeom prst="roundRect">
            <a:avLst>
              <a:gd name="adj" fmla="val 100000"/>
            </a:avLst>
          </a:prstGeom>
          <a:solidFill>
            <a:srgbClr val="F1F5F9"/>
          </a:solidFill>
          <a:ln w="12700">
            <a:solidFill>
              <a:srgbClr val="FFFFFF">
                <a:alpha val="0"/>
              </a:srgbClr>
            </a:solidFill>
            <a:prstDash val="solid"/>
          </a:ln>
        </p:spPr>
        <p:txBody>
          <a:bodyPr/>
          <a:lstStyle/>
          <a:p>
            <a:endParaRPr lang="en-US"/>
          </a:p>
        </p:txBody>
      </p:sp>
      <p:pic>
        <p:nvPicPr>
          <p:cNvPr id="18" name="Image 9" descr="preencoded.png"/>
          <p:cNvPicPr>
            <a:picLocks noChangeAspect="1"/>
          </p:cNvPicPr>
          <p:nvPr/>
        </p:nvPicPr>
        <p:blipFill>
          <a:blip r:embed="rId8"/>
          <a:srcRect l="-1648" r="-1648"/>
          <a:stretch/>
        </p:blipFill>
        <p:spPr>
          <a:xfrm>
            <a:off x="905256" y="2333549"/>
            <a:ext cx="171907" cy="190195"/>
          </a:xfrm>
          <a:prstGeom prst="rect">
            <a:avLst/>
          </a:prstGeom>
        </p:spPr>
      </p:pic>
      <p:sp>
        <p:nvSpPr>
          <p:cNvPr id="19" name="Text 7"/>
          <p:cNvSpPr txBox="1"/>
          <p:nvPr/>
        </p:nvSpPr>
        <p:spPr>
          <a:xfrm>
            <a:off x="1371600" y="2324405"/>
            <a:ext cx="1982419" cy="200254"/>
          </a:xfrm>
          <a:prstGeom prst="rect">
            <a:avLst/>
          </a:prstGeom>
          <a:noFill/>
          <a:ln/>
        </p:spPr>
        <p:txBody>
          <a:bodyPr wrap="square" lIns="0" tIns="0" rIns="0" bIns="0" rtlCol="0" anchor="ctr"/>
          <a:lstStyle/>
          <a:p>
            <a:pPr marL="0" indent="0" algn="l">
              <a:buNone/>
            </a:pPr>
            <a:r>
              <a:rPr lang="en-US" sz="1300" b="1">
                <a:solidFill>
                  <a:srgbClr val="002A5A"/>
                </a:solidFill>
                <a:latin typeface="Roboto" pitchFamily="34" charset="0"/>
                <a:ea typeface="Roboto" pitchFamily="34" charset="-122"/>
                <a:cs typeface="Roboto" pitchFamily="34" charset="-120"/>
              </a:rPr>
              <a:t>Speed &amp; Efficiency</a:t>
            </a:r>
            <a:endParaRPr lang="en-US" sz="1300"/>
          </a:p>
        </p:txBody>
      </p:sp>
      <p:pic>
        <p:nvPicPr>
          <p:cNvPr id="20" name="Image 10" descr="preencoded.png"/>
          <p:cNvPicPr>
            <a:picLocks noChangeAspect="1"/>
          </p:cNvPicPr>
          <p:nvPr/>
        </p:nvPicPr>
        <p:blipFill>
          <a:blip r:embed="rId9"/>
          <a:srcRect/>
          <a:stretch/>
        </p:blipFill>
        <p:spPr>
          <a:xfrm>
            <a:off x="3429000" y="2276856"/>
            <a:ext cx="152705" cy="152705"/>
          </a:xfrm>
          <a:prstGeom prst="rect">
            <a:avLst/>
          </a:prstGeom>
        </p:spPr>
      </p:pic>
      <p:sp>
        <p:nvSpPr>
          <p:cNvPr id="21" name="Text 8"/>
          <p:cNvSpPr txBox="1"/>
          <p:nvPr/>
        </p:nvSpPr>
        <p:spPr>
          <a:xfrm>
            <a:off x="3696005" y="2238451"/>
            <a:ext cx="3429000" cy="4288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Highly manual, sequential review cycles taking weeks per asset.</a:t>
            </a:r>
            <a:endParaRPr lang="en-US" sz="1100"/>
          </a:p>
        </p:txBody>
      </p:sp>
      <p:pic>
        <p:nvPicPr>
          <p:cNvPr id="22" name="Image 11" descr="preencoded.png"/>
          <p:cNvPicPr>
            <a:picLocks noChangeAspect="1"/>
          </p:cNvPicPr>
          <p:nvPr/>
        </p:nvPicPr>
        <p:blipFill>
          <a:blip r:embed="rId10"/>
          <a:srcRect/>
          <a:stretch/>
        </p:blipFill>
        <p:spPr>
          <a:xfrm>
            <a:off x="7619695" y="2276856"/>
            <a:ext cx="152705" cy="152705"/>
          </a:xfrm>
          <a:prstGeom prst="rect">
            <a:avLst/>
          </a:prstGeom>
        </p:spPr>
      </p:pic>
      <p:sp>
        <p:nvSpPr>
          <p:cNvPr id="23" name="Text 9"/>
          <p:cNvSpPr txBox="1"/>
          <p:nvPr/>
        </p:nvSpPr>
        <p:spPr>
          <a:xfrm>
            <a:off x="7886700" y="2238451"/>
            <a:ext cx="3429000" cy="428854"/>
          </a:xfrm>
          <a:prstGeom prst="rect">
            <a:avLst/>
          </a:prstGeom>
          <a:noFill/>
          <a:ln/>
        </p:spPr>
        <p:txBody>
          <a:bodyPr wrap="square" lIns="0" tIns="0" rIns="0" bIns="0" rtlCol="0" anchor="ctr"/>
          <a:lstStyle/>
          <a:p>
            <a:pPr marL="0" indent="0" algn="l">
              <a:buNone/>
            </a:pPr>
            <a:r>
              <a:rPr lang="en-US" sz="1100" b="1">
                <a:solidFill>
                  <a:srgbClr val="1A1A2E"/>
                </a:solidFill>
                <a:latin typeface="Roboto" pitchFamily="34" charset="0"/>
                <a:ea typeface="Roboto" pitchFamily="34" charset="-122"/>
                <a:cs typeface="Roboto" pitchFamily="34" charset="-120"/>
              </a:rPr>
              <a:t>Instant claim extraction</a:t>
            </a:r>
            <a:r>
              <a:rPr lang="en-US" sz="1100">
                <a:solidFill>
                  <a:srgbClr val="1A1A2E"/>
                </a:solidFill>
                <a:latin typeface="Roboto" pitchFamily="34" charset="0"/>
                <a:ea typeface="Roboto" pitchFamily="34" charset="-122"/>
                <a:cs typeface="Roboto" pitchFamily="34" charset="-120"/>
              </a:rPr>
              <a:t> accelerating time-to-market by up to 50%.</a:t>
            </a:r>
            <a:endParaRPr lang="en-US" sz="1100"/>
          </a:p>
        </p:txBody>
      </p:sp>
      <p:sp>
        <p:nvSpPr>
          <p:cNvPr id="24" name="Shape 10"/>
          <p:cNvSpPr/>
          <p:nvPr/>
        </p:nvSpPr>
        <p:spPr>
          <a:xfrm>
            <a:off x="761695" y="3247949"/>
            <a:ext cx="457200" cy="457200"/>
          </a:xfrm>
          <a:prstGeom prst="roundRect">
            <a:avLst>
              <a:gd name="adj" fmla="val 100000"/>
            </a:avLst>
          </a:prstGeom>
          <a:solidFill>
            <a:srgbClr val="F1F5F9"/>
          </a:solidFill>
          <a:ln w="12700">
            <a:solidFill>
              <a:srgbClr val="FFFFFF">
                <a:alpha val="0"/>
              </a:srgbClr>
            </a:solidFill>
            <a:prstDash val="solid"/>
          </a:ln>
        </p:spPr>
        <p:txBody>
          <a:bodyPr/>
          <a:lstStyle/>
          <a:p>
            <a:endParaRPr lang="en-US"/>
          </a:p>
        </p:txBody>
      </p:sp>
      <p:pic>
        <p:nvPicPr>
          <p:cNvPr id="25" name="Image 12" descr="preencoded.png"/>
          <p:cNvPicPr>
            <a:picLocks noChangeAspect="1"/>
          </p:cNvPicPr>
          <p:nvPr/>
        </p:nvPicPr>
        <p:blipFill>
          <a:blip r:embed="rId11"/>
          <a:srcRect l="-1648" r="-1648"/>
          <a:stretch/>
        </p:blipFill>
        <p:spPr>
          <a:xfrm>
            <a:off x="905256" y="3381451"/>
            <a:ext cx="171907" cy="190195"/>
          </a:xfrm>
          <a:prstGeom prst="rect">
            <a:avLst/>
          </a:prstGeom>
        </p:spPr>
      </p:pic>
      <p:sp>
        <p:nvSpPr>
          <p:cNvPr id="26" name="Text 11"/>
          <p:cNvSpPr txBox="1"/>
          <p:nvPr/>
        </p:nvSpPr>
        <p:spPr>
          <a:xfrm>
            <a:off x="1371600" y="3372307"/>
            <a:ext cx="1982419" cy="200254"/>
          </a:xfrm>
          <a:prstGeom prst="rect">
            <a:avLst/>
          </a:prstGeom>
          <a:noFill/>
          <a:ln/>
        </p:spPr>
        <p:txBody>
          <a:bodyPr wrap="square" lIns="0" tIns="0" rIns="0" bIns="0" rtlCol="0" anchor="ctr"/>
          <a:lstStyle/>
          <a:p>
            <a:pPr marL="0" indent="0" algn="l">
              <a:buNone/>
            </a:pPr>
            <a:r>
              <a:rPr lang="en-US" sz="1300" b="1">
                <a:solidFill>
                  <a:srgbClr val="002A5A"/>
                </a:solidFill>
                <a:latin typeface="Roboto" pitchFamily="34" charset="0"/>
                <a:ea typeface="Roboto" pitchFamily="34" charset="-122"/>
                <a:cs typeface="Roboto" pitchFamily="34" charset="-120"/>
              </a:rPr>
              <a:t>Review Consistency</a:t>
            </a:r>
            <a:endParaRPr lang="en-US" sz="1300"/>
          </a:p>
        </p:txBody>
      </p:sp>
      <p:pic>
        <p:nvPicPr>
          <p:cNvPr id="27" name="Image 13" descr="preencoded.png"/>
          <p:cNvPicPr>
            <a:picLocks noChangeAspect="1"/>
          </p:cNvPicPr>
          <p:nvPr/>
        </p:nvPicPr>
        <p:blipFill>
          <a:blip r:embed="rId9"/>
          <a:srcRect/>
          <a:stretch/>
        </p:blipFill>
        <p:spPr>
          <a:xfrm>
            <a:off x="3429000" y="3323844"/>
            <a:ext cx="152705" cy="152705"/>
          </a:xfrm>
          <a:prstGeom prst="rect">
            <a:avLst/>
          </a:prstGeom>
        </p:spPr>
      </p:pic>
      <p:sp>
        <p:nvSpPr>
          <p:cNvPr id="28" name="Text 12"/>
          <p:cNvSpPr txBox="1"/>
          <p:nvPr/>
        </p:nvSpPr>
        <p:spPr>
          <a:xfrm>
            <a:off x="3696005" y="3286354"/>
            <a:ext cx="3429000" cy="4288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High variability depending on the individual reviewer's interpretation.</a:t>
            </a:r>
            <a:endParaRPr lang="en-US" sz="1100"/>
          </a:p>
        </p:txBody>
      </p:sp>
      <p:pic>
        <p:nvPicPr>
          <p:cNvPr id="29" name="Image 14" descr="preencoded.png"/>
          <p:cNvPicPr>
            <a:picLocks noChangeAspect="1"/>
          </p:cNvPicPr>
          <p:nvPr/>
        </p:nvPicPr>
        <p:blipFill>
          <a:blip r:embed="rId10"/>
          <a:srcRect/>
          <a:stretch/>
        </p:blipFill>
        <p:spPr>
          <a:xfrm>
            <a:off x="7619695" y="3323844"/>
            <a:ext cx="152705" cy="152705"/>
          </a:xfrm>
          <a:prstGeom prst="rect">
            <a:avLst/>
          </a:prstGeom>
        </p:spPr>
      </p:pic>
      <p:sp>
        <p:nvSpPr>
          <p:cNvPr id="30" name="Text 13"/>
          <p:cNvSpPr txBox="1"/>
          <p:nvPr/>
        </p:nvSpPr>
        <p:spPr>
          <a:xfrm>
            <a:off x="7886700" y="3286354"/>
            <a:ext cx="3429000" cy="428854"/>
          </a:xfrm>
          <a:prstGeom prst="rect">
            <a:avLst/>
          </a:prstGeom>
          <a:noFill/>
          <a:ln/>
        </p:spPr>
        <p:txBody>
          <a:bodyPr wrap="square" lIns="0" tIns="0" rIns="0" bIns="0" rtlCol="0" anchor="ctr"/>
          <a:lstStyle/>
          <a:p>
            <a:pPr marL="0" indent="0" algn="l">
              <a:buNone/>
            </a:pPr>
            <a:r>
              <a:rPr lang="en-US" sz="1100" b="1">
                <a:solidFill>
                  <a:srgbClr val="1A1A2E"/>
                </a:solidFill>
                <a:latin typeface="Roboto" pitchFamily="34" charset="0"/>
                <a:ea typeface="Roboto" pitchFamily="34" charset="-122"/>
                <a:cs typeface="Roboto" pitchFamily="34" charset="-120"/>
              </a:rPr>
              <a:t>Standardized checks</a:t>
            </a:r>
            <a:r>
              <a:rPr lang="en-US" sz="1100">
                <a:solidFill>
                  <a:srgbClr val="1A1A2E"/>
                </a:solidFill>
                <a:latin typeface="Roboto" pitchFamily="34" charset="0"/>
                <a:ea typeface="Roboto" pitchFamily="34" charset="-122"/>
                <a:cs typeface="Roboto" pitchFamily="34" charset="-120"/>
              </a:rPr>
              <a:t> against approved claims and brand guidelines.</a:t>
            </a:r>
            <a:endParaRPr lang="en-US" sz="1100"/>
          </a:p>
        </p:txBody>
      </p:sp>
      <p:sp>
        <p:nvSpPr>
          <p:cNvPr id="31" name="Shape 14"/>
          <p:cNvSpPr/>
          <p:nvPr/>
        </p:nvSpPr>
        <p:spPr>
          <a:xfrm>
            <a:off x="761695" y="4295851"/>
            <a:ext cx="457200" cy="457200"/>
          </a:xfrm>
          <a:prstGeom prst="roundRect">
            <a:avLst>
              <a:gd name="adj" fmla="val 100000"/>
            </a:avLst>
          </a:prstGeom>
          <a:solidFill>
            <a:srgbClr val="F1F5F9"/>
          </a:solidFill>
          <a:ln w="12700">
            <a:solidFill>
              <a:srgbClr val="FFFFFF">
                <a:alpha val="0"/>
              </a:srgbClr>
            </a:solidFill>
            <a:prstDash val="solid"/>
          </a:ln>
        </p:spPr>
        <p:txBody>
          <a:bodyPr/>
          <a:lstStyle/>
          <a:p>
            <a:endParaRPr lang="en-US"/>
          </a:p>
        </p:txBody>
      </p:sp>
      <p:pic>
        <p:nvPicPr>
          <p:cNvPr id="32" name="Image 15" descr="preencoded.png"/>
          <p:cNvPicPr>
            <a:picLocks noChangeAspect="1"/>
          </p:cNvPicPr>
          <p:nvPr/>
        </p:nvPicPr>
        <p:blipFill>
          <a:blip r:embed="rId12"/>
          <a:srcRect/>
          <a:stretch/>
        </p:blipFill>
        <p:spPr>
          <a:xfrm>
            <a:off x="895198" y="4429354"/>
            <a:ext cx="190195" cy="190195"/>
          </a:xfrm>
          <a:prstGeom prst="rect">
            <a:avLst/>
          </a:prstGeom>
        </p:spPr>
      </p:pic>
      <p:sp>
        <p:nvSpPr>
          <p:cNvPr id="33" name="Text 15"/>
          <p:cNvSpPr txBox="1"/>
          <p:nvPr/>
        </p:nvSpPr>
        <p:spPr>
          <a:xfrm>
            <a:off x="1371600" y="4419295"/>
            <a:ext cx="1876349" cy="200254"/>
          </a:xfrm>
          <a:prstGeom prst="rect">
            <a:avLst/>
          </a:prstGeom>
          <a:noFill/>
          <a:ln/>
        </p:spPr>
        <p:txBody>
          <a:bodyPr wrap="square" lIns="0" tIns="0" rIns="0" bIns="0" rtlCol="0" anchor="ctr"/>
          <a:lstStyle/>
          <a:p>
            <a:pPr marL="0" indent="0" algn="l">
              <a:buNone/>
            </a:pPr>
            <a:r>
              <a:rPr lang="en-US" sz="1300" b="1">
                <a:solidFill>
                  <a:srgbClr val="002A5A"/>
                </a:solidFill>
                <a:latin typeface="Roboto" pitchFamily="34" charset="0"/>
                <a:ea typeface="Roboto" pitchFamily="34" charset="-122"/>
                <a:cs typeface="Roboto" pitchFamily="34" charset="-120"/>
              </a:rPr>
              <a:t>Compliance &amp; Risk</a:t>
            </a:r>
            <a:endParaRPr lang="en-US" sz="1300"/>
          </a:p>
        </p:txBody>
      </p:sp>
      <p:pic>
        <p:nvPicPr>
          <p:cNvPr id="34" name="Image 16" descr="preencoded.png"/>
          <p:cNvPicPr>
            <a:picLocks noChangeAspect="1"/>
          </p:cNvPicPr>
          <p:nvPr/>
        </p:nvPicPr>
        <p:blipFill>
          <a:blip r:embed="rId13"/>
          <a:srcRect/>
          <a:stretch/>
        </p:blipFill>
        <p:spPr>
          <a:xfrm>
            <a:off x="3429000" y="4371746"/>
            <a:ext cx="152705" cy="152705"/>
          </a:xfrm>
          <a:prstGeom prst="rect">
            <a:avLst/>
          </a:prstGeom>
        </p:spPr>
      </p:pic>
      <p:sp>
        <p:nvSpPr>
          <p:cNvPr id="35" name="Text 16"/>
          <p:cNvSpPr txBox="1"/>
          <p:nvPr/>
        </p:nvSpPr>
        <p:spPr>
          <a:xfrm>
            <a:off x="3696005" y="4334256"/>
            <a:ext cx="3429000" cy="4288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Prone to human error; risky claims may slip through to formal MLR.</a:t>
            </a:r>
            <a:endParaRPr lang="en-US" sz="1100"/>
          </a:p>
        </p:txBody>
      </p:sp>
      <p:pic>
        <p:nvPicPr>
          <p:cNvPr id="36" name="Image 17" descr="preencoded.png"/>
          <p:cNvPicPr>
            <a:picLocks noChangeAspect="1"/>
          </p:cNvPicPr>
          <p:nvPr/>
        </p:nvPicPr>
        <p:blipFill>
          <a:blip r:embed="rId10"/>
          <a:srcRect/>
          <a:stretch/>
        </p:blipFill>
        <p:spPr>
          <a:xfrm>
            <a:off x="7619695" y="4371746"/>
            <a:ext cx="152705" cy="152705"/>
          </a:xfrm>
          <a:prstGeom prst="rect">
            <a:avLst/>
          </a:prstGeom>
        </p:spPr>
      </p:pic>
      <p:sp>
        <p:nvSpPr>
          <p:cNvPr id="37" name="Text 17"/>
          <p:cNvSpPr txBox="1"/>
          <p:nvPr/>
        </p:nvSpPr>
        <p:spPr>
          <a:xfrm>
            <a:off x="7886700" y="4334256"/>
            <a:ext cx="3429000" cy="428854"/>
          </a:xfrm>
          <a:prstGeom prst="rect">
            <a:avLst/>
          </a:prstGeom>
          <a:noFill/>
          <a:ln/>
        </p:spPr>
        <p:txBody>
          <a:bodyPr wrap="square" lIns="0" tIns="0" rIns="0" bIns="0" rtlCol="0" anchor="ctr"/>
          <a:lstStyle/>
          <a:p>
            <a:pPr marL="0" indent="0" algn="l">
              <a:buNone/>
            </a:pPr>
            <a:r>
              <a:rPr lang="en-US" sz="1100" b="1">
                <a:solidFill>
                  <a:srgbClr val="1A1A2E"/>
                </a:solidFill>
                <a:latin typeface="Roboto" pitchFamily="34" charset="0"/>
                <a:ea typeface="Roboto" pitchFamily="34" charset="-122"/>
                <a:cs typeface="Roboto" pitchFamily="34" charset="-120"/>
              </a:rPr>
              <a:t>Automated flagging</a:t>
            </a:r>
            <a:r>
              <a:rPr lang="en-US" sz="1100">
                <a:solidFill>
                  <a:srgbClr val="1A1A2E"/>
                </a:solidFill>
                <a:latin typeface="Roboto" pitchFamily="34" charset="0"/>
                <a:ea typeface="Roboto" pitchFamily="34" charset="-122"/>
                <a:cs typeface="Roboto" pitchFamily="34" charset="-120"/>
              </a:rPr>
              <a:t> of unsupported language before submission.</a:t>
            </a:r>
            <a:endParaRPr lang="en-US" sz="1100"/>
          </a:p>
        </p:txBody>
      </p:sp>
      <p:sp>
        <p:nvSpPr>
          <p:cNvPr id="38" name="Shape 18"/>
          <p:cNvSpPr/>
          <p:nvPr/>
        </p:nvSpPr>
        <p:spPr>
          <a:xfrm>
            <a:off x="761695" y="5343754"/>
            <a:ext cx="457200" cy="457200"/>
          </a:xfrm>
          <a:prstGeom prst="roundRect">
            <a:avLst>
              <a:gd name="adj" fmla="val 100000"/>
            </a:avLst>
          </a:prstGeom>
          <a:solidFill>
            <a:srgbClr val="F1F5F9"/>
          </a:solidFill>
          <a:ln w="12700">
            <a:solidFill>
              <a:srgbClr val="FFFFFF">
                <a:alpha val="0"/>
              </a:srgbClr>
            </a:solidFill>
            <a:prstDash val="solid"/>
          </a:ln>
        </p:spPr>
        <p:txBody>
          <a:bodyPr/>
          <a:lstStyle/>
          <a:p>
            <a:endParaRPr lang="en-US"/>
          </a:p>
        </p:txBody>
      </p:sp>
      <p:pic>
        <p:nvPicPr>
          <p:cNvPr id="39" name="Image 18" descr="preencoded.png"/>
          <p:cNvPicPr>
            <a:picLocks noChangeAspect="1"/>
          </p:cNvPicPr>
          <p:nvPr/>
        </p:nvPicPr>
        <p:blipFill>
          <a:blip r:embed="rId14"/>
          <a:srcRect/>
          <a:stretch/>
        </p:blipFill>
        <p:spPr>
          <a:xfrm>
            <a:off x="895198" y="5477256"/>
            <a:ext cx="190195" cy="190195"/>
          </a:xfrm>
          <a:prstGeom prst="rect">
            <a:avLst/>
          </a:prstGeom>
        </p:spPr>
      </p:pic>
      <p:sp>
        <p:nvSpPr>
          <p:cNvPr id="40" name="Text 19"/>
          <p:cNvSpPr txBox="1"/>
          <p:nvPr/>
        </p:nvSpPr>
        <p:spPr>
          <a:xfrm>
            <a:off x="1371600" y="5467198"/>
            <a:ext cx="1791310" cy="200254"/>
          </a:xfrm>
          <a:prstGeom prst="rect">
            <a:avLst/>
          </a:prstGeom>
          <a:noFill/>
          <a:ln/>
        </p:spPr>
        <p:txBody>
          <a:bodyPr wrap="square" lIns="0" tIns="0" rIns="0" bIns="0" rtlCol="0" anchor="ctr"/>
          <a:lstStyle/>
          <a:p>
            <a:pPr marL="0" indent="0" algn="l">
              <a:buNone/>
            </a:pPr>
            <a:r>
              <a:rPr lang="en-US" sz="1300" b="1">
                <a:solidFill>
                  <a:srgbClr val="002A5A"/>
                </a:solidFill>
                <a:latin typeface="Roboto" pitchFamily="34" charset="0"/>
                <a:ea typeface="Roboto" pitchFamily="34" charset="-122"/>
                <a:cs typeface="Roboto" pitchFamily="34" charset="-120"/>
              </a:rPr>
              <a:t>Scalability</a:t>
            </a:r>
            <a:endParaRPr lang="en-US" sz="1300"/>
          </a:p>
        </p:txBody>
      </p:sp>
      <p:pic>
        <p:nvPicPr>
          <p:cNvPr id="41" name="Image 19" descr="preencoded.png"/>
          <p:cNvPicPr>
            <a:picLocks noChangeAspect="1"/>
          </p:cNvPicPr>
          <p:nvPr/>
        </p:nvPicPr>
        <p:blipFill>
          <a:blip r:embed="rId9"/>
          <a:srcRect/>
          <a:stretch/>
        </p:blipFill>
        <p:spPr>
          <a:xfrm>
            <a:off x="3429000" y="5419649"/>
            <a:ext cx="152705" cy="152705"/>
          </a:xfrm>
          <a:prstGeom prst="rect">
            <a:avLst/>
          </a:prstGeom>
        </p:spPr>
      </p:pic>
      <p:sp>
        <p:nvSpPr>
          <p:cNvPr id="42" name="Text 20"/>
          <p:cNvSpPr txBox="1"/>
          <p:nvPr/>
        </p:nvSpPr>
        <p:spPr>
          <a:xfrm>
            <a:off x="3696005" y="5381244"/>
            <a:ext cx="3429000" cy="4288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Constrained by headcount; difficult to scale across multiple brands.</a:t>
            </a:r>
            <a:endParaRPr lang="en-US" sz="1100"/>
          </a:p>
        </p:txBody>
      </p:sp>
      <p:pic>
        <p:nvPicPr>
          <p:cNvPr id="43" name="Image 20" descr="preencoded.png"/>
          <p:cNvPicPr>
            <a:picLocks noChangeAspect="1"/>
          </p:cNvPicPr>
          <p:nvPr/>
        </p:nvPicPr>
        <p:blipFill>
          <a:blip r:embed="rId10"/>
          <a:srcRect/>
          <a:stretch/>
        </p:blipFill>
        <p:spPr>
          <a:xfrm>
            <a:off x="7619695" y="5419649"/>
            <a:ext cx="152705" cy="152705"/>
          </a:xfrm>
          <a:prstGeom prst="rect">
            <a:avLst/>
          </a:prstGeom>
        </p:spPr>
      </p:pic>
      <p:sp>
        <p:nvSpPr>
          <p:cNvPr id="44" name="Text 21"/>
          <p:cNvSpPr txBox="1"/>
          <p:nvPr/>
        </p:nvSpPr>
        <p:spPr>
          <a:xfrm>
            <a:off x="7886700" y="5381244"/>
            <a:ext cx="3429000" cy="428854"/>
          </a:xfrm>
          <a:prstGeom prst="rect">
            <a:avLst/>
          </a:prstGeom>
          <a:noFill/>
          <a:ln/>
        </p:spPr>
        <p:txBody>
          <a:bodyPr wrap="square" lIns="0" tIns="0" rIns="0" bIns="0" rtlCol="0" anchor="ctr"/>
          <a:lstStyle/>
          <a:p>
            <a:pPr marL="0" indent="0" algn="l">
              <a:buNone/>
            </a:pPr>
            <a:r>
              <a:rPr lang="en-US" sz="1100" b="1">
                <a:solidFill>
                  <a:srgbClr val="1A1A2E"/>
                </a:solidFill>
                <a:latin typeface="Roboto" pitchFamily="34" charset="0"/>
                <a:ea typeface="Roboto" pitchFamily="34" charset="-122"/>
                <a:cs typeface="Roboto" pitchFamily="34" charset="-120"/>
              </a:rPr>
              <a:t>Easily scales</a:t>
            </a:r>
            <a:r>
              <a:rPr lang="en-US" sz="1100">
                <a:solidFill>
                  <a:srgbClr val="1A1A2E"/>
                </a:solidFill>
                <a:latin typeface="Roboto" pitchFamily="34" charset="0"/>
                <a:ea typeface="Roboto" pitchFamily="34" charset="-122"/>
                <a:cs typeface="Roboto" pitchFamily="34" charset="-120"/>
              </a:rPr>
              <a:t> across therapeutic areas without adding headcount.</a:t>
            </a:r>
            <a:endParaRPr lang="en-US" sz="1100"/>
          </a:p>
        </p:txBody>
      </p:sp>
      <p:sp>
        <p:nvSpPr>
          <p:cNvPr id="45" name="Text 22"/>
          <p:cNvSpPr txBox="1"/>
          <p:nvPr/>
        </p:nvSpPr>
        <p:spPr>
          <a:xfrm>
            <a:off x="761695" y="6429146"/>
            <a:ext cx="10782605" cy="133502"/>
          </a:xfrm>
          <a:prstGeom prst="rect">
            <a:avLst/>
          </a:prstGeom>
          <a:noFill/>
          <a:ln/>
        </p:spPr>
        <p:txBody>
          <a:bodyPr wrap="square" lIns="0" tIns="0" rIns="0" bIns="0" rtlCol="0" anchor="ctr"/>
          <a:lstStyle/>
          <a:p>
            <a:pPr marL="0" indent="0" algn="l">
              <a:buNone/>
            </a:pPr>
            <a:r>
              <a:rPr lang="en-US" sz="900" kern="0" spc="75">
                <a:solidFill>
                  <a:srgbClr val="94A3B8"/>
                </a:solidFill>
                <a:latin typeface="Roboto" pitchFamily="34" charset="0"/>
                <a:ea typeface="Roboto" pitchFamily="34" charset="-122"/>
                <a:cs typeface="Roboto" pitchFamily="34" charset="-120"/>
              </a:rPr>
              <a:t>For discussion purposes only</a:t>
            </a:r>
            <a:endParaRPr lang="en-US" sz="900"/>
          </a:p>
        </p:txBody>
      </p:sp>
      <p:pic>
        <p:nvPicPr>
          <p:cNvPr id="47" name="Picture 46" descr="A blue and green pill with a black background&#10;&#10;AI-generated content may be incorrect.">
            <a:extLst>
              <a:ext uri="{FF2B5EF4-FFF2-40B4-BE49-F238E27FC236}">
                <a16:creationId xmlns:a16="http://schemas.microsoft.com/office/drawing/2014/main" id="{22DAD815-8D86-D3DE-DC5E-65BAB5219539}"/>
              </a:ext>
            </a:extLst>
          </p:cNvPr>
          <p:cNvPicPr>
            <a:picLocks noChangeAspect="1"/>
          </p:cNvPicPr>
          <p:nvPr/>
        </p:nvPicPr>
        <p:blipFill>
          <a:blip r:embed="rId15"/>
          <a:srcRect l="360" t="22542" r="2520" b="18447"/>
          <a:stretch>
            <a:fillRect/>
          </a:stretch>
        </p:blipFill>
        <p:spPr>
          <a:xfrm>
            <a:off x="90439" y="-70168"/>
            <a:ext cx="1507626" cy="73423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F1AFE-C25D-F097-9E1C-A7502B568A3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98AA892-7100-C5DE-CD30-24571D491343}"/>
              </a:ext>
            </a:extLst>
          </p:cNvPr>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pic>
        <p:nvPicPr>
          <p:cNvPr id="3" name="Image 0" descr="preencoded.png">
            <a:extLst>
              <a:ext uri="{FF2B5EF4-FFF2-40B4-BE49-F238E27FC236}">
                <a16:creationId xmlns:a16="http://schemas.microsoft.com/office/drawing/2014/main" id="{0C87867E-5007-FE4C-A59D-A8D5AD48BD2D}"/>
              </a:ext>
            </a:extLst>
          </p:cNvPr>
          <p:cNvPicPr>
            <a:picLocks noChangeAspect="1"/>
          </p:cNvPicPr>
          <p:nvPr/>
        </p:nvPicPr>
        <p:blipFill>
          <a:blip r:embed="rId3"/>
          <a:srcRect t="-1" b="-1"/>
          <a:stretch/>
        </p:blipFill>
        <p:spPr>
          <a:xfrm>
            <a:off x="0" y="0"/>
            <a:ext cx="12191695" cy="6858000"/>
          </a:xfrm>
          <a:prstGeom prst="rect">
            <a:avLst/>
          </a:prstGeom>
        </p:spPr>
      </p:pic>
      <p:sp>
        <p:nvSpPr>
          <p:cNvPr id="4" name="Shape 1">
            <a:extLst>
              <a:ext uri="{FF2B5EF4-FFF2-40B4-BE49-F238E27FC236}">
                <a16:creationId xmlns:a16="http://schemas.microsoft.com/office/drawing/2014/main" id="{940DA0DA-7B19-9C54-6F3E-66E767F2A4E7}"/>
              </a:ext>
            </a:extLst>
          </p:cNvPr>
          <p:cNvSpPr/>
          <p:nvPr/>
        </p:nvSpPr>
        <p:spPr>
          <a:xfrm>
            <a:off x="0" y="0"/>
            <a:ext cx="12191695" cy="761695"/>
          </a:xfrm>
          <a:prstGeom prst="rect">
            <a:avLst/>
          </a:prstGeom>
          <a:solidFill>
            <a:srgbClr val="FFFFFF"/>
          </a:solidFill>
          <a:ln w="12700">
            <a:solidFill>
              <a:srgbClr val="FFFFFF">
                <a:alpha val="0"/>
              </a:srgbClr>
            </a:solidFill>
            <a:prstDash val="solid"/>
          </a:ln>
          <a:effectLst>
            <a:outerShdw blurRad="101600" dist="25400" dir="16200000" algn="bl" rotWithShape="0">
              <a:srgbClr val="000000">
                <a:alpha val="5000"/>
              </a:srgbClr>
            </a:outerShdw>
          </a:effectLst>
        </p:spPr>
        <p:txBody>
          <a:bodyPr/>
          <a:lstStyle/>
          <a:p>
            <a:endParaRPr lang="en-US"/>
          </a:p>
        </p:txBody>
      </p:sp>
      <p:sp>
        <p:nvSpPr>
          <p:cNvPr id="5" name="Shape 2">
            <a:extLst>
              <a:ext uri="{FF2B5EF4-FFF2-40B4-BE49-F238E27FC236}">
                <a16:creationId xmlns:a16="http://schemas.microsoft.com/office/drawing/2014/main" id="{DCC13712-8B12-1ED9-8041-E25FB835117B}"/>
              </a:ext>
            </a:extLst>
          </p:cNvPr>
          <p:cNvSpPr/>
          <p:nvPr/>
        </p:nvSpPr>
        <p:spPr>
          <a:xfrm>
            <a:off x="381305" y="1904695"/>
            <a:ext cx="8001000" cy="1333195"/>
          </a:xfrm>
          <a:prstGeom prst="roundRect">
            <a:avLst>
              <a:gd name="adj" fmla="val 11758"/>
            </a:avLst>
          </a:prstGeom>
          <a:solidFill>
            <a:srgbClr val="FFFFFF"/>
          </a:solidFill>
          <a:ln/>
          <a:effectLst>
            <a:outerShdw blurRad="76200" dist="25400" dir="16200000" algn="bl" rotWithShape="0">
              <a:srgbClr val="000000">
                <a:alpha val="4000"/>
              </a:srgbClr>
            </a:outerShdw>
          </a:effectLst>
        </p:spPr>
        <p:txBody>
          <a:bodyPr/>
          <a:lstStyle/>
          <a:p>
            <a:endParaRPr lang="en-US"/>
          </a:p>
        </p:txBody>
      </p:sp>
      <p:sp>
        <p:nvSpPr>
          <p:cNvPr id="6" name="Shape 3">
            <a:extLst>
              <a:ext uri="{FF2B5EF4-FFF2-40B4-BE49-F238E27FC236}">
                <a16:creationId xmlns:a16="http://schemas.microsoft.com/office/drawing/2014/main" id="{F3828116-BC13-0207-07C3-C5ED1378116A}"/>
              </a:ext>
            </a:extLst>
          </p:cNvPr>
          <p:cNvSpPr/>
          <p:nvPr/>
        </p:nvSpPr>
        <p:spPr>
          <a:xfrm>
            <a:off x="381305" y="1904695"/>
            <a:ext cx="57607" cy="1333195"/>
          </a:xfrm>
          <a:prstGeom prst="roundRect">
            <a:avLst>
              <a:gd name="adj" fmla="val 272110"/>
            </a:avLst>
          </a:prstGeom>
          <a:solidFill>
            <a:srgbClr val="1B6999"/>
          </a:solidFill>
          <a:ln w="12700">
            <a:solidFill>
              <a:srgbClr val="1B6999">
                <a:alpha val="0"/>
              </a:srgbClr>
            </a:solidFill>
            <a:prstDash val="solid"/>
          </a:ln>
        </p:spPr>
        <p:txBody>
          <a:bodyPr/>
          <a:lstStyle/>
          <a:p>
            <a:endParaRPr lang="en-US"/>
          </a:p>
        </p:txBody>
      </p:sp>
      <p:sp>
        <p:nvSpPr>
          <p:cNvPr id="7" name="Shape 4">
            <a:extLst>
              <a:ext uri="{FF2B5EF4-FFF2-40B4-BE49-F238E27FC236}">
                <a16:creationId xmlns:a16="http://schemas.microsoft.com/office/drawing/2014/main" id="{8AC5CB9F-4D59-9DA5-9D31-A16335B9CE54}"/>
              </a:ext>
            </a:extLst>
          </p:cNvPr>
          <p:cNvSpPr/>
          <p:nvPr/>
        </p:nvSpPr>
        <p:spPr>
          <a:xfrm>
            <a:off x="381305" y="3381451"/>
            <a:ext cx="8001000" cy="1762049"/>
          </a:xfrm>
          <a:prstGeom prst="roundRect">
            <a:avLst>
              <a:gd name="adj" fmla="val 6732"/>
            </a:avLst>
          </a:prstGeom>
          <a:solidFill>
            <a:srgbClr val="FFFFFF"/>
          </a:solidFill>
          <a:ln/>
          <a:effectLst>
            <a:outerShdw blurRad="76200" dist="25400" dir="16200000" algn="bl" rotWithShape="0">
              <a:srgbClr val="000000">
                <a:alpha val="4000"/>
              </a:srgbClr>
            </a:outerShdw>
          </a:effectLst>
        </p:spPr>
        <p:txBody>
          <a:bodyPr/>
          <a:lstStyle/>
          <a:p>
            <a:endParaRPr lang="en-US"/>
          </a:p>
        </p:txBody>
      </p:sp>
      <p:sp>
        <p:nvSpPr>
          <p:cNvPr id="8" name="Shape 5">
            <a:extLst>
              <a:ext uri="{FF2B5EF4-FFF2-40B4-BE49-F238E27FC236}">
                <a16:creationId xmlns:a16="http://schemas.microsoft.com/office/drawing/2014/main" id="{735CDA50-E072-70A3-E380-DFB6DB2B035F}"/>
              </a:ext>
            </a:extLst>
          </p:cNvPr>
          <p:cNvSpPr/>
          <p:nvPr/>
        </p:nvSpPr>
        <p:spPr>
          <a:xfrm>
            <a:off x="381305" y="3381451"/>
            <a:ext cx="57607" cy="1762049"/>
          </a:xfrm>
          <a:prstGeom prst="roundRect">
            <a:avLst>
              <a:gd name="adj" fmla="val 205921"/>
            </a:avLst>
          </a:prstGeom>
          <a:solidFill>
            <a:srgbClr val="14A49C"/>
          </a:solidFill>
          <a:ln w="12700">
            <a:solidFill>
              <a:srgbClr val="14A49C">
                <a:alpha val="0"/>
              </a:srgbClr>
            </a:solidFill>
            <a:prstDash val="solid"/>
          </a:ln>
        </p:spPr>
        <p:txBody>
          <a:bodyPr/>
          <a:lstStyle/>
          <a:p>
            <a:endParaRPr lang="en-US"/>
          </a:p>
        </p:txBody>
      </p:sp>
      <p:sp>
        <p:nvSpPr>
          <p:cNvPr id="9" name="Shape 6">
            <a:extLst>
              <a:ext uri="{FF2B5EF4-FFF2-40B4-BE49-F238E27FC236}">
                <a16:creationId xmlns:a16="http://schemas.microsoft.com/office/drawing/2014/main" id="{48605A87-F78E-29DD-05FC-E744AEFF973E}"/>
              </a:ext>
            </a:extLst>
          </p:cNvPr>
          <p:cNvSpPr/>
          <p:nvPr/>
        </p:nvSpPr>
        <p:spPr>
          <a:xfrm>
            <a:off x="381305" y="5286146"/>
            <a:ext cx="8001000" cy="1380744"/>
          </a:xfrm>
          <a:prstGeom prst="roundRect">
            <a:avLst>
              <a:gd name="adj" fmla="val 10961"/>
            </a:avLst>
          </a:prstGeom>
          <a:solidFill>
            <a:srgbClr val="FFFFFF"/>
          </a:solidFill>
          <a:ln/>
          <a:effectLst>
            <a:outerShdw blurRad="76200" dist="25400" dir="16200000" algn="bl" rotWithShape="0">
              <a:srgbClr val="000000">
                <a:alpha val="4000"/>
              </a:srgbClr>
            </a:outerShdw>
          </a:effectLst>
        </p:spPr>
        <p:txBody>
          <a:bodyPr/>
          <a:lstStyle/>
          <a:p>
            <a:endParaRPr lang="en-US"/>
          </a:p>
        </p:txBody>
      </p:sp>
      <p:sp>
        <p:nvSpPr>
          <p:cNvPr id="10" name="Shape 7">
            <a:extLst>
              <a:ext uri="{FF2B5EF4-FFF2-40B4-BE49-F238E27FC236}">
                <a16:creationId xmlns:a16="http://schemas.microsoft.com/office/drawing/2014/main" id="{25525728-01AF-5F68-34FB-729AF469E644}"/>
              </a:ext>
            </a:extLst>
          </p:cNvPr>
          <p:cNvSpPr/>
          <p:nvPr/>
        </p:nvSpPr>
        <p:spPr>
          <a:xfrm>
            <a:off x="381305" y="5286146"/>
            <a:ext cx="57607" cy="1380744"/>
          </a:xfrm>
          <a:prstGeom prst="roundRect">
            <a:avLst>
              <a:gd name="adj" fmla="val 262727"/>
            </a:avLst>
          </a:prstGeom>
          <a:solidFill>
            <a:srgbClr val="1B6999"/>
          </a:solidFill>
          <a:ln w="12700">
            <a:solidFill>
              <a:srgbClr val="1B6999">
                <a:alpha val="0"/>
              </a:srgbClr>
            </a:solidFill>
            <a:prstDash val="solid"/>
          </a:ln>
        </p:spPr>
        <p:txBody>
          <a:bodyPr/>
          <a:lstStyle/>
          <a:p>
            <a:endParaRPr lang="en-US"/>
          </a:p>
        </p:txBody>
      </p:sp>
      <p:sp>
        <p:nvSpPr>
          <p:cNvPr id="11" name="Shape 8">
            <a:extLst>
              <a:ext uri="{FF2B5EF4-FFF2-40B4-BE49-F238E27FC236}">
                <a16:creationId xmlns:a16="http://schemas.microsoft.com/office/drawing/2014/main" id="{D1B1F5CA-5BD2-387B-74EE-E2D2E0A35AF5}"/>
              </a:ext>
            </a:extLst>
          </p:cNvPr>
          <p:cNvSpPr/>
          <p:nvPr/>
        </p:nvSpPr>
        <p:spPr>
          <a:xfrm>
            <a:off x="8572500" y="1904695"/>
            <a:ext cx="3238805" cy="3905402"/>
          </a:xfrm>
          <a:prstGeom prst="roundRect">
            <a:avLst>
              <a:gd name="adj" fmla="val 1993"/>
            </a:avLst>
          </a:prstGeom>
          <a:solidFill>
            <a:srgbClr val="002A5A"/>
          </a:solidFill>
          <a:ln w="12700">
            <a:solidFill>
              <a:srgbClr val="FFFFFF">
                <a:alpha val="0"/>
              </a:srgbClr>
            </a:solidFill>
            <a:prstDash val="solid"/>
          </a:ln>
          <a:effectLst>
            <a:outerShdw blurRad="114300" dist="38100" dir="16200000" algn="bl" rotWithShape="0">
              <a:srgbClr val="000000">
                <a:alpha val="10000"/>
              </a:srgbClr>
            </a:outerShdw>
          </a:effectLst>
        </p:spPr>
        <p:txBody>
          <a:bodyPr/>
          <a:lstStyle/>
          <a:p>
            <a:endParaRPr lang="en-US"/>
          </a:p>
        </p:txBody>
      </p:sp>
      <p:sp>
        <p:nvSpPr>
          <p:cNvPr id="12" name="Shape 9">
            <a:extLst>
              <a:ext uri="{FF2B5EF4-FFF2-40B4-BE49-F238E27FC236}">
                <a16:creationId xmlns:a16="http://schemas.microsoft.com/office/drawing/2014/main" id="{2D3148E7-652D-2335-140B-62823E4CFB7A}"/>
              </a:ext>
            </a:extLst>
          </p:cNvPr>
          <p:cNvSpPr/>
          <p:nvPr/>
        </p:nvSpPr>
        <p:spPr>
          <a:xfrm>
            <a:off x="8572500" y="5952744"/>
            <a:ext cx="3238805" cy="714146"/>
          </a:xfrm>
          <a:prstGeom prst="roundRect">
            <a:avLst>
              <a:gd name="adj" fmla="val 27315"/>
            </a:avLst>
          </a:prstGeom>
          <a:solidFill>
            <a:srgbClr val="14A49C"/>
          </a:solidFill>
          <a:ln w="12700">
            <a:solidFill>
              <a:srgbClr val="FFFFFF">
                <a:alpha val="0"/>
              </a:srgbClr>
            </a:solidFill>
            <a:prstDash val="solid"/>
          </a:ln>
          <a:effectLst>
            <a:outerShdw blurRad="76200" dist="25400" dir="16200000" algn="bl" rotWithShape="0">
              <a:srgbClr val="000000">
                <a:alpha val="10000"/>
              </a:srgbClr>
            </a:outerShdw>
          </a:effectLst>
        </p:spPr>
        <p:txBody>
          <a:bodyPr/>
          <a:lstStyle/>
          <a:p>
            <a:endParaRPr lang="en-US"/>
          </a:p>
        </p:txBody>
      </p:sp>
      <p:sp>
        <p:nvSpPr>
          <p:cNvPr id="13" name="Shape 10">
            <a:extLst>
              <a:ext uri="{FF2B5EF4-FFF2-40B4-BE49-F238E27FC236}">
                <a16:creationId xmlns:a16="http://schemas.microsoft.com/office/drawing/2014/main" id="{DBC7C8C9-B797-30A4-535D-502AE9073B46}"/>
              </a:ext>
            </a:extLst>
          </p:cNvPr>
          <p:cNvSpPr/>
          <p:nvPr/>
        </p:nvSpPr>
        <p:spPr>
          <a:xfrm>
            <a:off x="381305" y="190195"/>
            <a:ext cx="381305" cy="381305"/>
          </a:xfrm>
          <a:prstGeom prst="roundRect">
            <a:avLst>
              <a:gd name="adj" fmla="val 95923"/>
            </a:avLst>
          </a:prstGeom>
          <a:solidFill>
            <a:srgbClr val="14A49C"/>
          </a:solidFill>
          <a:ln w="12700">
            <a:solidFill>
              <a:srgbClr val="FFFFFF">
                <a:alpha val="0"/>
              </a:srgbClr>
            </a:solidFill>
            <a:prstDash val="solid"/>
          </a:ln>
        </p:spPr>
        <p:txBody>
          <a:bodyPr/>
          <a:lstStyle/>
          <a:p>
            <a:endParaRPr lang="en-US"/>
          </a:p>
        </p:txBody>
      </p:sp>
      <p:pic>
        <p:nvPicPr>
          <p:cNvPr id="14" name="Image 1" descr="preencoded.png">
            <a:extLst>
              <a:ext uri="{FF2B5EF4-FFF2-40B4-BE49-F238E27FC236}">
                <a16:creationId xmlns:a16="http://schemas.microsoft.com/office/drawing/2014/main" id="{46F1E357-DC64-8834-A887-2B88C1CA41D2}"/>
              </a:ext>
            </a:extLst>
          </p:cNvPr>
          <p:cNvPicPr>
            <a:picLocks noChangeAspect="1"/>
          </p:cNvPicPr>
          <p:nvPr/>
        </p:nvPicPr>
        <p:blipFill>
          <a:blip r:embed="rId4"/>
          <a:srcRect l="-1648" r="-1648"/>
          <a:stretch/>
        </p:blipFill>
        <p:spPr>
          <a:xfrm>
            <a:off x="485546" y="286207"/>
            <a:ext cx="171907" cy="190195"/>
          </a:xfrm>
          <a:prstGeom prst="rect">
            <a:avLst/>
          </a:prstGeom>
        </p:spPr>
      </p:pic>
      <p:sp>
        <p:nvSpPr>
          <p:cNvPr id="15" name="Text 11">
            <a:extLst>
              <a:ext uri="{FF2B5EF4-FFF2-40B4-BE49-F238E27FC236}">
                <a16:creationId xmlns:a16="http://schemas.microsoft.com/office/drawing/2014/main" id="{F0E87B1E-9C4E-6A2A-577A-252E8D8CED44}"/>
              </a:ext>
            </a:extLst>
          </p:cNvPr>
          <p:cNvSpPr txBox="1"/>
          <p:nvPr/>
        </p:nvSpPr>
        <p:spPr>
          <a:xfrm>
            <a:off x="875995" y="190195"/>
            <a:ext cx="3924605" cy="257861"/>
          </a:xfrm>
          <a:prstGeom prst="rect">
            <a:avLst/>
          </a:prstGeom>
          <a:noFill/>
          <a:ln/>
        </p:spPr>
        <p:txBody>
          <a:bodyPr wrap="square" lIns="0" tIns="0" rIns="0" bIns="0" rtlCol="0" anchor="ctr"/>
          <a:lstStyle/>
          <a:p>
            <a:pPr marL="0" indent="0" algn="l">
              <a:buNone/>
            </a:pPr>
            <a:r>
              <a:rPr lang="en-US" sz="1800" b="1">
                <a:solidFill>
                  <a:srgbClr val="1A1A2E"/>
                </a:solidFill>
                <a:latin typeface="Roboto" pitchFamily="34" charset="0"/>
                <a:ea typeface="Roboto" pitchFamily="34" charset="-122"/>
                <a:cs typeface="Roboto" pitchFamily="34" charset="-120"/>
              </a:rPr>
              <a:t>iSmile Technologies</a:t>
            </a:r>
            <a:endParaRPr lang="en-US" sz="1800"/>
          </a:p>
        </p:txBody>
      </p:sp>
      <p:sp>
        <p:nvSpPr>
          <p:cNvPr id="16" name="Text 12">
            <a:extLst>
              <a:ext uri="{FF2B5EF4-FFF2-40B4-BE49-F238E27FC236}">
                <a16:creationId xmlns:a16="http://schemas.microsoft.com/office/drawing/2014/main" id="{3CFEBB6F-D558-ED0E-8D8F-C9E65987FFEE}"/>
              </a:ext>
            </a:extLst>
          </p:cNvPr>
          <p:cNvSpPr txBox="1"/>
          <p:nvPr/>
        </p:nvSpPr>
        <p:spPr>
          <a:xfrm>
            <a:off x="875995" y="451714"/>
            <a:ext cx="3924605" cy="133502"/>
          </a:xfrm>
          <a:prstGeom prst="rect">
            <a:avLst/>
          </a:prstGeom>
          <a:noFill/>
          <a:ln/>
        </p:spPr>
        <p:txBody>
          <a:bodyPr wrap="square" lIns="0" tIns="0" rIns="0" bIns="0" rtlCol="0" anchor="ctr"/>
          <a:lstStyle/>
          <a:p>
            <a:r>
              <a:rPr lang="en-US" sz="900">
                <a:solidFill>
                  <a:srgbClr val="64748B"/>
                </a:solidFill>
                <a:latin typeface="Roboto"/>
                <a:ea typeface="Roboto"/>
                <a:cs typeface="Roboto"/>
              </a:rPr>
              <a:t>Pharma Commercial -Offerings &amp; Experience</a:t>
            </a:r>
            <a:endParaRPr lang="en-US" sz="900">
              <a:latin typeface="Roboto"/>
              <a:ea typeface="Roboto"/>
              <a:cs typeface="Roboto"/>
            </a:endParaRPr>
          </a:p>
        </p:txBody>
      </p:sp>
      <p:sp>
        <p:nvSpPr>
          <p:cNvPr id="17" name="Text 13">
            <a:extLst>
              <a:ext uri="{FF2B5EF4-FFF2-40B4-BE49-F238E27FC236}">
                <a16:creationId xmlns:a16="http://schemas.microsoft.com/office/drawing/2014/main" id="{483977A6-8EA1-04F8-0823-EC1BE167A33C}"/>
              </a:ext>
            </a:extLst>
          </p:cNvPr>
          <p:cNvSpPr txBox="1"/>
          <p:nvPr/>
        </p:nvSpPr>
        <p:spPr>
          <a:xfrm>
            <a:off x="381305" y="997102"/>
            <a:ext cx="11544300" cy="362102"/>
          </a:xfrm>
          <a:prstGeom prst="rect">
            <a:avLst/>
          </a:prstGeom>
          <a:noFill/>
          <a:ln/>
        </p:spPr>
        <p:txBody>
          <a:bodyPr wrap="square" lIns="0" tIns="0" rIns="0" bIns="0" rtlCol="0" anchor="ctr"/>
          <a:lstStyle/>
          <a:p>
            <a:endParaRPr lang="en-US" sz="2400" b="1">
              <a:solidFill>
                <a:srgbClr val="1A1A2E"/>
              </a:solidFill>
              <a:ea typeface="+mn-lt"/>
              <a:cs typeface="+mn-lt"/>
            </a:endParaRPr>
          </a:p>
          <a:p>
            <a:r>
              <a:rPr lang="en-US" sz="2400" b="1">
                <a:solidFill>
                  <a:srgbClr val="1A1A2E"/>
                </a:solidFill>
                <a:ea typeface="+mn-lt"/>
                <a:cs typeface="+mn-lt"/>
              </a:rPr>
              <a:t>Strategic Technology Partner for Pharma Commercial</a:t>
            </a:r>
            <a:endParaRPr lang="en-US" sz="2400" err="1">
              <a:solidFill>
                <a:srgbClr val="1A1A2E"/>
              </a:solidFill>
              <a:ea typeface="+mn-lt"/>
              <a:cs typeface="+mn-lt"/>
            </a:endParaRPr>
          </a:p>
          <a:p>
            <a:pPr marL="0" indent="0" algn="l">
              <a:buNone/>
            </a:pPr>
            <a:endParaRPr lang="en-US" sz="2400" b="1">
              <a:solidFill>
                <a:srgbClr val="1A1A2E"/>
              </a:solidFill>
              <a:latin typeface="Roboto"/>
              <a:ea typeface="Roboto"/>
              <a:cs typeface="Roboto"/>
            </a:endParaRPr>
          </a:p>
        </p:txBody>
      </p:sp>
      <p:sp>
        <p:nvSpPr>
          <p:cNvPr id="18" name="Text 14">
            <a:extLst>
              <a:ext uri="{FF2B5EF4-FFF2-40B4-BE49-F238E27FC236}">
                <a16:creationId xmlns:a16="http://schemas.microsoft.com/office/drawing/2014/main" id="{B08464E6-F402-A532-39D0-3770B34A45BB}"/>
              </a:ext>
            </a:extLst>
          </p:cNvPr>
          <p:cNvSpPr txBox="1"/>
          <p:nvPr/>
        </p:nvSpPr>
        <p:spPr>
          <a:xfrm>
            <a:off x="381305" y="1485900"/>
            <a:ext cx="11544300" cy="200254"/>
          </a:xfrm>
          <a:prstGeom prst="rect">
            <a:avLst/>
          </a:prstGeom>
          <a:noFill/>
          <a:ln/>
        </p:spPr>
        <p:txBody>
          <a:bodyPr wrap="square" lIns="0" tIns="0" rIns="0" bIns="0" rtlCol="0" anchor="ctr"/>
          <a:lstStyle/>
          <a:p>
            <a:pPr marL="0" indent="0" algn="l">
              <a:buNone/>
            </a:pPr>
            <a:r>
              <a:rPr lang="en-US" sz="1300">
                <a:solidFill>
                  <a:srgbClr val="14A49C"/>
                </a:solidFill>
                <a:latin typeface="Roboto" pitchFamily="34" charset="0"/>
                <a:ea typeface="Roboto" pitchFamily="34" charset="-122"/>
                <a:cs typeface="Roboto" pitchFamily="34" charset="-120"/>
              </a:rPr>
              <a:t>Enabling scalable, compliant, and data-driven digital ecosystems for pharma</a:t>
            </a:r>
            <a:endParaRPr lang="en-US" sz="1300"/>
          </a:p>
        </p:txBody>
      </p:sp>
      <p:sp>
        <p:nvSpPr>
          <p:cNvPr id="19" name="Text 15">
            <a:extLst>
              <a:ext uri="{FF2B5EF4-FFF2-40B4-BE49-F238E27FC236}">
                <a16:creationId xmlns:a16="http://schemas.microsoft.com/office/drawing/2014/main" id="{5F8D5A6F-DE81-23E0-0C36-01C59E44D287}"/>
              </a:ext>
            </a:extLst>
          </p:cNvPr>
          <p:cNvSpPr txBox="1"/>
          <p:nvPr/>
        </p:nvSpPr>
        <p:spPr>
          <a:xfrm>
            <a:off x="666598" y="2048256"/>
            <a:ext cx="7543800" cy="228600"/>
          </a:xfrm>
          <a:prstGeom prst="rect">
            <a:avLst/>
          </a:prstGeom>
          <a:noFill/>
          <a:ln/>
        </p:spPr>
        <p:txBody>
          <a:bodyPr wrap="square" lIns="0" tIns="0" rIns="0" bIns="0" rtlCol="0" anchor="ctr"/>
          <a:lstStyle/>
          <a:p>
            <a:pPr marL="0" indent="0" algn="l">
              <a:buNone/>
            </a:pPr>
            <a:r>
              <a:rPr lang="en-US" sz="1500" b="1">
                <a:solidFill>
                  <a:srgbClr val="1A1A2E"/>
                </a:solidFill>
                <a:latin typeface="Roboto" pitchFamily="34" charset="0"/>
                <a:ea typeface="Roboto" pitchFamily="34" charset="-122"/>
                <a:cs typeface="Roboto" pitchFamily="34" charset="-120"/>
              </a:rPr>
              <a:t>Strategic Technology Partner for Pharma</a:t>
            </a:r>
            <a:endParaRPr lang="en-US" sz="1500"/>
          </a:p>
        </p:txBody>
      </p:sp>
      <p:sp>
        <p:nvSpPr>
          <p:cNvPr id="20" name="Text 16">
            <a:extLst>
              <a:ext uri="{FF2B5EF4-FFF2-40B4-BE49-F238E27FC236}">
                <a16:creationId xmlns:a16="http://schemas.microsoft.com/office/drawing/2014/main" id="{7F0B86D9-8F42-0F52-83BA-1ABA03A57655}"/>
              </a:ext>
            </a:extLst>
          </p:cNvPr>
          <p:cNvSpPr txBox="1"/>
          <p:nvPr/>
        </p:nvSpPr>
        <p:spPr>
          <a:xfrm>
            <a:off x="857707" y="2371954"/>
            <a:ext cx="7353605"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Specialized technology partner for pharmaceutical and life sciences organizations</a:t>
            </a:r>
            <a:endParaRPr lang="en-US" sz="1100"/>
          </a:p>
        </p:txBody>
      </p:sp>
      <p:sp>
        <p:nvSpPr>
          <p:cNvPr id="21" name="Text 17">
            <a:extLst>
              <a:ext uri="{FF2B5EF4-FFF2-40B4-BE49-F238E27FC236}">
                <a16:creationId xmlns:a16="http://schemas.microsoft.com/office/drawing/2014/main" id="{56959C15-42C4-1DA1-CADC-EDD6AD333685}"/>
              </a:ext>
            </a:extLst>
          </p:cNvPr>
          <p:cNvSpPr txBox="1"/>
          <p:nvPr/>
        </p:nvSpPr>
        <p:spPr>
          <a:xfrm>
            <a:off x="857707" y="2609698"/>
            <a:ext cx="7658100"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Focus on digital transformation, omnichannel engagement, and compliance-driven solutions</a:t>
            </a:r>
            <a:endParaRPr lang="en-US" sz="1100"/>
          </a:p>
        </p:txBody>
      </p:sp>
      <p:sp>
        <p:nvSpPr>
          <p:cNvPr id="22" name="Text 18">
            <a:extLst>
              <a:ext uri="{FF2B5EF4-FFF2-40B4-BE49-F238E27FC236}">
                <a16:creationId xmlns:a16="http://schemas.microsoft.com/office/drawing/2014/main" id="{498C270C-4707-2E09-BE70-2B1C5FF0993E}"/>
              </a:ext>
            </a:extLst>
          </p:cNvPr>
          <p:cNvSpPr txBox="1"/>
          <p:nvPr/>
        </p:nvSpPr>
        <p:spPr>
          <a:xfrm>
            <a:off x="857707" y="2848356"/>
            <a:ext cx="7353605" cy="200254"/>
          </a:xfrm>
          <a:prstGeom prst="rect">
            <a:avLst/>
          </a:prstGeom>
          <a:noFill/>
          <a:ln/>
        </p:spPr>
        <p:txBody>
          <a:bodyPr wrap="square" lIns="0" tIns="0" rIns="0" bIns="0" rtlCol="0" anchor="ctr"/>
          <a:lstStyle/>
          <a:p>
            <a:pPr marL="0" indent="0" algn="l">
              <a:buNone/>
            </a:pPr>
            <a:r>
              <a:rPr lang="en-US" sz="1100">
                <a:solidFill>
                  <a:srgbClr val="475569"/>
                </a:solidFill>
                <a:latin typeface="Roboto" pitchFamily="34" charset="0"/>
                <a:ea typeface="Roboto" pitchFamily="34" charset="-122"/>
                <a:cs typeface="Roboto" pitchFamily="34" charset="-120"/>
              </a:rPr>
              <a:t>Expertise across Veeva, AI, data platforms, and custom application development</a:t>
            </a:r>
            <a:endParaRPr lang="en-US" sz="1100"/>
          </a:p>
        </p:txBody>
      </p:sp>
      <p:sp>
        <p:nvSpPr>
          <p:cNvPr id="23" name="Text 19">
            <a:extLst>
              <a:ext uri="{FF2B5EF4-FFF2-40B4-BE49-F238E27FC236}">
                <a16:creationId xmlns:a16="http://schemas.microsoft.com/office/drawing/2014/main" id="{29DD3552-497F-6BA6-B8D4-E714C3813390}"/>
              </a:ext>
            </a:extLst>
          </p:cNvPr>
          <p:cNvSpPr txBox="1"/>
          <p:nvPr/>
        </p:nvSpPr>
        <p:spPr>
          <a:xfrm>
            <a:off x="666598" y="3524098"/>
            <a:ext cx="7543800" cy="228600"/>
          </a:xfrm>
          <a:prstGeom prst="rect">
            <a:avLst/>
          </a:prstGeom>
          <a:noFill/>
          <a:ln/>
        </p:spPr>
        <p:txBody>
          <a:bodyPr wrap="square" lIns="0" tIns="0" rIns="0" bIns="0" rtlCol="0" anchor="ctr"/>
          <a:lstStyle/>
          <a:p>
            <a:pPr marL="0" indent="0" algn="l">
              <a:buNone/>
            </a:pPr>
            <a:r>
              <a:rPr lang="en-US" sz="1500" b="1">
                <a:solidFill>
                  <a:srgbClr val="1A1A2E"/>
                </a:solidFill>
                <a:latin typeface="Roboto" pitchFamily="34" charset="0"/>
                <a:ea typeface="Roboto" pitchFamily="34" charset="-122"/>
                <a:cs typeface="Roboto" pitchFamily="34" charset="-120"/>
              </a:rPr>
              <a:t>Core Offerings for Pharma Industry</a:t>
            </a:r>
            <a:endParaRPr lang="en-US" sz="1500"/>
          </a:p>
        </p:txBody>
      </p:sp>
      <p:pic>
        <p:nvPicPr>
          <p:cNvPr id="24" name="Image 2" descr="preencoded.png">
            <a:extLst>
              <a:ext uri="{FF2B5EF4-FFF2-40B4-BE49-F238E27FC236}">
                <a16:creationId xmlns:a16="http://schemas.microsoft.com/office/drawing/2014/main" id="{15EC3685-475B-E796-9B6B-17F81A4D64C8}"/>
              </a:ext>
            </a:extLst>
          </p:cNvPr>
          <p:cNvPicPr>
            <a:picLocks noChangeAspect="1"/>
          </p:cNvPicPr>
          <p:nvPr/>
        </p:nvPicPr>
        <p:blipFill>
          <a:blip r:embed="rId5"/>
          <a:srcRect t="-180" b="-180"/>
          <a:stretch/>
        </p:blipFill>
        <p:spPr>
          <a:xfrm>
            <a:off x="666598" y="3895344"/>
            <a:ext cx="190195" cy="152705"/>
          </a:xfrm>
          <a:prstGeom prst="rect">
            <a:avLst/>
          </a:prstGeom>
        </p:spPr>
      </p:pic>
      <p:sp>
        <p:nvSpPr>
          <p:cNvPr id="25" name="Text 20">
            <a:extLst>
              <a:ext uri="{FF2B5EF4-FFF2-40B4-BE49-F238E27FC236}">
                <a16:creationId xmlns:a16="http://schemas.microsoft.com/office/drawing/2014/main" id="{C081EC21-D164-318F-3595-766C068CB344}"/>
              </a:ext>
            </a:extLst>
          </p:cNvPr>
          <p:cNvSpPr txBox="1"/>
          <p:nvPr/>
        </p:nvSpPr>
        <p:spPr>
          <a:xfrm>
            <a:off x="952805" y="3866998"/>
            <a:ext cx="3410712" cy="352958"/>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Veeva Platform Enablement</a:t>
            </a:r>
            <a:r>
              <a:rPr lang="en-US" sz="1000">
                <a:solidFill>
                  <a:srgbClr val="475569"/>
                </a:solidFill>
                <a:latin typeface="Roboto" pitchFamily="34" charset="0"/>
                <a:ea typeface="Roboto" pitchFamily="34" charset="-122"/>
                <a:cs typeface="Roboto" pitchFamily="34" charset="-120"/>
              </a:rPr>
              <a:t> (PromoMats, CRM, Compass, Claims, Network)</a:t>
            </a:r>
            <a:endParaRPr lang="en-US" sz="1000"/>
          </a:p>
        </p:txBody>
      </p:sp>
      <p:pic>
        <p:nvPicPr>
          <p:cNvPr id="26" name="Image 3" descr="preencoded.png">
            <a:extLst>
              <a:ext uri="{FF2B5EF4-FFF2-40B4-BE49-F238E27FC236}">
                <a16:creationId xmlns:a16="http://schemas.microsoft.com/office/drawing/2014/main" id="{2059661E-ED47-B8B9-1268-18B7EDAEBAE2}"/>
              </a:ext>
            </a:extLst>
          </p:cNvPr>
          <p:cNvPicPr>
            <a:picLocks noChangeAspect="1"/>
          </p:cNvPicPr>
          <p:nvPr/>
        </p:nvPicPr>
        <p:blipFill>
          <a:blip r:embed="rId6"/>
          <a:srcRect/>
          <a:stretch/>
        </p:blipFill>
        <p:spPr>
          <a:xfrm>
            <a:off x="4476902" y="3895344"/>
            <a:ext cx="152705" cy="152705"/>
          </a:xfrm>
          <a:prstGeom prst="rect">
            <a:avLst/>
          </a:prstGeom>
        </p:spPr>
      </p:pic>
      <p:sp>
        <p:nvSpPr>
          <p:cNvPr id="27" name="Text 21">
            <a:extLst>
              <a:ext uri="{FF2B5EF4-FFF2-40B4-BE49-F238E27FC236}">
                <a16:creationId xmlns:a16="http://schemas.microsoft.com/office/drawing/2014/main" id="{E9D3B908-610B-4484-EA67-B4A7DCA59F1A}"/>
              </a:ext>
            </a:extLst>
          </p:cNvPr>
          <p:cNvSpPr txBox="1"/>
          <p:nvPr/>
        </p:nvSpPr>
        <p:spPr>
          <a:xfrm>
            <a:off x="4724705" y="3866998"/>
            <a:ext cx="3448202" cy="352958"/>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AI-Powered Solutions</a:t>
            </a:r>
            <a:r>
              <a:rPr lang="en-US" sz="1000">
                <a:solidFill>
                  <a:srgbClr val="475569"/>
                </a:solidFill>
                <a:latin typeface="Roboto" pitchFamily="34" charset="0"/>
                <a:ea typeface="Roboto" pitchFamily="34" charset="-122"/>
                <a:cs typeface="Roboto" pitchFamily="34" charset="-120"/>
              </a:rPr>
              <a:t> (Pre-MLR, Audience Simulation, Content Intelligence)</a:t>
            </a:r>
            <a:endParaRPr lang="en-US" sz="1000"/>
          </a:p>
        </p:txBody>
      </p:sp>
      <p:pic>
        <p:nvPicPr>
          <p:cNvPr id="28" name="Image 4" descr="preencoded.png">
            <a:extLst>
              <a:ext uri="{FF2B5EF4-FFF2-40B4-BE49-F238E27FC236}">
                <a16:creationId xmlns:a16="http://schemas.microsoft.com/office/drawing/2014/main" id="{B079FD74-032C-01E7-B986-D86FE4757645}"/>
              </a:ext>
            </a:extLst>
          </p:cNvPr>
          <p:cNvPicPr>
            <a:picLocks noChangeAspect="1"/>
          </p:cNvPicPr>
          <p:nvPr/>
        </p:nvPicPr>
        <p:blipFill>
          <a:blip r:embed="rId7"/>
          <a:srcRect l="-33" r="-33"/>
          <a:stretch/>
        </p:blipFill>
        <p:spPr>
          <a:xfrm>
            <a:off x="666598" y="4318711"/>
            <a:ext cx="171907" cy="152705"/>
          </a:xfrm>
          <a:prstGeom prst="rect">
            <a:avLst/>
          </a:prstGeom>
        </p:spPr>
      </p:pic>
      <p:sp>
        <p:nvSpPr>
          <p:cNvPr id="29" name="Text 22">
            <a:extLst>
              <a:ext uri="{FF2B5EF4-FFF2-40B4-BE49-F238E27FC236}">
                <a16:creationId xmlns:a16="http://schemas.microsoft.com/office/drawing/2014/main" id="{BFFB7A02-4A5A-A724-4598-943E37F74ACD}"/>
              </a:ext>
            </a:extLst>
          </p:cNvPr>
          <p:cNvSpPr txBox="1"/>
          <p:nvPr/>
        </p:nvSpPr>
        <p:spPr>
          <a:xfrm>
            <a:off x="933602" y="4290365"/>
            <a:ext cx="3970325" cy="181051"/>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Omnichannel Orchestration</a:t>
            </a:r>
            <a:r>
              <a:rPr lang="en-US" sz="1000">
                <a:solidFill>
                  <a:srgbClr val="475569"/>
                </a:solidFill>
                <a:latin typeface="Roboto" pitchFamily="34" charset="0"/>
                <a:ea typeface="Roboto" pitchFamily="34" charset="-122"/>
                <a:cs typeface="Roboto" pitchFamily="34" charset="-120"/>
              </a:rPr>
              <a:t> &amp; Digital Asset Development</a:t>
            </a:r>
            <a:endParaRPr lang="en-US" sz="1000"/>
          </a:p>
        </p:txBody>
      </p:sp>
      <p:pic>
        <p:nvPicPr>
          <p:cNvPr id="30" name="Image 5" descr="preencoded.png">
            <a:extLst>
              <a:ext uri="{FF2B5EF4-FFF2-40B4-BE49-F238E27FC236}">
                <a16:creationId xmlns:a16="http://schemas.microsoft.com/office/drawing/2014/main" id="{B4600EB4-B69B-8F42-E98C-A242561AAE05}"/>
              </a:ext>
            </a:extLst>
          </p:cNvPr>
          <p:cNvPicPr>
            <a:picLocks noChangeAspect="1"/>
          </p:cNvPicPr>
          <p:nvPr/>
        </p:nvPicPr>
        <p:blipFill>
          <a:blip r:embed="rId8"/>
          <a:srcRect t="-180" b="-180"/>
          <a:stretch/>
        </p:blipFill>
        <p:spPr>
          <a:xfrm>
            <a:off x="4476902" y="4318711"/>
            <a:ext cx="190195" cy="152705"/>
          </a:xfrm>
          <a:prstGeom prst="rect">
            <a:avLst/>
          </a:prstGeom>
        </p:spPr>
      </p:pic>
      <p:sp>
        <p:nvSpPr>
          <p:cNvPr id="31" name="Text 23">
            <a:extLst>
              <a:ext uri="{FF2B5EF4-FFF2-40B4-BE49-F238E27FC236}">
                <a16:creationId xmlns:a16="http://schemas.microsoft.com/office/drawing/2014/main" id="{1F63E2BA-6068-EE15-D079-86C932CD47AA}"/>
              </a:ext>
            </a:extLst>
          </p:cNvPr>
          <p:cNvSpPr txBox="1"/>
          <p:nvPr/>
        </p:nvSpPr>
        <p:spPr>
          <a:xfrm>
            <a:off x="4762195" y="4290365"/>
            <a:ext cx="3410712" cy="352958"/>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Custom Application Development</a:t>
            </a:r>
            <a:r>
              <a:rPr lang="en-US" sz="1000">
                <a:solidFill>
                  <a:srgbClr val="475569"/>
                </a:solidFill>
                <a:latin typeface="Roboto" pitchFamily="34" charset="0"/>
                <a:ea typeface="Roboto" pitchFamily="34" charset="-122"/>
                <a:cs typeface="Roboto" pitchFamily="34" charset="-120"/>
              </a:rPr>
              <a:t> (Azure, OpenAI-based solutions)</a:t>
            </a:r>
            <a:endParaRPr lang="en-US" sz="1000"/>
          </a:p>
        </p:txBody>
      </p:sp>
      <p:pic>
        <p:nvPicPr>
          <p:cNvPr id="32" name="Image 6" descr="preencoded.png">
            <a:extLst>
              <a:ext uri="{FF2B5EF4-FFF2-40B4-BE49-F238E27FC236}">
                <a16:creationId xmlns:a16="http://schemas.microsoft.com/office/drawing/2014/main" id="{4993E9CC-1941-4C47-62E9-27220E7E50E4}"/>
              </a:ext>
            </a:extLst>
          </p:cNvPr>
          <p:cNvPicPr>
            <a:picLocks noChangeAspect="1"/>
          </p:cNvPicPr>
          <p:nvPr/>
        </p:nvPicPr>
        <p:blipFill>
          <a:blip r:embed="rId9"/>
          <a:srcRect l="-33" r="-33"/>
          <a:stretch/>
        </p:blipFill>
        <p:spPr>
          <a:xfrm>
            <a:off x="666598" y="4741164"/>
            <a:ext cx="171907" cy="152705"/>
          </a:xfrm>
          <a:prstGeom prst="rect">
            <a:avLst/>
          </a:prstGeom>
        </p:spPr>
      </p:pic>
      <p:sp>
        <p:nvSpPr>
          <p:cNvPr id="33" name="Text 24">
            <a:extLst>
              <a:ext uri="{FF2B5EF4-FFF2-40B4-BE49-F238E27FC236}">
                <a16:creationId xmlns:a16="http://schemas.microsoft.com/office/drawing/2014/main" id="{01D38E81-73B3-8D1A-75D8-DDDB77544521}"/>
              </a:ext>
            </a:extLst>
          </p:cNvPr>
          <p:cNvSpPr txBox="1"/>
          <p:nvPr/>
        </p:nvSpPr>
        <p:spPr>
          <a:xfrm>
            <a:off x="933602" y="4712818"/>
            <a:ext cx="3674974" cy="181051"/>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Data Intelligence Platforms</a:t>
            </a:r>
            <a:r>
              <a:rPr lang="en-US" sz="1000">
                <a:solidFill>
                  <a:srgbClr val="475569"/>
                </a:solidFill>
                <a:latin typeface="Roboto" pitchFamily="34" charset="0"/>
                <a:ea typeface="Roboto" pitchFamily="34" charset="-122"/>
                <a:cs typeface="Roboto" pitchFamily="34" charset="-120"/>
              </a:rPr>
              <a:t> &amp; Marketing Intelligence</a:t>
            </a:r>
            <a:endParaRPr lang="en-US" sz="1000"/>
          </a:p>
        </p:txBody>
      </p:sp>
      <p:pic>
        <p:nvPicPr>
          <p:cNvPr id="34" name="Image 7" descr="preencoded.png">
            <a:extLst>
              <a:ext uri="{FF2B5EF4-FFF2-40B4-BE49-F238E27FC236}">
                <a16:creationId xmlns:a16="http://schemas.microsoft.com/office/drawing/2014/main" id="{7ABBAB2E-FCF2-A510-1A2D-E6133A6D61D5}"/>
              </a:ext>
            </a:extLst>
          </p:cNvPr>
          <p:cNvPicPr>
            <a:picLocks noChangeAspect="1"/>
          </p:cNvPicPr>
          <p:nvPr/>
        </p:nvPicPr>
        <p:blipFill>
          <a:blip r:embed="rId10"/>
          <a:srcRect/>
          <a:stretch/>
        </p:blipFill>
        <p:spPr>
          <a:xfrm>
            <a:off x="4476902" y="4741164"/>
            <a:ext cx="152705" cy="152705"/>
          </a:xfrm>
          <a:prstGeom prst="rect">
            <a:avLst/>
          </a:prstGeom>
        </p:spPr>
      </p:pic>
      <p:sp>
        <p:nvSpPr>
          <p:cNvPr id="35" name="Text 25">
            <a:extLst>
              <a:ext uri="{FF2B5EF4-FFF2-40B4-BE49-F238E27FC236}">
                <a16:creationId xmlns:a16="http://schemas.microsoft.com/office/drawing/2014/main" id="{78DA4325-510C-6F1F-D1D1-39B606C576FC}"/>
              </a:ext>
            </a:extLst>
          </p:cNvPr>
          <p:cNvSpPr txBox="1"/>
          <p:nvPr/>
        </p:nvSpPr>
        <p:spPr>
          <a:xfrm>
            <a:off x="4724705" y="4712818"/>
            <a:ext cx="3448202" cy="352958"/>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Web Hosting, Infrastructure</a:t>
            </a:r>
            <a:r>
              <a:rPr lang="en-US" sz="1000">
                <a:solidFill>
                  <a:srgbClr val="475569"/>
                </a:solidFill>
                <a:latin typeface="Roboto" pitchFamily="34" charset="0"/>
                <a:ea typeface="Roboto" pitchFamily="34" charset="-122"/>
                <a:cs typeface="Roboto" pitchFamily="34" charset="-120"/>
              </a:rPr>
              <a:t> &amp; Managed Services (24x7 support)</a:t>
            </a:r>
            <a:endParaRPr lang="en-US" sz="1000"/>
          </a:p>
        </p:txBody>
      </p:sp>
      <p:sp>
        <p:nvSpPr>
          <p:cNvPr id="36" name="Text 26">
            <a:extLst>
              <a:ext uri="{FF2B5EF4-FFF2-40B4-BE49-F238E27FC236}">
                <a16:creationId xmlns:a16="http://schemas.microsoft.com/office/drawing/2014/main" id="{84E4CEEB-07CB-2560-0E33-B2FA5588ED84}"/>
              </a:ext>
            </a:extLst>
          </p:cNvPr>
          <p:cNvSpPr txBox="1"/>
          <p:nvPr/>
        </p:nvSpPr>
        <p:spPr>
          <a:xfrm>
            <a:off x="666598" y="5429707"/>
            <a:ext cx="7543800" cy="228600"/>
          </a:xfrm>
          <a:prstGeom prst="rect">
            <a:avLst/>
          </a:prstGeom>
          <a:noFill/>
          <a:ln/>
        </p:spPr>
        <p:txBody>
          <a:bodyPr wrap="square" lIns="0" tIns="0" rIns="0" bIns="0" rtlCol="0" anchor="ctr"/>
          <a:lstStyle/>
          <a:p>
            <a:pPr marL="0" indent="0" algn="l">
              <a:buNone/>
            </a:pPr>
            <a:r>
              <a:rPr lang="en-US" sz="1500" b="1">
                <a:solidFill>
                  <a:srgbClr val="1A1A2E"/>
                </a:solidFill>
                <a:latin typeface="Roboto" pitchFamily="34" charset="0"/>
                <a:ea typeface="Roboto" pitchFamily="34" charset="-122"/>
                <a:cs typeface="Roboto" pitchFamily="34" charset="-120"/>
              </a:rPr>
              <a:t>Experience &amp; Proven Capabilities</a:t>
            </a:r>
            <a:endParaRPr lang="en-US" sz="1500"/>
          </a:p>
        </p:txBody>
      </p:sp>
      <p:sp>
        <p:nvSpPr>
          <p:cNvPr id="37" name="Text 27">
            <a:extLst>
              <a:ext uri="{FF2B5EF4-FFF2-40B4-BE49-F238E27FC236}">
                <a16:creationId xmlns:a16="http://schemas.microsoft.com/office/drawing/2014/main" id="{7E21766F-B735-2B75-1701-F7F41EAF3A30}"/>
              </a:ext>
            </a:extLst>
          </p:cNvPr>
          <p:cNvSpPr txBox="1"/>
          <p:nvPr/>
        </p:nvSpPr>
        <p:spPr>
          <a:xfrm>
            <a:off x="857707" y="5753405"/>
            <a:ext cx="3600907" cy="3813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Built AI-powered data platforms integrating 15+ data sources</a:t>
            </a:r>
            <a:endParaRPr lang="en-US" sz="1000"/>
          </a:p>
        </p:txBody>
      </p:sp>
      <p:sp>
        <p:nvSpPr>
          <p:cNvPr id="38" name="Text 28">
            <a:extLst>
              <a:ext uri="{FF2B5EF4-FFF2-40B4-BE49-F238E27FC236}">
                <a16:creationId xmlns:a16="http://schemas.microsoft.com/office/drawing/2014/main" id="{1EB2DE1B-8AB9-2679-5BCB-3CE0A3405C98}"/>
              </a:ext>
            </a:extLst>
          </p:cNvPr>
          <p:cNvSpPr txBox="1"/>
          <p:nvPr/>
        </p:nvSpPr>
        <p:spPr>
          <a:xfrm>
            <a:off x="857707" y="6164885"/>
            <a:ext cx="4167835" cy="191110"/>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Developed Pre-MLR automation solutions for compliance</a:t>
            </a:r>
            <a:endParaRPr lang="en-US" sz="1000"/>
          </a:p>
        </p:txBody>
      </p:sp>
      <p:sp>
        <p:nvSpPr>
          <p:cNvPr id="39" name="Text 29">
            <a:extLst>
              <a:ext uri="{FF2B5EF4-FFF2-40B4-BE49-F238E27FC236}">
                <a16:creationId xmlns:a16="http://schemas.microsoft.com/office/drawing/2014/main" id="{EDD8A610-12AC-CE04-6DCA-6AFD85820651}"/>
              </a:ext>
            </a:extLst>
          </p:cNvPr>
          <p:cNvSpPr txBox="1"/>
          <p:nvPr/>
        </p:nvSpPr>
        <p:spPr>
          <a:xfrm>
            <a:off x="857707" y="6388913"/>
            <a:ext cx="3794760" cy="191110"/>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Created AI-based audience simulation platforms</a:t>
            </a:r>
            <a:endParaRPr lang="en-US" sz="1000"/>
          </a:p>
        </p:txBody>
      </p:sp>
      <p:sp>
        <p:nvSpPr>
          <p:cNvPr id="40" name="Text 30">
            <a:extLst>
              <a:ext uri="{FF2B5EF4-FFF2-40B4-BE49-F238E27FC236}">
                <a16:creationId xmlns:a16="http://schemas.microsoft.com/office/drawing/2014/main" id="{60617102-2B5C-9262-ED0D-625134080420}"/>
              </a:ext>
            </a:extLst>
          </p:cNvPr>
          <p:cNvSpPr txBox="1"/>
          <p:nvPr/>
        </p:nvSpPr>
        <p:spPr>
          <a:xfrm>
            <a:off x="4572000" y="5753405"/>
            <a:ext cx="3600907" cy="3813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Delivered scalable cloud-based solutions (Azure ecosystem)</a:t>
            </a:r>
            <a:endParaRPr lang="en-US" sz="1000"/>
          </a:p>
        </p:txBody>
      </p:sp>
      <p:sp>
        <p:nvSpPr>
          <p:cNvPr id="41" name="Text 31">
            <a:extLst>
              <a:ext uri="{FF2B5EF4-FFF2-40B4-BE49-F238E27FC236}">
                <a16:creationId xmlns:a16="http://schemas.microsoft.com/office/drawing/2014/main" id="{D892B3EF-ADE3-8195-A555-F8AF9420122A}"/>
              </a:ext>
            </a:extLst>
          </p:cNvPr>
          <p:cNvSpPr txBox="1"/>
          <p:nvPr/>
        </p:nvSpPr>
        <p:spPr>
          <a:xfrm>
            <a:off x="4572000" y="6164885"/>
            <a:ext cx="3600907" cy="381305"/>
          </a:xfrm>
          <a:prstGeom prst="rect">
            <a:avLst/>
          </a:prstGeom>
          <a:noFill/>
          <a:ln/>
        </p:spPr>
        <p:txBody>
          <a:bodyPr wrap="square" lIns="0" tIns="0" rIns="0" bIns="0" rtlCol="0" anchor="ctr"/>
          <a:lstStyle/>
          <a:p>
            <a:pPr marL="0" indent="0" algn="l">
              <a:buNone/>
            </a:pPr>
            <a:r>
              <a:rPr lang="en-US" sz="1000">
                <a:solidFill>
                  <a:srgbClr val="475569"/>
                </a:solidFill>
                <a:latin typeface="Roboto" pitchFamily="34" charset="0"/>
                <a:ea typeface="Roboto" pitchFamily="34" charset="-122"/>
                <a:cs typeface="Roboto" pitchFamily="34" charset="-120"/>
              </a:rPr>
              <a:t>Experience supporting enterprise-grade pharma digital ecosystems</a:t>
            </a:r>
            <a:endParaRPr lang="en-US" sz="1000"/>
          </a:p>
        </p:txBody>
      </p:sp>
      <p:sp>
        <p:nvSpPr>
          <p:cNvPr id="42" name="Text 32">
            <a:extLst>
              <a:ext uri="{FF2B5EF4-FFF2-40B4-BE49-F238E27FC236}">
                <a16:creationId xmlns:a16="http://schemas.microsoft.com/office/drawing/2014/main" id="{9C8FD793-64E4-54B9-CBE1-033F148F3DBC}"/>
              </a:ext>
            </a:extLst>
          </p:cNvPr>
          <p:cNvSpPr txBox="1"/>
          <p:nvPr/>
        </p:nvSpPr>
        <p:spPr>
          <a:xfrm>
            <a:off x="8804758" y="2190902"/>
            <a:ext cx="2774290" cy="267005"/>
          </a:xfrm>
          <a:prstGeom prst="rect">
            <a:avLst/>
          </a:prstGeom>
          <a:noFill/>
          <a:ln/>
        </p:spPr>
        <p:txBody>
          <a:bodyPr wrap="square" lIns="0" tIns="0" rIns="0" bIns="0" rtlCol="0" anchor="ctr"/>
          <a:lstStyle/>
          <a:p>
            <a:pPr marL="0" indent="0" algn="ctr">
              <a:buNone/>
            </a:pPr>
            <a:r>
              <a:rPr lang="en-US" sz="1800" b="1">
                <a:solidFill>
                  <a:srgbClr val="FFFFFF"/>
                </a:solidFill>
                <a:latin typeface="Roboto" pitchFamily="34" charset="0"/>
                <a:ea typeface="Roboto" pitchFamily="34" charset="-122"/>
                <a:cs typeface="Roboto" pitchFamily="34" charset="-120"/>
              </a:rPr>
              <a:t>Why iSmile</a:t>
            </a:r>
            <a:endParaRPr lang="en-US" sz="1800"/>
          </a:p>
        </p:txBody>
      </p:sp>
      <p:sp>
        <p:nvSpPr>
          <p:cNvPr id="43" name="Shape 33">
            <a:extLst>
              <a:ext uri="{FF2B5EF4-FFF2-40B4-BE49-F238E27FC236}">
                <a16:creationId xmlns:a16="http://schemas.microsoft.com/office/drawing/2014/main" id="{2ADF2585-ABC2-6B9E-973F-1578BEEC2AC9}"/>
              </a:ext>
            </a:extLst>
          </p:cNvPr>
          <p:cNvSpPr/>
          <p:nvPr/>
        </p:nvSpPr>
        <p:spPr>
          <a:xfrm>
            <a:off x="8858707" y="2686507"/>
            <a:ext cx="381305" cy="381305"/>
          </a:xfrm>
          <a:prstGeom prst="roundRect">
            <a:avLst>
              <a:gd name="adj" fmla="val 95923"/>
            </a:avLst>
          </a:prstGeom>
          <a:solidFill>
            <a:srgbClr val="FFFFFF">
              <a:alpha val="10000"/>
            </a:srgbClr>
          </a:solidFill>
          <a:ln w="12700">
            <a:solidFill>
              <a:srgbClr val="FFFFFF">
                <a:alpha val="0"/>
              </a:srgbClr>
            </a:solidFill>
            <a:prstDash val="solid"/>
          </a:ln>
        </p:spPr>
        <p:txBody>
          <a:bodyPr/>
          <a:lstStyle/>
          <a:p>
            <a:endParaRPr lang="en-US"/>
          </a:p>
        </p:txBody>
      </p:sp>
      <p:pic>
        <p:nvPicPr>
          <p:cNvPr id="44" name="Image 8" descr="preencoded.png">
            <a:extLst>
              <a:ext uri="{FF2B5EF4-FFF2-40B4-BE49-F238E27FC236}">
                <a16:creationId xmlns:a16="http://schemas.microsoft.com/office/drawing/2014/main" id="{CAC6B373-92EF-4BC7-614E-C9B40E597B29}"/>
              </a:ext>
            </a:extLst>
          </p:cNvPr>
          <p:cNvPicPr>
            <a:picLocks noChangeAspect="1"/>
          </p:cNvPicPr>
          <p:nvPr/>
        </p:nvPicPr>
        <p:blipFill>
          <a:blip r:embed="rId11"/>
          <a:srcRect l="-1282" r="-1282"/>
          <a:stretch/>
        </p:blipFill>
        <p:spPr>
          <a:xfrm>
            <a:off x="8939174" y="2781605"/>
            <a:ext cx="219456" cy="190195"/>
          </a:xfrm>
          <a:prstGeom prst="rect">
            <a:avLst/>
          </a:prstGeom>
        </p:spPr>
      </p:pic>
      <p:sp>
        <p:nvSpPr>
          <p:cNvPr id="45" name="Text 34">
            <a:extLst>
              <a:ext uri="{FF2B5EF4-FFF2-40B4-BE49-F238E27FC236}">
                <a16:creationId xmlns:a16="http://schemas.microsoft.com/office/drawing/2014/main" id="{9631F8A6-AA37-09CD-80DD-48E3AA336CF8}"/>
              </a:ext>
            </a:extLst>
          </p:cNvPr>
          <p:cNvSpPr txBox="1"/>
          <p:nvPr/>
        </p:nvSpPr>
        <p:spPr>
          <a:xfrm>
            <a:off x="9353398" y="2691079"/>
            <a:ext cx="2248510" cy="372161"/>
          </a:xfrm>
          <a:prstGeom prst="rect">
            <a:avLst/>
          </a:prstGeom>
          <a:noFill/>
          <a:ln/>
        </p:spPr>
        <p:txBody>
          <a:bodyPr wrap="square" lIns="0" tIns="0" rIns="0" bIns="0" rtlCol="0" anchor="ctr"/>
          <a:lstStyle/>
          <a:p>
            <a:pPr marL="0" indent="0" algn="l">
              <a:buNone/>
            </a:pPr>
            <a:r>
              <a:rPr lang="en-US" sz="1100">
                <a:solidFill>
                  <a:srgbClr val="FFFFFF"/>
                </a:solidFill>
                <a:latin typeface="Roboto" pitchFamily="34" charset="0"/>
                <a:ea typeface="Roboto" pitchFamily="34" charset="-122"/>
                <a:cs typeface="Roboto" pitchFamily="34" charset="-120"/>
              </a:rPr>
              <a:t>Pharma-focused technology expertise</a:t>
            </a:r>
            <a:endParaRPr lang="en-US" sz="1100"/>
          </a:p>
        </p:txBody>
      </p:sp>
      <p:sp>
        <p:nvSpPr>
          <p:cNvPr id="46" name="Shape 35">
            <a:extLst>
              <a:ext uri="{FF2B5EF4-FFF2-40B4-BE49-F238E27FC236}">
                <a16:creationId xmlns:a16="http://schemas.microsoft.com/office/drawing/2014/main" id="{BD0A01D7-7654-A10A-9A19-19157CEB669A}"/>
              </a:ext>
            </a:extLst>
          </p:cNvPr>
          <p:cNvSpPr/>
          <p:nvPr/>
        </p:nvSpPr>
        <p:spPr>
          <a:xfrm>
            <a:off x="8858707" y="3258007"/>
            <a:ext cx="381305" cy="381305"/>
          </a:xfrm>
          <a:prstGeom prst="roundRect">
            <a:avLst>
              <a:gd name="adj" fmla="val 95923"/>
            </a:avLst>
          </a:prstGeom>
          <a:solidFill>
            <a:srgbClr val="FFFFFF">
              <a:alpha val="10000"/>
            </a:srgbClr>
          </a:solidFill>
          <a:ln w="12700">
            <a:solidFill>
              <a:srgbClr val="FFFFFF">
                <a:alpha val="0"/>
              </a:srgbClr>
            </a:solidFill>
            <a:prstDash val="solid"/>
          </a:ln>
        </p:spPr>
        <p:txBody>
          <a:bodyPr/>
          <a:lstStyle/>
          <a:p>
            <a:endParaRPr lang="en-US"/>
          </a:p>
        </p:txBody>
      </p:sp>
      <p:pic>
        <p:nvPicPr>
          <p:cNvPr id="47" name="Image 9" descr="preencoded.png">
            <a:extLst>
              <a:ext uri="{FF2B5EF4-FFF2-40B4-BE49-F238E27FC236}">
                <a16:creationId xmlns:a16="http://schemas.microsoft.com/office/drawing/2014/main" id="{A314A70B-B1B2-39F0-CB10-2CA17FD35B45}"/>
              </a:ext>
            </a:extLst>
          </p:cNvPr>
          <p:cNvPicPr>
            <a:picLocks noChangeAspect="1"/>
          </p:cNvPicPr>
          <p:nvPr/>
        </p:nvPicPr>
        <p:blipFill>
          <a:blip r:embed="rId12"/>
          <a:srcRect/>
          <a:stretch/>
        </p:blipFill>
        <p:spPr>
          <a:xfrm>
            <a:off x="8930030" y="3353105"/>
            <a:ext cx="237744" cy="190195"/>
          </a:xfrm>
          <a:prstGeom prst="rect">
            <a:avLst/>
          </a:prstGeom>
        </p:spPr>
      </p:pic>
      <p:sp>
        <p:nvSpPr>
          <p:cNvPr id="48" name="Text 36">
            <a:extLst>
              <a:ext uri="{FF2B5EF4-FFF2-40B4-BE49-F238E27FC236}">
                <a16:creationId xmlns:a16="http://schemas.microsoft.com/office/drawing/2014/main" id="{C03E647F-400A-3FCF-CE5B-25D3F54226A9}"/>
              </a:ext>
            </a:extLst>
          </p:cNvPr>
          <p:cNvSpPr txBox="1"/>
          <p:nvPr/>
        </p:nvSpPr>
        <p:spPr>
          <a:xfrm>
            <a:off x="9353398" y="3262579"/>
            <a:ext cx="2248510" cy="372161"/>
          </a:xfrm>
          <a:prstGeom prst="rect">
            <a:avLst/>
          </a:prstGeom>
          <a:noFill/>
          <a:ln/>
        </p:spPr>
        <p:txBody>
          <a:bodyPr wrap="square" lIns="0" tIns="0" rIns="0" bIns="0" rtlCol="0" anchor="ctr"/>
          <a:lstStyle/>
          <a:p>
            <a:pPr marL="0" indent="0" algn="l">
              <a:buNone/>
            </a:pPr>
            <a:r>
              <a:rPr lang="en-US" sz="1100">
                <a:solidFill>
                  <a:srgbClr val="FFFFFF"/>
                </a:solidFill>
                <a:latin typeface="Roboto" pitchFamily="34" charset="0"/>
                <a:ea typeface="Roboto" pitchFamily="34" charset="-122"/>
                <a:cs typeface="Roboto" pitchFamily="34" charset="-120"/>
              </a:rPr>
              <a:t>Strong Veeva + AI integration capabilities</a:t>
            </a:r>
            <a:endParaRPr lang="en-US" sz="1100"/>
          </a:p>
        </p:txBody>
      </p:sp>
      <p:sp>
        <p:nvSpPr>
          <p:cNvPr id="49" name="Shape 37">
            <a:extLst>
              <a:ext uri="{FF2B5EF4-FFF2-40B4-BE49-F238E27FC236}">
                <a16:creationId xmlns:a16="http://schemas.microsoft.com/office/drawing/2014/main" id="{881B7D73-84A1-99DB-B0D4-F7E33A25DA49}"/>
              </a:ext>
            </a:extLst>
          </p:cNvPr>
          <p:cNvSpPr/>
          <p:nvPr/>
        </p:nvSpPr>
        <p:spPr>
          <a:xfrm>
            <a:off x="8858707" y="3829507"/>
            <a:ext cx="381305" cy="381305"/>
          </a:xfrm>
          <a:prstGeom prst="roundRect">
            <a:avLst>
              <a:gd name="adj" fmla="val 95923"/>
            </a:avLst>
          </a:prstGeom>
          <a:solidFill>
            <a:srgbClr val="FFFFFF">
              <a:alpha val="10000"/>
            </a:srgbClr>
          </a:solidFill>
          <a:ln w="12700">
            <a:solidFill>
              <a:srgbClr val="FFFFFF">
                <a:alpha val="0"/>
              </a:srgbClr>
            </a:solidFill>
            <a:prstDash val="solid"/>
          </a:ln>
        </p:spPr>
        <p:txBody>
          <a:bodyPr/>
          <a:lstStyle/>
          <a:p>
            <a:endParaRPr lang="en-US"/>
          </a:p>
        </p:txBody>
      </p:sp>
      <p:pic>
        <p:nvPicPr>
          <p:cNvPr id="50" name="Image 10" descr="preencoded.png">
            <a:extLst>
              <a:ext uri="{FF2B5EF4-FFF2-40B4-BE49-F238E27FC236}">
                <a16:creationId xmlns:a16="http://schemas.microsoft.com/office/drawing/2014/main" id="{C4CF1EF6-31CD-CEEE-96B5-AD3A81A673D9}"/>
              </a:ext>
            </a:extLst>
          </p:cNvPr>
          <p:cNvPicPr>
            <a:picLocks noChangeAspect="1"/>
          </p:cNvPicPr>
          <p:nvPr/>
        </p:nvPicPr>
        <p:blipFill>
          <a:blip r:embed="rId13"/>
          <a:srcRect l="-1282" r="-1282"/>
          <a:stretch/>
        </p:blipFill>
        <p:spPr>
          <a:xfrm>
            <a:off x="8939174" y="3924605"/>
            <a:ext cx="219456" cy="190195"/>
          </a:xfrm>
          <a:prstGeom prst="rect">
            <a:avLst/>
          </a:prstGeom>
        </p:spPr>
      </p:pic>
      <p:sp>
        <p:nvSpPr>
          <p:cNvPr id="51" name="Text 38">
            <a:extLst>
              <a:ext uri="{FF2B5EF4-FFF2-40B4-BE49-F238E27FC236}">
                <a16:creationId xmlns:a16="http://schemas.microsoft.com/office/drawing/2014/main" id="{B964C0AD-01EA-1D01-633A-ED07FB79314C}"/>
              </a:ext>
            </a:extLst>
          </p:cNvPr>
          <p:cNvSpPr txBox="1"/>
          <p:nvPr/>
        </p:nvSpPr>
        <p:spPr>
          <a:xfrm>
            <a:off x="9353398" y="3834079"/>
            <a:ext cx="2248510" cy="372161"/>
          </a:xfrm>
          <a:prstGeom prst="rect">
            <a:avLst/>
          </a:prstGeom>
          <a:noFill/>
          <a:ln/>
        </p:spPr>
        <p:txBody>
          <a:bodyPr wrap="square" lIns="0" tIns="0" rIns="0" bIns="0" rtlCol="0" anchor="ctr"/>
          <a:lstStyle/>
          <a:p>
            <a:pPr marL="0" indent="0" algn="l">
              <a:buNone/>
            </a:pPr>
            <a:r>
              <a:rPr lang="en-US" sz="1100">
                <a:solidFill>
                  <a:srgbClr val="FFFFFF"/>
                </a:solidFill>
                <a:latin typeface="Roboto" pitchFamily="34" charset="0"/>
                <a:ea typeface="Roboto" pitchFamily="34" charset="-122"/>
                <a:cs typeface="Roboto" pitchFamily="34" charset="-120"/>
              </a:rPr>
              <a:t>Scalable delivery and managed services model</a:t>
            </a:r>
            <a:endParaRPr lang="en-US" sz="1100"/>
          </a:p>
        </p:txBody>
      </p:sp>
      <p:sp>
        <p:nvSpPr>
          <p:cNvPr id="52" name="Shape 39">
            <a:extLst>
              <a:ext uri="{FF2B5EF4-FFF2-40B4-BE49-F238E27FC236}">
                <a16:creationId xmlns:a16="http://schemas.microsoft.com/office/drawing/2014/main" id="{BD6BC912-8A19-D702-0BBE-9190D510A35E}"/>
              </a:ext>
            </a:extLst>
          </p:cNvPr>
          <p:cNvSpPr/>
          <p:nvPr/>
        </p:nvSpPr>
        <p:spPr>
          <a:xfrm>
            <a:off x="8858707" y="4401007"/>
            <a:ext cx="381305" cy="381305"/>
          </a:xfrm>
          <a:prstGeom prst="roundRect">
            <a:avLst>
              <a:gd name="adj" fmla="val 95923"/>
            </a:avLst>
          </a:prstGeom>
          <a:solidFill>
            <a:srgbClr val="FFFFFF">
              <a:alpha val="10000"/>
            </a:srgbClr>
          </a:solidFill>
          <a:ln w="12700">
            <a:solidFill>
              <a:srgbClr val="FFFFFF">
                <a:alpha val="0"/>
              </a:srgbClr>
            </a:solidFill>
            <a:prstDash val="solid"/>
          </a:ln>
        </p:spPr>
        <p:txBody>
          <a:bodyPr/>
          <a:lstStyle/>
          <a:p>
            <a:endParaRPr lang="en-US"/>
          </a:p>
        </p:txBody>
      </p:sp>
      <p:pic>
        <p:nvPicPr>
          <p:cNvPr id="53" name="Image 11" descr="preencoded.png">
            <a:extLst>
              <a:ext uri="{FF2B5EF4-FFF2-40B4-BE49-F238E27FC236}">
                <a16:creationId xmlns:a16="http://schemas.microsoft.com/office/drawing/2014/main" id="{E8000BFD-3EAE-8F2E-2891-A3B43DA9BFE8}"/>
              </a:ext>
            </a:extLst>
          </p:cNvPr>
          <p:cNvPicPr>
            <a:picLocks noChangeAspect="1"/>
          </p:cNvPicPr>
          <p:nvPr/>
        </p:nvPicPr>
        <p:blipFill>
          <a:blip r:embed="rId14"/>
          <a:srcRect l="-1282" r="-1282"/>
          <a:stretch/>
        </p:blipFill>
        <p:spPr>
          <a:xfrm>
            <a:off x="8939174" y="4496105"/>
            <a:ext cx="219456" cy="190195"/>
          </a:xfrm>
          <a:prstGeom prst="rect">
            <a:avLst/>
          </a:prstGeom>
        </p:spPr>
      </p:pic>
      <p:sp>
        <p:nvSpPr>
          <p:cNvPr id="54" name="Text 40">
            <a:extLst>
              <a:ext uri="{FF2B5EF4-FFF2-40B4-BE49-F238E27FC236}">
                <a16:creationId xmlns:a16="http://schemas.microsoft.com/office/drawing/2014/main" id="{B543D538-4467-D712-56E7-D30133351BEB}"/>
              </a:ext>
            </a:extLst>
          </p:cNvPr>
          <p:cNvSpPr txBox="1"/>
          <p:nvPr/>
        </p:nvSpPr>
        <p:spPr>
          <a:xfrm>
            <a:off x="9353398" y="4405579"/>
            <a:ext cx="2248510" cy="372161"/>
          </a:xfrm>
          <a:prstGeom prst="rect">
            <a:avLst/>
          </a:prstGeom>
          <a:noFill/>
          <a:ln/>
        </p:spPr>
        <p:txBody>
          <a:bodyPr wrap="square" lIns="0" tIns="0" rIns="0" bIns="0" rtlCol="0" anchor="ctr"/>
          <a:lstStyle/>
          <a:p>
            <a:pPr marL="0" indent="0" algn="l">
              <a:buNone/>
            </a:pPr>
            <a:r>
              <a:rPr lang="en-US" sz="1100">
                <a:solidFill>
                  <a:srgbClr val="FFFFFF"/>
                </a:solidFill>
                <a:latin typeface="Roboto" pitchFamily="34" charset="0"/>
                <a:ea typeface="Roboto" pitchFamily="34" charset="-122"/>
                <a:cs typeface="Roboto" pitchFamily="34" charset="-120"/>
              </a:rPr>
              <a:t>Proven track record in building real-world solutions</a:t>
            </a:r>
            <a:endParaRPr lang="en-US" sz="1100"/>
          </a:p>
        </p:txBody>
      </p:sp>
      <p:sp>
        <p:nvSpPr>
          <p:cNvPr id="55" name="Text 41">
            <a:extLst>
              <a:ext uri="{FF2B5EF4-FFF2-40B4-BE49-F238E27FC236}">
                <a16:creationId xmlns:a16="http://schemas.microsoft.com/office/drawing/2014/main" id="{C28EDD3E-8DF5-18DD-FC74-2A13E27044A0}"/>
              </a:ext>
            </a:extLst>
          </p:cNvPr>
          <p:cNvSpPr txBox="1"/>
          <p:nvPr/>
        </p:nvSpPr>
        <p:spPr>
          <a:xfrm>
            <a:off x="8630107" y="6048756"/>
            <a:ext cx="3124505" cy="486461"/>
          </a:xfrm>
          <a:prstGeom prst="rect">
            <a:avLst/>
          </a:prstGeom>
          <a:noFill/>
          <a:ln/>
        </p:spPr>
        <p:txBody>
          <a:bodyPr wrap="square" lIns="0" tIns="0" rIns="0" bIns="0" rtlCol="0" anchor="ctr"/>
          <a:lstStyle/>
          <a:p>
            <a:pPr marL="0" indent="0" algn="ctr">
              <a:buNone/>
            </a:pPr>
            <a:r>
              <a:rPr lang="en-US" sz="900">
                <a:solidFill>
                  <a:srgbClr val="FFFFFF"/>
                </a:solidFill>
                <a:latin typeface="Roboto" pitchFamily="34" charset="0"/>
                <a:ea typeface="Roboto" pitchFamily="34" charset="-122"/>
                <a:cs typeface="Roboto" pitchFamily="34" charset="-120"/>
              </a:rPr>
              <a:t>From strategy to execution—delivering integrated technology solutions tailored for the pharmaceutical industry</a:t>
            </a:r>
            <a:endParaRPr lang="en-US" sz="900"/>
          </a:p>
        </p:txBody>
      </p:sp>
    </p:spTree>
    <p:extLst>
      <p:ext uri="{BB962C8B-B14F-4D97-AF65-F5344CB8AC3E}">
        <p14:creationId xmlns:p14="http://schemas.microsoft.com/office/powerpoint/2010/main" val="1957268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pic>
        <p:nvPicPr>
          <p:cNvPr id="3" name="Image 0" descr="preencoded.png"/>
          <p:cNvPicPr>
            <a:picLocks noChangeAspect="1"/>
          </p:cNvPicPr>
          <p:nvPr/>
        </p:nvPicPr>
        <p:blipFill>
          <a:blip r:embed="rId3"/>
          <a:srcRect t="-1" b="-1"/>
          <a:stretch/>
        </p:blipFill>
        <p:spPr>
          <a:xfrm>
            <a:off x="0" y="0"/>
            <a:ext cx="12191695" cy="6858000"/>
          </a:xfrm>
          <a:prstGeom prst="rect">
            <a:avLst/>
          </a:prstGeom>
        </p:spPr>
      </p:pic>
      <p:sp>
        <p:nvSpPr>
          <p:cNvPr id="4" name="Shape 1"/>
          <p:cNvSpPr/>
          <p:nvPr/>
        </p:nvSpPr>
        <p:spPr>
          <a:xfrm>
            <a:off x="0" y="0"/>
            <a:ext cx="12191695" cy="714146"/>
          </a:xfrm>
          <a:prstGeom prst="rect">
            <a:avLst/>
          </a:prstGeom>
          <a:solidFill>
            <a:srgbClr val="FFFFFF"/>
          </a:solidFill>
          <a:ln w="12700">
            <a:solidFill>
              <a:srgbClr val="FFFFFF">
                <a:alpha val="0"/>
              </a:srgbClr>
            </a:solidFill>
            <a:prstDash val="solid"/>
          </a:ln>
          <a:effectLst>
            <a:outerShdw blurRad="101600" dist="25400" dir="16200000" algn="bl" rotWithShape="0">
              <a:srgbClr val="000000">
                <a:alpha val="5000"/>
              </a:srgbClr>
            </a:outerShdw>
          </a:effectLst>
        </p:spPr>
        <p:txBody>
          <a:bodyPr/>
          <a:lstStyle/>
          <a:p>
            <a:endParaRPr lang="en-US"/>
          </a:p>
        </p:txBody>
      </p:sp>
      <p:sp>
        <p:nvSpPr>
          <p:cNvPr id="5" name="Shape 2"/>
          <p:cNvSpPr/>
          <p:nvPr/>
        </p:nvSpPr>
        <p:spPr>
          <a:xfrm>
            <a:off x="381305" y="905256"/>
            <a:ext cx="11430000" cy="809244"/>
          </a:xfrm>
          <a:prstGeom prst="roundRect">
            <a:avLst>
              <a:gd name="adj" fmla="val 26587"/>
            </a:avLst>
          </a:prstGeom>
          <a:solidFill>
            <a:srgbClr val="FFFFFF"/>
          </a:solidFill>
          <a:ln/>
          <a:effectLst>
            <a:outerShdw blurRad="76200" dist="25400" dir="16200000" algn="bl" rotWithShape="0">
              <a:srgbClr val="000000">
                <a:alpha val="4000"/>
              </a:srgbClr>
            </a:outerShdw>
          </a:effectLst>
        </p:spPr>
        <p:txBody>
          <a:bodyPr/>
          <a:lstStyle/>
          <a:p>
            <a:endParaRPr lang="en-US"/>
          </a:p>
        </p:txBody>
      </p:sp>
      <p:sp>
        <p:nvSpPr>
          <p:cNvPr id="6" name="Shape 3"/>
          <p:cNvSpPr/>
          <p:nvPr/>
        </p:nvSpPr>
        <p:spPr>
          <a:xfrm>
            <a:off x="381305" y="905256"/>
            <a:ext cx="57607" cy="809244"/>
          </a:xfrm>
          <a:prstGeom prst="roundRect">
            <a:avLst>
              <a:gd name="adj" fmla="val 373484"/>
            </a:avLst>
          </a:prstGeom>
          <a:solidFill>
            <a:srgbClr val="14A49C"/>
          </a:solidFill>
          <a:ln w="12700">
            <a:solidFill>
              <a:srgbClr val="14A49C">
                <a:alpha val="0"/>
              </a:srgbClr>
            </a:solidFill>
            <a:prstDash val="solid"/>
          </a:ln>
        </p:spPr>
        <p:txBody>
          <a:bodyPr/>
          <a:lstStyle/>
          <a:p>
            <a:endParaRPr lang="en-US"/>
          </a:p>
        </p:txBody>
      </p:sp>
      <p:sp>
        <p:nvSpPr>
          <p:cNvPr id="7" name="Shape 4"/>
          <p:cNvSpPr/>
          <p:nvPr/>
        </p:nvSpPr>
        <p:spPr>
          <a:xfrm>
            <a:off x="381305" y="1904695"/>
            <a:ext cx="5572354" cy="1904695"/>
          </a:xfrm>
          <a:prstGeom prst="roundRect">
            <a:avLst>
              <a:gd name="adj" fmla="val 4801"/>
            </a:avLst>
          </a:prstGeom>
          <a:solidFill>
            <a:srgbClr val="FFFFFF"/>
          </a:solidFill>
          <a:ln w="12700">
            <a:solidFill>
              <a:srgbClr val="FFFFFF">
                <a:alpha val="0"/>
              </a:srgbClr>
            </a:solidFill>
            <a:prstDash val="solid"/>
          </a:ln>
          <a:effectLst>
            <a:outerShdw blurRad="63500" dist="25400" dir="16200000" algn="bl" rotWithShape="0">
              <a:srgbClr val="000000">
                <a:alpha val="3000"/>
              </a:srgbClr>
            </a:outerShdw>
          </a:effectLst>
        </p:spPr>
        <p:txBody>
          <a:bodyPr/>
          <a:lstStyle/>
          <a:p>
            <a:endParaRPr lang="en-US"/>
          </a:p>
        </p:txBody>
      </p:sp>
      <p:sp>
        <p:nvSpPr>
          <p:cNvPr id="8" name="Shape 5"/>
          <p:cNvSpPr/>
          <p:nvPr/>
        </p:nvSpPr>
        <p:spPr>
          <a:xfrm>
            <a:off x="6238951" y="1904695"/>
            <a:ext cx="5572354" cy="1904695"/>
          </a:xfrm>
          <a:prstGeom prst="roundRect">
            <a:avLst>
              <a:gd name="adj" fmla="val 4801"/>
            </a:avLst>
          </a:prstGeom>
          <a:solidFill>
            <a:srgbClr val="FFFFFF"/>
          </a:solidFill>
          <a:ln w="12700">
            <a:solidFill>
              <a:srgbClr val="FFFFFF">
                <a:alpha val="0"/>
              </a:srgbClr>
            </a:solidFill>
            <a:prstDash val="solid"/>
          </a:ln>
          <a:effectLst>
            <a:outerShdw blurRad="63500" dist="25400" dir="16200000" algn="bl" rotWithShape="0">
              <a:srgbClr val="000000">
                <a:alpha val="3000"/>
              </a:srgbClr>
            </a:outerShdw>
          </a:effectLst>
        </p:spPr>
        <p:txBody>
          <a:bodyPr/>
          <a:lstStyle/>
          <a:p>
            <a:endParaRPr lang="en-US"/>
          </a:p>
        </p:txBody>
      </p:sp>
      <p:sp>
        <p:nvSpPr>
          <p:cNvPr id="9" name="Shape 6"/>
          <p:cNvSpPr/>
          <p:nvPr/>
        </p:nvSpPr>
        <p:spPr>
          <a:xfrm>
            <a:off x="381305" y="4000500"/>
            <a:ext cx="5572354" cy="1904695"/>
          </a:xfrm>
          <a:prstGeom prst="roundRect">
            <a:avLst>
              <a:gd name="adj" fmla="val 4801"/>
            </a:avLst>
          </a:prstGeom>
          <a:solidFill>
            <a:srgbClr val="FFFFFF"/>
          </a:solidFill>
          <a:ln w="12700">
            <a:solidFill>
              <a:srgbClr val="FFFFFF">
                <a:alpha val="0"/>
              </a:srgbClr>
            </a:solidFill>
            <a:prstDash val="solid"/>
          </a:ln>
          <a:effectLst>
            <a:outerShdw blurRad="63500" dist="25400" dir="16200000" algn="bl" rotWithShape="0">
              <a:srgbClr val="000000">
                <a:alpha val="3000"/>
              </a:srgbClr>
            </a:outerShdw>
          </a:effectLst>
        </p:spPr>
        <p:txBody>
          <a:bodyPr/>
          <a:lstStyle/>
          <a:p>
            <a:endParaRPr lang="en-US"/>
          </a:p>
        </p:txBody>
      </p:sp>
      <p:sp>
        <p:nvSpPr>
          <p:cNvPr id="10" name="Shape 7"/>
          <p:cNvSpPr/>
          <p:nvPr/>
        </p:nvSpPr>
        <p:spPr>
          <a:xfrm>
            <a:off x="6238951" y="4000500"/>
            <a:ext cx="5572354" cy="1904695"/>
          </a:xfrm>
          <a:prstGeom prst="roundRect">
            <a:avLst>
              <a:gd name="adj" fmla="val 4801"/>
            </a:avLst>
          </a:prstGeom>
          <a:solidFill>
            <a:srgbClr val="FFFFFF"/>
          </a:solidFill>
          <a:ln w="12700">
            <a:solidFill>
              <a:srgbClr val="FFFFFF">
                <a:alpha val="0"/>
              </a:srgbClr>
            </a:solidFill>
            <a:prstDash val="solid"/>
          </a:ln>
          <a:effectLst>
            <a:outerShdw blurRad="63500" dist="25400" dir="16200000" algn="bl" rotWithShape="0">
              <a:srgbClr val="000000">
                <a:alpha val="3000"/>
              </a:srgbClr>
            </a:outerShdw>
          </a:effectLst>
        </p:spPr>
        <p:txBody>
          <a:bodyPr/>
          <a:lstStyle/>
          <a:p>
            <a:endParaRPr lang="en-US"/>
          </a:p>
        </p:txBody>
      </p:sp>
      <p:sp>
        <p:nvSpPr>
          <p:cNvPr id="11" name="Shape 8"/>
          <p:cNvSpPr/>
          <p:nvPr/>
        </p:nvSpPr>
        <p:spPr>
          <a:xfrm>
            <a:off x="381305" y="6096305"/>
            <a:ext cx="11430000" cy="571500"/>
          </a:xfrm>
          <a:prstGeom prst="roundRect">
            <a:avLst>
              <a:gd name="adj" fmla="val 42667"/>
            </a:avLst>
          </a:prstGeom>
          <a:solidFill>
            <a:srgbClr val="002A5A"/>
          </a:solidFill>
          <a:ln w="12700">
            <a:solidFill>
              <a:srgbClr val="FFFFFF">
                <a:alpha val="0"/>
              </a:srgbClr>
            </a:solidFill>
            <a:prstDash val="solid"/>
          </a:ln>
          <a:effectLst>
            <a:outerShdw blurRad="63500" dist="25400" dir="16200000" algn="bl" rotWithShape="0">
              <a:srgbClr val="000000">
                <a:alpha val="10000"/>
              </a:srgbClr>
            </a:outerShdw>
          </a:effectLst>
        </p:spPr>
        <p:txBody>
          <a:bodyPr/>
          <a:lstStyle/>
          <a:p>
            <a:endParaRPr lang="en-US"/>
          </a:p>
        </p:txBody>
      </p:sp>
      <p:sp>
        <p:nvSpPr>
          <p:cNvPr id="14" name="Text 10"/>
          <p:cNvSpPr txBox="1"/>
          <p:nvPr/>
        </p:nvSpPr>
        <p:spPr>
          <a:xfrm>
            <a:off x="1779489" y="177814"/>
            <a:ext cx="3924605" cy="238658"/>
          </a:xfrm>
          <a:prstGeom prst="rect">
            <a:avLst/>
          </a:prstGeom>
          <a:noFill/>
          <a:ln/>
        </p:spPr>
        <p:txBody>
          <a:bodyPr wrap="square" lIns="0" tIns="0" rIns="0" bIns="0" rtlCol="0" anchor="ctr"/>
          <a:lstStyle/>
          <a:p>
            <a:pPr marL="0" indent="0" algn="l">
              <a:buNone/>
            </a:pPr>
            <a:r>
              <a:rPr lang="en-US" sz="1600" b="1">
                <a:solidFill>
                  <a:srgbClr val="1A1A2E"/>
                </a:solidFill>
                <a:latin typeface="Roboto" pitchFamily="34" charset="0"/>
                <a:ea typeface="Roboto" pitchFamily="34" charset="-122"/>
                <a:cs typeface="Roboto" pitchFamily="34" charset="-120"/>
              </a:rPr>
              <a:t>ISmile Technologies</a:t>
            </a:r>
            <a:endParaRPr lang="en-US" sz="1600"/>
          </a:p>
        </p:txBody>
      </p:sp>
      <p:sp>
        <p:nvSpPr>
          <p:cNvPr id="15" name="Text 11"/>
          <p:cNvSpPr txBox="1"/>
          <p:nvPr/>
        </p:nvSpPr>
        <p:spPr>
          <a:xfrm>
            <a:off x="1779489" y="420624"/>
            <a:ext cx="3924605"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Data Intelligence Platform</a:t>
            </a:r>
            <a:endParaRPr lang="en-US" sz="900"/>
          </a:p>
        </p:txBody>
      </p:sp>
      <p:sp>
        <p:nvSpPr>
          <p:cNvPr id="16" name="Text 12"/>
          <p:cNvSpPr txBox="1"/>
          <p:nvPr/>
        </p:nvSpPr>
        <p:spPr>
          <a:xfrm>
            <a:off x="923544" y="1067105"/>
            <a:ext cx="5049317" cy="238658"/>
          </a:xfrm>
          <a:prstGeom prst="rect">
            <a:avLst/>
          </a:prstGeom>
          <a:noFill/>
          <a:ln/>
        </p:spPr>
        <p:txBody>
          <a:bodyPr wrap="square" lIns="0" tIns="0" rIns="0" bIns="0" rtlCol="0" anchor="ctr"/>
          <a:lstStyle/>
          <a:p>
            <a:pPr marL="0" indent="0" algn="l">
              <a:buNone/>
            </a:pPr>
            <a:r>
              <a:rPr lang="en-US" sz="1600" b="1">
                <a:solidFill>
                  <a:srgbClr val="1A1A2E"/>
                </a:solidFill>
                <a:latin typeface="Roboto" pitchFamily="34" charset="0"/>
                <a:ea typeface="Roboto" pitchFamily="34" charset="-122"/>
                <a:cs typeface="Roboto" pitchFamily="34" charset="-120"/>
              </a:rPr>
              <a:t> Proven Data Intelligence Platform </a:t>
            </a:r>
            <a:endParaRPr lang="en-US" sz="1600"/>
          </a:p>
        </p:txBody>
      </p:sp>
      <p:pic>
        <p:nvPicPr>
          <p:cNvPr id="17" name="Image 2" descr="preencoded.png"/>
          <p:cNvPicPr>
            <a:picLocks noChangeAspect="1"/>
          </p:cNvPicPr>
          <p:nvPr/>
        </p:nvPicPr>
        <p:blipFill>
          <a:blip r:embed="rId4"/>
          <a:srcRect/>
          <a:stretch/>
        </p:blipFill>
        <p:spPr>
          <a:xfrm>
            <a:off x="619049" y="1080821"/>
            <a:ext cx="209398" cy="209398"/>
          </a:xfrm>
          <a:prstGeom prst="rect">
            <a:avLst/>
          </a:prstGeom>
        </p:spPr>
      </p:pic>
      <p:sp>
        <p:nvSpPr>
          <p:cNvPr id="18" name="Text 13"/>
          <p:cNvSpPr txBox="1"/>
          <p:nvPr/>
        </p:nvSpPr>
        <p:spPr>
          <a:xfrm>
            <a:off x="619049" y="1343254"/>
            <a:ext cx="5612587"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End-to-end Azure-based architecture enabling secure, multi-brand analytics</a:t>
            </a:r>
            <a:endParaRPr lang="en-US" sz="900"/>
          </a:p>
        </p:txBody>
      </p:sp>
      <p:sp>
        <p:nvSpPr>
          <p:cNvPr id="19" name="Text 14"/>
          <p:cNvSpPr txBox="1"/>
          <p:nvPr/>
        </p:nvSpPr>
        <p:spPr>
          <a:xfrm>
            <a:off x="6001207" y="1035101"/>
            <a:ext cx="657454" cy="305410"/>
          </a:xfrm>
          <a:prstGeom prst="rect">
            <a:avLst/>
          </a:prstGeom>
          <a:noFill/>
          <a:ln/>
        </p:spPr>
        <p:txBody>
          <a:bodyPr wrap="square" lIns="0" tIns="0" rIns="0" bIns="0" rtlCol="0" anchor="ctr"/>
          <a:lstStyle/>
          <a:p>
            <a:pPr marL="0" indent="0" algn="l">
              <a:buNone/>
            </a:pPr>
            <a:r>
              <a:rPr lang="en-US" sz="2400" b="1">
                <a:solidFill>
                  <a:srgbClr val="14A49C"/>
                </a:solidFill>
                <a:latin typeface="Roboto" pitchFamily="34" charset="0"/>
                <a:ea typeface="Roboto" pitchFamily="34" charset="-122"/>
                <a:cs typeface="Roboto" pitchFamily="34" charset="-120"/>
              </a:rPr>
              <a:t>60%</a:t>
            </a:r>
            <a:endParaRPr lang="en-US" sz="2400"/>
          </a:p>
        </p:txBody>
      </p:sp>
      <p:sp>
        <p:nvSpPr>
          <p:cNvPr id="20" name="Text 15"/>
          <p:cNvSpPr txBox="1"/>
          <p:nvPr/>
        </p:nvSpPr>
        <p:spPr>
          <a:xfrm>
            <a:off x="6652260" y="1197864"/>
            <a:ext cx="819302" cy="381305"/>
          </a:xfrm>
          <a:prstGeom prst="rect">
            <a:avLst/>
          </a:prstGeom>
          <a:noFill/>
          <a:ln/>
        </p:spPr>
        <p:txBody>
          <a:bodyPr wrap="square" lIns="0" tIns="0" rIns="0" bIns="0" rtlCol="0" anchor="ctr"/>
          <a:lstStyle/>
          <a:p>
            <a:pPr marL="0" indent="0" algn="l">
              <a:buNone/>
            </a:pPr>
            <a:r>
              <a:rPr lang="en-US" sz="800">
                <a:solidFill>
                  <a:srgbClr val="64748B"/>
                </a:solidFill>
                <a:latin typeface="Roboto" pitchFamily="34" charset="0"/>
                <a:ea typeface="Roboto" pitchFamily="34" charset="-122"/>
                <a:cs typeface="Roboto" pitchFamily="34" charset="-120"/>
              </a:rPr>
              <a:t>Reduction in manual reporting</a:t>
            </a:r>
            <a:endParaRPr lang="en-US" sz="800"/>
          </a:p>
        </p:txBody>
      </p:sp>
      <p:sp>
        <p:nvSpPr>
          <p:cNvPr id="21" name="Text 16"/>
          <p:cNvSpPr txBox="1"/>
          <p:nvPr/>
        </p:nvSpPr>
        <p:spPr>
          <a:xfrm>
            <a:off x="8190281" y="1098194"/>
            <a:ext cx="409651" cy="305410"/>
          </a:xfrm>
          <a:prstGeom prst="rect">
            <a:avLst/>
          </a:prstGeom>
          <a:noFill/>
          <a:ln/>
        </p:spPr>
        <p:txBody>
          <a:bodyPr wrap="square" lIns="0" tIns="0" rIns="0" bIns="0" rtlCol="0" anchor="ctr"/>
          <a:lstStyle/>
          <a:p>
            <a:pPr marL="0" indent="0" algn="l">
              <a:buNone/>
            </a:pPr>
            <a:r>
              <a:rPr lang="en-US" sz="2400" b="1">
                <a:solidFill>
                  <a:srgbClr val="14A49C"/>
                </a:solidFill>
                <a:latin typeface="Roboto" pitchFamily="34" charset="0"/>
                <a:ea typeface="Roboto" pitchFamily="34" charset="-122"/>
                <a:cs typeface="Roboto" pitchFamily="34" charset="-120"/>
              </a:rPr>
              <a:t>3x</a:t>
            </a:r>
            <a:endParaRPr lang="en-US" sz="2400"/>
          </a:p>
        </p:txBody>
      </p:sp>
      <p:sp>
        <p:nvSpPr>
          <p:cNvPr id="22" name="Text 17"/>
          <p:cNvSpPr txBox="1"/>
          <p:nvPr/>
        </p:nvSpPr>
        <p:spPr>
          <a:xfrm>
            <a:off x="8596274" y="1260043"/>
            <a:ext cx="724205" cy="257861"/>
          </a:xfrm>
          <a:prstGeom prst="rect">
            <a:avLst/>
          </a:prstGeom>
          <a:noFill/>
          <a:ln/>
        </p:spPr>
        <p:txBody>
          <a:bodyPr wrap="square" lIns="0" tIns="0" rIns="0" bIns="0" rtlCol="0" anchor="ctr"/>
          <a:lstStyle/>
          <a:p>
            <a:pPr marL="0" indent="0" algn="l">
              <a:buNone/>
            </a:pPr>
            <a:r>
              <a:rPr lang="en-US" sz="800">
                <a:solidFill>
                  <a:srgbClr val="64748B"/>
                </a:solidFill>
                <a:latin typeface="Roboto" pitchFamily="34" charset="0"/>
                <a:ea typeface="Roboto" pitchFamily="34" charset="-122"/>
                <a:cs typeface="Roboto" pitchFamily="34" charset="-120"/>
              </a:rPr>
              <a:t>Faster insight generation</a:t>
            </a:r>
            <a:endParaRPr lang="en-US" sz="800"/>
          </a:p>
        </p:txBody>
      </p:sp>
      <p:sp>
        <p:nvSpPr>
          <p:cNvPr id="23" name="Text 18"/>
          <p:cNvSpPr txBox="1"/>
          <p:nvPr/>
        </p:nvSpPr>
        <p:spPr>
          <a:xfrm>
            <a:off x="10039198" y="1098194"/>
            <a:ext cx="979322" cy="305410"/>
          </a:xfrm>
          <a:prstGeom prst="rect">
            <a:avLst/>
          </a:prstGeom>
          <a:noFill/>
          <a:ln/>
        </p:spPr>
        <p:txBody>
          <a:bodyPr wrap="square" lIns="0" tIns="0" rIns="0" bIns="0" rtlCol="0" anchor="ctr"/>
          <a:lstStyle/>
          <a:p>
            <a:pPr marL="0" indent="0" algn="l">
              <a:buNone/>
            </a:pPr>
            <a:r>
              <a:rPr lang="en-US" sz="2400" b="1">
                <a:solidFill>
                  <a:srgbClr val="14A49C"/>
                </a:solidFill>
                <a:latin typeface="Roboto" pitchFamily="34" charset="0"/>
                <a:ea typeface="Roboto" pitchFamily="34" charset="-122"/>
                <a:cs typeface="Roboto" pitchFamily="34" charset="-120"/>
              </a:rPr>
              <a:t>99.9%</a:t>
            </a:r>
            <a:endParaRPr lang="en-US" sz="2400"/>
          </a:p>
        </p:txBody>
      </p:sp>
      <p:sp>
        <p:nvSpPr>
          <p:cNvPr id="24" name="Text 19"/>
          <p:cNvSpPr txBox="1"/>
          <p:nvPr/>
        </p:nvSpPr>
        <p:spPr>
          <a:xfrm>
            <a:off x="10953598" y="1260043"/>
            <a:ext cx="629107" cy="257861"/>
          </a:xfrm>
          <a:prstGeom prst="rect">
            <a:avLst/>
          </a:prstGeom>
          <a:noFill/>
          <a:ln/>
        </p:spPr>
        <p:txBody>
          <a:bodyPr wrap="square" lIns="0" tIns="0" rIns="0" bIns="0" rtlCol="0" anchor="ctr"/>
          <a:lstStyle/>
          <a:p>
            <a:pPr marL="0" indent="0" algn="l">
              <a:buNone/>
            </a:pPr>
            <a:r>
              <a:rPr lang="en-US" sz="800">
                <a:solidFill>
                  <a:srgbClr val="64748B"/>
                </a:solidFill>
                <a:latin typeface="Roboto" pitchFamily="34" charset="0"/>
                <a:ea typeface="Roboto" pitchFamily="34" charset="-122"/>
                <a:cs typeface="Roboto" pitchFamily="34" charset="-120"/>
              </a:rPr>
              <a:t>Platform uptime</a:t>
            </a:r>
            <a:endParaRPr lang="en-US" sz="800"/>
          </a:p>
        </p:txBody>
      </p:sp>
      <p:sp>
        <p:nvSpPr>
          <p:cNvPr id="25" name="Shape 20"/>
          <p:cNvSpPr/>
          <p:nvPr/>
        </p:nvSpPr>
        <p:spPr>
          <a:xfrm>
            <a:off x="571500" y="2095805"/>
            <a:ext cx="381305" cy="381305"/>
          </a:xfrm>
          <a:prstGeom prst="roundRect">
            <a:avLst>
              <a:gd name="adj" fmla="val 95923"/>
            </a:avLst>
          </a:prstGeom>
          <a:solidFill>
            <a:srgbClr val="14A49C"/>
          </a:solidFill>
          <a:ln w="12700">
            <a:solidFill>
              <a:srgbClr val="FFFFFF">
                <a:alpha val="0"/>
              </a:srgbClr>
            </a:solidFill>
            <a:prstDash val="solid"/>
          </a:ln>
        </p:spPr>
        <p:txBody>
          <a:bodyPr/>
          <a:lstStyle/>
          <a:p>
            <a:endParaRPr lang="en-US"/>
          </a:p>
        </p:txBody>
      </p:sp>
      <p:pic>
        <p:nvPicPr>
          <p:cNvPr id="26" name="Image 3" descr="preencoded.png"/>
          <p:cNvPicPr>
            <a:picLocks noChangeAspect="1"/>
          </p:cNvPicPr>
          <p:nvPr/>
        </p:nvPicPr>
        <p:blipFill>
          <a:blip r:embed="rId5"/>
          <a:srcRect l="-1064" r="-1064"/>
          <a:stretch/>
        </p:blipFill>
        <p:spPr>
          <a:xfrm>
            <a:off x="652882" y="2200046"/>
            <a:ext cx="219456" cy="171907"/>
          </a:xfrm>
          <a:prstGeom prst="rect">
            <a:avLst/>
          </a:prstGeom>
        </p:spPr>
      </p:pic>
      <p:sp>
        <p:nvSpPr>
          <p:cNvPr id="27" name="Text 21"/>
          <p:cNvSpPr txBox="1"/>
          <p:nvPr/>
        </p:nvSpPr>
        <p:spPr>
          <a:xfrm>
            <a:off x="1095451" y="2095805"/>
            <a:ext cx="3924605" cy="200254"/>
          </a:xfrm>
          <a:prstGeom prst="rect">
            <a:avLst/>
          </a:prstGeom>
          <a:noFill/>
          <a:ln/>
        </p:spPr>
        <p:txBody>
          <a:bodyPr wrap="square" lIns="0" tIns="0" rIns="0" bIns="0" rtlCol="0" anchor="ctr"/>
          <a:lstStyle/>
          <a:p>
            <a:pPr marL="0" indent="0" algn="l">
              <a:buNone/>
            </a:pPr>
            <a:r>
              <a:rPr lang="en-US" sz="1300" b="1">
                <a:solidFill>
                  <a:srgbClr val="1A1A2E"/>
                </a:solidFill>
                <a:latin typeface="Roboto" pitchFamily="34" charset="0"/>
                <a:ea typeface="Roboto" pitchFamily="34" charset="-122"/>
                <a:cs typeface="Roboto" pitchFamily="34" charset="-120"/>
              </a:rPr>
              <a:t>Core Architecture</a:t>
            </a:r>
            <a:endParaRPr lang="en-US" sz="1300"/>
          </a:p>
        </p:txBody>
      </p:sp>
      <p:sp>
        <p:nvSpPr>
          <p:cNvPr id="28" name="Text 22"/>
          <p:cNvSpPr txBox="1"/>
          <p:nvPr/>
        </p:nvSpPr>
        <p:spPr>
          <a:xfrm>
            <a:off x="1095451" y="2314346"/>
            <a:ext cx="3924605"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Azure-based data infrastructure</a:t>
            </a:r>
            <a:endParaRPr lang="en-US" sz="900"/>
          </a:p>
        </p:txBody>
      </p:sp>
      <p:sp>
        <p:nvSpPr>
          <p:cNvPr id="29" name="Text 23"/>
          <p:cNvSpPr txBox="1"/>
          <p:nvPr/>
        </p:nvSpPr>
        <p:spPr>
          <a:xfrm>
            <a:off x="705002" y="2619756"/>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Data Lake + Synapse:</a:t>
            </a:r>
            <a:r>
              <a:rPr lang="en-US" sz="1000">
                <a:solidFill>
                  <a:srgbClr val="475569"/>
                </a:solidFill>
                <a:latin typeface="Roboto" pitchFamily="34" charset="0"/>
                <a:ea typeface="Roboto" pitchFamily="34" charset="-122"/>
                <a:cs typeface="Roboto" pitchFamily="34" charset="-120"/>
              </a:rPr>
              <a:t> Scalable storage with advanced analytics</a:t>
            </a:r>
            <a:endParaRPr lang="en-US" sz="1000"/>
          </a:p>
        </p:txBody>
      </p:sp>
      <p:pic>
        <p:nvPicPr>
          <p:cNvPr id="30" name="Image 4" descr="preencoded.png"/>
          <p:cNvPicPr>
            <a:picLocks noChangeAspect="1"/>
          </p:cNvPicPr>
          <p:nvPr/>
        </p:nvPicPr>
        <p:blipFill>
          <a:blip r:embed="rId6"/>
          <a:srcRect/>
          <a:stretch/>
        </p:blipFill>
        <p:spPr>
          <a:xfrm>
            <a:off x="571500" y="2619756"/>
            <a:ext cx="133502" cy="133502"/>
          </a:xfrm>
          <a:prstGeom prst="rect">
            <a:avLst/>
          </a:prstGeom>
        </p:spPr>
      </p:pic>
      <p:sp>
        <p:nvSpPr>
          <p:cNvPr id="31" name="Text 24"/>
          <p:cNvSpPr txBox="1"/>
          <p:nvPr/>
        </p:nvSpPr>
        <p:spPr>
          <a:xfrm>
            <a:off x="705002" y="2920594"/>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Power BI Integration:</a:t>
            </a:r>
            <a:r>
              <a:rPr lang="en-US" sz="1000">
                <a:solidFill>
                  <a:srgbClr val="475569"/>
                </a:solidFill>
                <a:latin typeface="Roboto" pitchFamily="34" charset="0"/>
                <a:ea typeface="Roboto" pitchFamily="34" charset="-122"/>
                <a:cs typeface="Roboto" pitchFamily="34" charset="-120"/>
              </a:rPr>
              <a:t> Real-time dashboards and visualizations</a:t>
            </a:r>
            <a:endParaRPr lang="en-US" sz="1000"/>
          </a:p>
        </p:txBody>
      </p:sp>
      <p:pic>
        <p:nvPicPr>
          <p:cNvPr id="32" name="Image 5" descr="preencoded.png"/>
          <p:cNvPicPr>
            <a:picLocks noChangeAspect="1"/>
          </p:cNvPicPr>
          <p:nvPr/>
        </p:nvPicPr>
        <p:blipFill>
          <a:blip r:embed="rId6"/>
          <a:srcRect/>
          <a:stretch/>
        </p:blipFill>
        <p:spPr>
          <a:xfrm>
            <a:off x="571500" y="2920594"/>
            <a:ext cx="133502" cy="133502"/>
          </a:xfrm>
          <a:prstGeom prst="rect">
            <a:avLst/>
          </a:prstGeom>
        </p:spPr>
      </p:pic>
      <p:sp>
        <p:nvSpPr>
          <p:cNvPr id="33" name="Text 25"/>
          <p:cNvSpPr txBox="1"/>
          <p:nvPr/>
        </p:nvSpPr>
        <p:spPr>
          <a:xfrm>
            <a:off x="705002" y="3221431"/>
            <a:ext cx="5315407"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Multi-tenant Security:</a:t>
            </a:r>
            <a:r>
              <a:rPr lang="en-US" sz="1000">
                <a:solidFill>
                  <a:srgbClr val="475569"/>
                </a:solidFill>
                <a:latin typeface="Roboto" pitchFamily="34" charset="0"/>
                <a:ea typeface="Roboto" pitchFamily="34" charset="-122"/>
                <a:cs typeface="Roboto" pitchFamily="34" charset="-120"/>
              </a:rPr>
              <a:t> RLS + Azure AD B2B for secure brand access</a:t>
            </a:r>
            <a:endParaRPr lang="en-US" sz="1000"/>
          </a:p>
        </p:txBody>
      </p:sp>
      <p:pic>
        <p:nvPicPr>
          <p:cNvPr id="34" name="Image 6" descr="preencoded.png"/>
          <p:cNvPicPr>
            <a:picLocks noChangeAspect="1"/>
          </p:cNvPicPr>
          <p:nvPr/>
        </p:nvPicPr>
        <p:blipFill>
          <a:blip r:embed="rId6"/>
          <a:srcRect/>
          <a:stretch/>
        </p:blipFill>
        <p:spPr>
          <a:xfrm>
            <a:off x="571500" y="3221431"/>
            <a:ext cx="133502" cy="133502"/>
          </a:xfrm>
          <a:prstGeom prst="rect">
            <a:avLst/>
          </a:prstGeom>
        </p:spPr>
      </p:pic>
      <p:sp>
        <p:nvSpPr>
          <p:cNvPr id="35" name="Shape 26"/>
          <p:cNvSpPr/>
          <p:nvPr/>
        </p:nvSpPr>
        <p:spPr>
          <a:xfrm>
            <a:off x="6429146" y="2095805"/>
            <a:ext cx="381305" cy="381305"/>
          </a:xfrm>
          <a:prstGeom prst="roundRect">
            <a:avLst>
              <a:gd name="adj" fmla="val 95923"/>
            </a:avLst>
          </a:prstGeom>
          <a:solidFill>
            <a:srgbClr val="1B6999"/>
          </a:solidFill>
          <a:ln w="12700">
            <a:solidFill>
              <a:srgbClr val="FFFFFF">
                <a:alpha val="0"/>
              </a:srgbClr>
            </a:solidFill>
            <a:prstDash val="solid"/>
          </a:ln>
        </p:spPr>
        <p:txBody>
          <a:bodyPr/>
          <a:lstStyle/>
          <a:p>
            <a:endParaRPr lang="en-US"/>
          </a:p>
        </p:txBody>
      </p:sp>
      <p:pic>
        <p:nvPicPr>
          <p:cNvPr id="36" name="Image 7" descr="preencoded.png"/>
          <p:cNvPicPr>
            <a:picLocks noChangeAspect="1"/>
          </p:cNvPicPr>
          <p:nvPr/>
        </p:nvPicPr>
        <p:blipFill>
          <a:blip r:embed="rId7"/>
          <a:srcRect l="-1064" r="-1064"/>
          <a:stretch/>
        </p:blipFill>
        <p:spPr>
          <a:xfrm>
            <a:off x="6510528" y="2200046"/>
            <a:ext cx="219456" cy="171907"/>
          </a:xfrm>
          <a:prstGeom prst="rect">
            <a:avLst/>
          </a:prstGeom>
        </p:spPr>
      </p:pic>
      <p:sp>
        <p:nvSpPr>
          <p:cNvPr id="37" name="Text 27"/>
          <p:cNvSpPr txBox="1"/>
          <p:nvPr/>
        </p:nvSpPr>
        <p:spPr>
          <a:xfrm>
            <a:off x="6953098" y="2095805"/>
            <a:ext cx="3924605" cy="200254"/>
          </a:xfrm>
          <a:prstGeom prst="rect">
            <a:avLst/>
          </a:prstGeom>
          <a:noFill/>
          <a:ln/>
        </p:spPr>
        <p:txBody>
          <a:bodyPr wrap="square" lIns="0" tIns="0" rIns="0" bIns="0" rtlCol="0" anchor="ctr"/>
          <a:lstStyle/>
          <a:p>
            <a:pPr marL="0" indent="0" algn="l">
              <a:buNone/>
            </a:pPr>
            <a:r>
              <a:rPr lang="en-US" sz="1300" b="1">
                <a:solidFill>
                  <a:srgbClr val="1A1A2E"/>
                </a:solidFill>
                <a:latin typeface="Roboto" pitchFamily="34" charset="0"/>
                <a:ea typeface="Roboto" pitchFamily="34" charset="-122"/>
                <a:cs typeface="Roboto" pitchFamily="34" charset="-120"/>
              </a:rPr>
              <a:t>Multi-Channel Integration</a:t>
            </a:r>
            <a:endParaRPr lang="en-US" sz="1300"/>
          </a:p>
        </p:txBody>
      </p:sp>
      <p:sp>
        <p:nvSpPr>
          <p:cNvPr id="38" name="Text 28"/>
          <p:cNvSpPr txBox="1"/>
          <p:nvPr/>
        </p:nvSpPr>
        <p:spPr>
          <a:xfrm>
            <a:off x="6953098" y="2314346"/>
            <a:ext cx="3924605"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15+ data sources connected</a:t>
            </a:r>
            <a:endParaRPr lang="en-US" sz="900"/>
          </a:p>
        </p:txBody>
      </p:sp>
      <p:sp>
        <p:nvSpPr>
          <p:cNvPr id="39" name="Text 29"/>
          <p:cNvSpPr txBox="1"/>
          <p:nvPr/>
        </p:nvSpPr>
        <p:spPr>
          <a:xfrm>
            <a:off x="6562649" y="2619756"/>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Advertising:</a:t>
            </a:r>
            <a:r>
              <a:rPr lang="en-US" sz="1000">
                <a:solidFill>
                  <a:srgbClr val="475569"/>
                </a:solidFill>
                <a:latin typeface="Roboto" pitchFamily="34" charset="0"/>
                <a:ea typeface="Roboto" pitchFamily="34" charset="-122"/>
                <a:cs typeface="Roboto" pitchFamily="34" charset="-120"/>
              </a:rPr>
              <a:t> Google Ads, Meta, CM360, DV360 seamless ingestion</a:t>
            </a:r>
            <a:endParaRPr lang="en-US" sz="1000"/>
          </a:p>
        </p:txBody>
      </p:sp>
      <p:pic>
        <p:nvPicPr>
          <p:cNvPr id="40" name="Image 8" descr="preencoded.png"/>
          <p:cNvPicPr>
            <a:picLocks noChangeAspect="1"/>
          </p:cNvPicPr>
          <p:nvPr/>
        </p:nvPicPr>
        <p:blipFill>
          <a:blip r:embed="rId6"/>
          <a:srcRect/>
          <a:stretch/>
        </p:blipFill>
        <p:spPr>
          <a:xfrm>
            <a:off x="6429146" y="2619756"/>
            <a:ext cx="133502" cy="133502"/>
          </a:xfrm>
          <a:prstGeom prst="rect">
            <a:avLst/>
          </a:prstGeom>
        </p:spPr>
      </p:pic>
      <p:sp>
        <p:nvSpPr>
          <p:cNvPr id="41" name="Text 30"/>
          <p:cNvSpPr txBox="1"/>
          <p:nvPr/>
        </p:nvSpPr>
        <p:spPr>
          <a:xfrm>
            <a:off x="6562649" y="2920594"/>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Analytics:</a:t>
            </a:r>
            <a:r>
              <a:rPr lang="en-US" sz="1000">
                <a:solidFill>
                  <a:srgbClr val="475569"/>
                </a:solidFill>
                <a:latin typeface="Roboto" pitchFamily="34" charset="0"/>
                <a:ea typeface="Roboto" pitchFamily="34" charset="-122"/>
                <a:cs typeface="Roboto" pitchFamily="34" charset="-120"/>
              </a:rPr>
              <a:t> GA4, CRM, and Programmatic data unified</a:t>
            </a:r>
            <a:endParaRPr lang="en-US" sz="1000"/>
          </a:p>
        </p:txBody>
      </p:sp>
      <p:pic>
        <p:nvPicPr>
          <p:cNvPr id="42" name="Image 9" descr="preencoded.png"/>
          <p:cNvPicPr>
            <a:picLocks noChangeAspect="1"/>
          </p:cNvPicPr>
          <p:nvPr/>
        </p:nvPicPr>
        <p:blipFill>
          <a:blip r:embed="rId6"/>
          <a:srcRect/>
          <a:stretch/>
        </p:blipFill>
        <p:spPr>
          <a:xfrm>
            <a:off x="6429146" y="2920594"/>
            <a:ext cx="133502" cy="133502"/>
          </a:xfrm>
          <a:prstGeom prst="rect">
            <a:avLst/>
          </a:prstGeom>
        </p:spPr>
      </p:pic>
      <p:sp>
        <p:nvSpPr>
          <p:cNvPr id="43" name="Text 31"/>
          <p:cNvSpPr txBox="1"/>
          <p:nvPr/>
        </p:nvSpPr>
        <p:spPr>
          <a:xfrm>
            <a:off x="6562649" y="3221431"/>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Healthcare Data:</a:t>
            </a:r>
            <a:r>
              <a:rPr lang="en-US" sz="1000">
                <a:solidFill>
                  <a:srgbClr val="475569"/>
                </a:solidFill>
                <a:latin typeface="Roboto" pitchFamily="34" charset="0"/>
                <a:ea typeface="Roboto" pitchFamily="34" charset="-122"/>
                <a:cs typeface="Roboto" pitchFamily="34" charset="-120"/>
              </a:rPr>
              <a:t> Specialized PulsePoint integration</a:t>
            </a:r>
            <a:endParaRPr lang="en-US" sz="1000"/>
          </a:p>
        </p:txBody>
      </p:sp>
      <p:pic>
        <p:nvPicPr>
          <p:cNvPr id="44" name="Image 10" descr="preencoded.png"/>
          <p:cNvPicPr>
            <a:picLocks noChangeAspect="1"/>
          </p:cNvPicPr>
          <p:nvPr/>
        </p:nvPicPr>
        <p:blipFill>
          <a:blip r:embed="rId6"/>
          <a:srcRect/>
          <a:stretch/>
        </p:blipFill>
        <p:spPr>
          <a:xfrm>
            <a:off x="6429146" y="3221431"/>
            <a:ext cx="133502" cy="133502"/>
          </a:xfrm>
          <a:prstGeom prst="rect">
            <a:avLst/>
          </a:prstGeom>
        </p:spPr>
      </p:pic>
      <p:sp>
        <p:nvSpPr>
          <p:cNvPr id="45" name="Shape 32"/>
          <p:cNvSpPr/>
          <p:nvPr/>
        </p:nvSpPr>
        <p:spPr>
          <a:xfrm>
            <a:off x="571500" y="4190695"/>
            <a:ext cx="381305" cy="381305"/>
          </a:xfrm>
          <a:prstGeom prst="roundRect">
            <a:avLst>
              <a:gd name="adj" fmla="val 95923"/>
            </a:avLst>
          </a:prstGeom>
          <a:solidFill>
            <a:srgbClr val="14A49C"/>
          </a:solidFill>
          <a:ln w="12700">
            <a:solidFill>
              <a:srgbClr val="FFFFFF">
                <a:alpha val="0"/>
              </a:srgbClr>
            </a:solidFill>
            <a:prstDash val="solid"/>
          </a:ln>
        </p:spPr>
        <p:txBody>
          <a:bodyPr/>
          <a:lstStyle/>
          <a:p>
            <a:endParaRPr lang="en-US"/>
          </a:p>
        </p:txBody>
      </p:sp>
      <p:pic>
        <p:nvPicPr>
          <p:cNvPr id="46" name="Image 11" descr="preencoded.png"/>
          <p:cNvPicPr>
            <a:picLocks noChangeAspect="1"/>
          </p:cNvPicPr>
          <p:nvPr/>
        </p:nvPicPr>
        <p:blipFill>
          <a:blip r:embed="rId8"/>
          <a:srcRect/>
          <a:stretch/>
        </p:blipFill>
        <p:spPr>
          <a:xfrm>
            <a:off x="676656" y="4295851"/>
            <a:ext cx="171907" cy="171907"/>
          </a:xfrm>
          <a:prstGeom prst="rect">
            <a:avLst/>
          </a:prstGeom>
        </p:spPr>
      </p:pic>
      <p:sp>
        <p:nvSpPr>
          <p:cNvPr id="47" name="Text 33"/>
          <p:cNvSpPr txBox="1"/>
          <p:nvPr/>
        </p:nvSpPr>
        <p:spPr>
          <a:xfrm>
            <a:off x="1095451" y="4190695"/>
            <a:ext cx="3924605" cy="200254"/>
          </a:xfrm>
          <a:prstGeom prst="rect">
            <a:avLst/>
          </a:prstGeom>
          <a:noFill/>
          <a:ln/>
        </p:spPr>
        <p:txBody>
          <a:bodyPr wrap="square" lIns="0" tIns="0" rIns="0" bIns="0" rtlCol="0" anchor="ctr"/>
          <a:lstStyle/>
          <a:p>
            <a:pPr marL="0" indent="0" algn="l">
              <a:buNone/>
            </a:pPr>
            <a:r>
              <a:rPr lang="en-US" sz="1300" b="1">
                <a:solidFill>
                  <a:srgbClr val="1A1A2E"/>
                </a:solidFill>
                <a:latin typeface="Roboto" pitchFamily="34" charset="0"/>
                <a:ea typeface="Roboto" pitchFamily="34" charset="-122"/>
                <a:cs typeface="Roboto" pitchFamily="34" charset="-120"/>
              </a:rPr>
              <a:t>AI-Powered Insights</a:t>
            </a:r>
            <a:endParaRPr lang="en-US" sz="1300"/>
          </a:p>
        </p:txBody>
      </p:sp>
      <p:sp>
        <p:nvSpPr>
          <p:cNvPr id="48" name="Text 34"/>
          <p:cNvSpPr txBox="1"/>
          <p:nvPr/>
        </p:nvSpPr>
        <p:spPr>
          <a:xfrm>
            <a:off x="1095451" y="4410151"/>
            <a:ext cx="3924605"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OpenAI + Automated analytics</a:t>
            </a:r>
            <a:endParaRPr lang="en-US" sz="900"/>
          </a:p>
        </p:txBody>
      </p:sp>
      <p:sp>
        <p:nvSpPr>
          <p:cNvPr id="49" name="Text 35"/>
          <p:cNvSpPr txBox="1"/>
          <p:nvPr/>
        </p:nvSpPr>
        <p:spPr>
          <a:xfrm>
            <a:off x="705002" y="4714646"/>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Chat Interface:</a:t>
            </a:r>
            <a:r>
              <a:rPr lang="en-US" sz="1000">
                <a:solidFill>
                  <a:srgbClr val="475569"/>
                </a:solidFill>
                <a:latin typeface="Roboto" pitchFamily="34" charset="0"/>
                <a:ea typeface="Roboto" pitchFamily="34" charset="-122"/>
                <a:cs typeface="Roboto" pitchFamily="34" charset="-120"/>
              </a:rPr>
              <a:t> Natural language queries via OpenAI integration</a:t>
            </a:r>
            <a:endParaRPr lang="en-US" sz="1000"/>
          </a:p>
        </p:txBody>
      </p:sp>
      <p:pic>
        <p:nvPicPr>
          <p:cNvPr id="50" name="Image 12" descr="preencoded.png"/>
          <p:cNvPicPr>
            <a:picLocks noChangeAspect="1"/>
          </p:cNvPicPr>
          <p:nvPr/>
        </p:nvPicPr>
        <p:blipFill>
          <a:blip r:embed="rId6"/>
          <a:srcRect/>
          <a:stretch/>
        </p:blipFill>
        <p:spPr>
          <a:xfrm>
            <a:off x="571500" y="4714646"/>
            <a:ext cx="133502" cy="133502"/>
          </a:xfrm>
          <a:prstGeom prst="rect">
            <a:avLst/>
          </a:prstGeom>
        </p:spPr>
      </p:pic>
      <p:sp>
        <p:nvSpPr>
          <p:cNvPr id="51" name="Text 36"/>
          <p:cNvSpPr txBox="1"/>
          <p:nvPr/>
        </p:nvSpPr>
        <p:spPr>
          <a:xfrm>
            <a:off x="705002" y="5015484"/>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Automated Updates:</a:t>
            </a:r>
            <a:r>
              <a:rPr lang="en-US" sz="1000">
                <a:solidFill>
                  <a:srgbClr val="475569"/>
                </a:solidFill>
                <a:latin typeface="Roboto" pitchFamily="34" charset="0"/>
                <a:ea typeface="Roboto" pitchFamily="34" charset="-122"/>
                <a:cs typeface="Roboto" pitchFamily="34" charset="-120"/>
              </a:rPr>
              <a:t> Pattern detection and anomaly flagging</a:t>
            </a:r>
            <a:endParaRPr lang="en-US" sz="1000"/>
          </a:p>
        </p:txBody>
      </p:sp>
      <p:pic>
        <p:nvPicPr>
          <p:cNvPr id="52" name="Image 13" descr="preencoded.png"/>
          <p:cNvPicPr>
            <a:picLocks noChangeAspect="1"/>
          </p:cNvPicPr>
          <p:nvPr/>
        </p:nvPicPr>
        <p:blipFill>
          <a:blip r:embed="rId6"/>
          <a:srcRect/>
          <a:stretch/>
        </p:blipFill>
        <p:spPr>
          <a:xfrm>
            <a:off x="571500" y="5015484"/>
            <a:ext cx="133502" cy="133502"/>
          </a:xfrm>
          <a:prstGeom prst="rect">
            <a:avLst/>
          </a:prstGeom>
        </p:spPr>
      </p:pic>
      <p:sp>
        <p:nvSpPr>
          <p:cNvPr id="53" name="Text 37"/>
          <p:cNvSpPr txBox="1"/>
          <p:nvPr/>
        </p:nvSpPr>
        <p:spPr>
          <a:xfrm>
            <a:off x="705002" y="5316322"/>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Self-Service:</a:t>
            </a:r>
            <a:r>
              <a:rPr lang="en-US" sz="1000">
                <a:solidFill>
                  <a:srgbClr val="475569"/>
                </a:solidFill>
                <a:latin typeface="Roboto" pitchFamily="34" charset="0"/>
                <a:ea typeface="Roboto" pitchFamily="34" charset="-122"/>
                <a:cs typeface="Roboto" pitchFamily="34" charset="-120"/>
              </a:rPr>
              <a:t> Brand teams query data without IT requests</a:t>
            </a:r>
            <a:endParaRPr lang="en-US" sz="1000"/>
          </a:p>
        </p:txBody>
      </p:sp>
      <p:pic>
        <p:nvPicPr>
          <p:cNvPr id="54" name="Image 14" descr="preencoded.png"/>
          <p:cNvPicPr>
            <a:picLocks noChangeAspect="1"/>
          </p:cNvPicPr>
          <p:nvPr/>
        </p:nvPicPr>
        <p:blipFill>
          <a:blip r:embed="rId6"/>
          <a:srcRect/>
          <a:stretch/>
        </p:blipFill>
        <p:spPr>
          <a:xfrm>
            <a:off x="571500" y="5316322"/>
            <a:ext cx="133502" cy="133502"/>
          </a:xfrm>
          <a:prstGeom prst="rect">
            <a:avLst/>
          </a:prstGeom>
        </p:spPr>
      </p:pic>
      <p:sp>
        <p:nvSpPr>
          <p:cNvPr id="55" name="Shape 38"/>
          <p:cNvSpPr/>
          <p:nvPr/>
        </p:nvSpPr>
        <p:spPr>
          <a:xfrm>
            <a:off x="6429146" y="4190695"/>
            <a:ext cx="381305" cy="381305"/>
          </a:xfrm>
          <a:prstGeom prst="roundRect">
            <a:avLst>
              <a:gd name="adj" fmla="val 95923"/>
            </a:avLst>
          </a:prstGeom>
          <a:solidFill>
            <a:srgbClr val="1B6999"/>
          </a:solidFill>
          <a:ln w="12700">
            <a:solidFill>
              <a:srgbClr val="FFFFFF">
                <a:alpha val="0"/>
              </a:srgbClr>
            </a:solidFill>
            <a:prstDash val="solid"/>
          </a:ln>
        </p:spPr>
        <p:txBody>
          <a:bodyPr/>
          <a:lstStyle/>
          <a:p>
            <a:endParaRPr lang="en-US"/>
          </a:p>
        </p:txBody>
      </p:sp>
      <p:pic>
        <p:nvPicPr>
          <p:cNvPr id="56" name="Image 15" descr="preencoded.png"/>
          <p:cNvPicPr>
            <a:picLocks noChangeAspect="1"/>
          </p:cNvPicPr>
          <p:nvPr/>
        </p:nvPicPr>
        <p:blipFill>
          <a:blip r:embed="rId9"/>
          <a:srcRect/>
          <a:stretch/>
        </p:blipFill>
        <p:spPr>
          <a:xfrm>
            <a:off x="6534302" y="4295851"/>
            <a:ext cx="171907" cy="171907"/>
          </a:xfrm>
          <a:prstGeom prst="rect">
            <a:avLst/>
          </a:prstGeom>
        </p:spPr>
      </p:pic>
      <p:sp>
        <p:nvSpPr>
          <p:cNvPr id="57" name="Text 39"/>
          <p:cNvSpPr txBox="1"/>
          <p:nvPr/>
        </p:nvSpPr>
        <p:spPr>
          <a:xfrm>
            <a:off x="6953098" y="4190695"/>
            <a:ext cx="3924605" cy="200254"/>
          </a:xfrm>
          <a:prstGeom prst="rect">
            <a:avLst/>
          </a:prstGeom>
          <a:noFill/>
          <a:ln/>
        </p:spPr>
        <p:txBody>
          <a:bodyPr wrap="square" lIns="0" tIns="0" rIns="0" bIns="0" rtlCol="0" anchor="ctr"/>
          <a:lstStyle/>
          <a:p>
            <a:pPr marL="0" indent="0" algn="l">
              <a:buNone/>
            </a:pPr>
            <a:r>
              <a:rPr lang="en-US" sz="1300" b="1">
                <a:solidFill>
                  <a:srgbClr val="1A1A2E"/>
                </a:solidFill>
                <a:latin typeface="Roboto" pitchFamily="34" charset="0"/>
                <a:ea typeface="Roboto" pitchFamily="34" charset="-122"/>
                <a:cs typeface="Roboto" pitchFamily="34" charset="-120"/>
              </a:rPr>
              <a:t>Pharma-Specific Features</a:t>
            </a:r>
            <a:endParaRPr lang="en-US" sz="1300"/>
          </a:p>
        </p:txBody>
      </p:sp>
      <p:sp>
        <p:nvSpPr>
          <p:cNvPr id="58" name="Text 40"/>
          <p:cNvSpPr txBox="1"/>
          <p:nvPr/>
        </p:nvSpPr>
        <p:spPr>
          <a:xfrm>
            <a:off x="6953098" y="4410151"/>
            <a:ext cx="3924605" cy="133502"/>
          </a:xfrm>
          <a:prstGeom prst="rect">
            <a:avLst/>
          </a:prstGeom>
          <a:noFill/>
          <a:ln/>
        </p:spPr>
        <p:txBody>
          <a:bodyPr wrap="square" lIns="0" tIns="0" rIns="0" bIns="0" rtlCol="0" anchor="ctr"/>
          <a:lstStyle/>
          <a:p>
            <a:pPr marL="0" indent="0" algn="l">
              <a:buNone/>
            </a:pPr>
            <a:r>
              <a:rPr lang="en-US" sz="900">
                <a:solidFill>
                  <a:srgbClr val="64748B"/>
                </a:solidFill>
                <a:latin typeface="Roboto" pitchFamily="34" charset="0"/>
                <a:ea typeface="Roboto" pitchFamily="34" charset="-122"/>
                <a:cs typeface="Roboto" pitchFamily="34" charset="-120"/>
              </a:rPr>
              <a:t>HCP vs DTC segmentation &amp; compliance</a:t>
            </a:r>
            <a:endParaRPr lang="en-US" sz="900"/>
          </a:p>
        </p:txBody>
      </p:sp>
      <p:sp>
        <p:nvSpPr>
          <p:cNvPr id="59" name="Text 41"/>
          <p:cNvSpPr txBox="1"/>
          <p:nvPr/>
        </p:nvSpPr>
        <p:spPr>
          <a:xfrm>
            <a:off x="6562649" y="4714646"/>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HCP/DTC Segmentation:</a:t>
            </a:r>
            <a:r>
              <a:rPr lang="en-US" sz="1000">
                <a:solidFill>
                  <a:srgbClr val="475569"/>
                </a:solidFill>
                <a:latin typeface="Roboto" pitchFamily="34" charset="0"/>
                <a:ea typeface="Roboto" pitchFamily="34" charset="-122"/>
                <a:cs typeface="Roboto" pitchFamily="34" charset="-120"/>
              </a:rPr>
              <a:t> Targeted messaging attribution models</a:t>
            </a:r>
            <a:endParaRPr lang="en-US" sz="1000"/>
          </a:p>
        </p:txBody>
      </p:sp>
      <p:pic>
        <p:nvPicPr>
          <p:cNvPr id="60" name="Image 16" descr="preencoded.png"/>
          <p:cNvPicPr>
            <a:picLocks noChangeAspect="1"/>
          </p:cNvPicPr>
          <p:nvPr/>
        </p:nvPicPr>
        <p:blipFill>
          <a:blip r:embed="rId6"/>
          <a:srcRect/>
          <a:stretch/>
        </p:blipFill>
        <p:spPr>
          <a:xfrm>
            <a:off x="6429146" y="4714646"/>
            <a:ext cx="133502" cy="133502"/>
          </a:xfrm>
          <a:prstGeom prst="rect">
            <a:avLst/>
          </a:prstGeom>
        </p:spPr>
      </p:pic>
      <p:sp>
        <p:nvSpPr>
          <p:cNvPr id="61" name="Text 42"/>
          <p:cNvSpPr txBox="1"/>
          <p:nvPr/>
        </p:nvSpPr>
        <p:spPr>
          <a:xfrm>
            <a:off x="6562649" y="5015484"/>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Campaign Taxonomy:</a:t>
            </a:r>
            <a:r>
              <a:rPr lang="en-US" sz="1000">
                <a:solidFill>
                  <a:srgbClr val="475569"/>
                </a:solidFill>
                <a:latin typeface="Roboto" pitchFamily="34" charset="0"/>
                <a:ea typeface="Roboto" pitchFamily="34" charset="-122"/>
                <a:cs typeface="Roboto" pitchFamily="34" charset="-120"/>
              </a:rPr>
              <a:t> Standardized tracking across brands</a:t>
            </a:r>
            <a:endParaRPr lang="en-US" sz="1000"/>
          </a:p>
        </p:txBody>
      </p:sp>
      <p:pic>
        <p:nvPicPr>
          <p:cNvPr id="62" name="Image 17" descr="preencoded.png"/>
          <p:cNvPicPr>
            <a:picLocks noChangeAspect="1"/>
          </p:cNvPicPr>
          <p:nvPr/>
        </p:nvPicPr>
        <p:blipFill>
          <a:blip r:embed="rId6"/>
          <a:srcRect/>
          <a:stretch/>
        </p:blipFill>
        <p:spPr>
          <a:xfrm>
            <a:off x="6429146" y="5015484"/>
            <a:ext cx="133502" cy="133502"/>
          </a:xfrm>
          <a:prstGeom prst="rect">
            <a:avLst/>
          </a:prstGeom>
        </p:spPr>
      </p:pic>
      <p:sp>
        <p:nvSpPr>
          <p:cNvPr id="63" name="Text 43"/>
          <p:cNvSpPr txBox="1"/>
          <p:nvPr/>
        </p:nvSpPr>
        <p:spPr>
          <a:xfrm>
            <a:off x="6562649" y="5316322"/>
            <a:ext cx="5172761" cy="191110"/>
          </a:xfrm>
          <a:prstGeom prst="rect">
            <a:avLst/>
          </a:prstGeom>
          <a:noFill/>
          <a:ln/>
        </p:spPr>
        <p:txBody>
          <a:bodyPr wrap="square" lIns="0" tIns="0" rIns="0" bIns="0" rtlCol="0" anchor="ctr"/>
          <a:lstStyle/>
          <a:p>
            <a:pPr marL="0" indent="0" algn="l">
              <a:buNone/>
            </a:pPr>
            <a:r>
              <a:rPr lang="en-US" sz="1000" b="1">
                <a:solidFill>
                  <a:srgbClr val="475569"/>
                </a:solidFill>
                <a:latin typeface="Roboto" pitchFamily="34" charset="0"/>
                <a:ea typeface="Roboto" pitchFamily="34" charset="-122"/>
                <a:cs typeface="Roboto" pitchFamily="34" charset="-120"/>
              </a:rPr>
              <a:t>Regulatory Ready:</a:t>
            </a:r>
            <a:r>
              <a:rPr lang="en-US" sz="1000">
                <a:solidFill>
                  <a:srgbClr val="475569"/>
                </a:solidFill>
                <a:latin typeface="Roboto" pitchFamily="34" charset="0"/>
                <a:ea typeface="Roboto" pitchFamily="34" charset="-122"/>
                <a:cs typeface="Roboto" pitchFamily="34" charset="-120"/>
              </a:rPr>
              <a:t> Secure, compliant data handling architecture</a:t>
            </a:r>
            <a:endParaRPr lang="en-US" sz="1000"/>
          </a:p>
        </p:txBody>
      </p:sp>
      <p:pic>
        <p:nvPicPr>
          <p:cNvPr id="64" name="Image 18" descr="preencoded.png"/>
          <p:cNvPicPr>
            <a:picLocks noChangeAspect="1"/>
          </p:cNvPicPr>
          <p:nvPr/>
        </p:nvPicPr>
        <p:blipFill>
          <a:blip r:embed="rId6"/>
          <a:srcRect/>
          <a:stretch/>
        </p:blipFill>
        <p:spPr>
          <a:xfrm>
            <a:off x="6429146" y="5316322"/>
            <a:ext cx="133502" cy="133502"/>
          </a:xfrm>
          <a:prstGeom prst="rect">
            <a:avLst/>
          </a:prstGeom>
        </p:spPr>
      </p:pic>
      <p:sp>
        <p:nvSpPr>
          <p:cNvPr id="65" name="Text 44"/>
          <p:cNvSpPr txBox="1"/>
          <p:nvPr/>
        </p:nvSpPr>
        <p:spPr>
          <a:xfrm>
            <a:off x="2852014" y="6305702"/>
            <a:ext cx="1052474" cy="152705"/>
          </a:xfrm>
          <a:prstGeom prst="rect">
            <a:avLst/>
          </a:prstGeom>
          <a:noFill/>
          <a:ln/>
        </p:spPr>
        <p:txBody>
          <a:bodyPr wrap="square" lIns="0" tIns="0" rIns="0" bIns="0" rtlCol="0" anchor="ctr"/>
          <a:lstStyle/>
          <a:p>
            <a:pPr marL="0" indent="0" algn="l">
              <a:buNone/>
            </a:pPr>
            <a:r>
              <a:rPr lang="en-US" sz="1000" b="1" kern="0" spc="75">
                <a:solidFill>
                  <a:srgbClr val="FFFFFF"/>
                </a:solidFill>
                <a:latin typeface="Roboto" pitchFamily="34" charset="0"/>
                <a:ea typeface="Roboto" pitchFamily="34" charset="-122"/>
                <a:cs typeface="Roboto" pitchFamily="34" charset="-120"/>
              </a:rPr>
              <a:t>Powered By</a:t>
            </a:r>
            <a:endParaRPr lang="en-US" sz="1000"/>
          </a:p>
        </p:txBody>
      </p:sp>
      <p:pic>
        <p:nvPicPr>
          <p:cNvPr id="66" name="Image 19" descr="preencoded.png"/>
          <p:cNvPicPr>
            <a:picLocks noChangeAspect="1"/>
          </p:cNvPicPr>
          <p:nvPr/>
        </p:nvPicPr>
        <p:blipFill>
          <a:blip r:embed="rId10"/>
          <a:srcRect l="-236" r="-236"/>
          <a:stretch/>
        </p:blipFill>
        <p:spPr>
          <a:xfrm>
            <a:off x="4142232" y="6253582"/>
            <a:ext cx="1380744" cy="256946"/>
          </a:xfrm>
          <a:prstGeom prst="rect">
            <a:avLst/>
          </a:prstGeom>
        </p:spPr>
      </p:pic>
      <p:sp>
        <p:nvSpPr>
          <p:cNvPr id="67" name="Text 45"/>
          <p:cNvSpPr txBox="1"/>
          <p:nvPr/>
        </p:nvSpPr>
        <p:spPr>
          <a:xfrm>
            <a:off x="4475988" y="6253582"/>
            <a:ext cx="1104595" cy="257861"/>
          </a:xfrm>
          <a:prstGeom prst="rect">
            <a:avLst/>
          </a:prstGeom>
          <a:noFill/>
          <a:ln/>
        </p:spPr>
        <p:txBody>
          <a:bodyPr wrap="square" lIns="0" tIns="0" rIns="0" bIns="0" rtlCol="0" anchor="ctr"/>
          <a:lstStyle/>
          <a:p>
            <a:pPr marL="0" indent="0" algn="l">
              <a:buNone/>
            </a:pPr>
            <a:r>
              <a:rPr lang="en-US" sz="900">
                <a:solidFill>
                  <a:srgbClr val="FFFFFF"/>
                </a:solidFill>
                <a:latin typeface="Roboto" pitchFamily="34" charset="0"/>
                <a:ea typeface="Roboto" pitchFamily="34" charset="-122"/>
                <a:cs typeface="Roboto" pitchFamily="34" charset="-120"/>
              </a:rPr>
              <a:t> Microsoft Azure</a:t>
            </a:r>
            <a:endParaRPr lang="en-US" sz="900"/>
          </a:p>
        </p:txBody>
      </p:sp>
      <p:pic>
        <p:nvPicPr>
          <p:cNvPr id="68" name="Image 20" descr="preencoded.png"/>
          <p:cNvPicPr>
            <a:picLocks noChangeAspect="1"/>
          </p:cNvPicPr>
          <p:nvPr/>
        </p:nvPicPr>
        <p:blipFill>
          <a:blip r:embed="rId11"/>
          <a:srcRect t="-1359" b="-1359"/>
          <a:stretch/>
        </p:blipFill>
        <p:spPr>
          <a:xfrm>
            <a:off x="4294937" y="6319418"/>
            <a:ext cx="105156" cy="123444"/>
          </a:xfrm>
          <a:prstGeom prst="rect">
            <a:avLst/>
          </a:prstGeom>
        </p:spPr>
      </p:pic>
      <p:pic>
        <p:nvPicPr>
          <p:cNvPr id="69" name="Image 21" descr="preencoded.png"/>
          <p:cNvPicPr>
            <a:picLocks noChangeAspect="1"/>
          </p:cNvPicPr>
          <p:nvPr/>
        </p:nvPicPr>
        <p:blipFill>
          <a:blip r:embed="rId12"/>
          <a:srcRect l="-215" r="-215"/>
          <a:stretch/>
        </p:blipFill>
        <p:spPr>
          <a:xfrm>
            <a:off x="5708599" y="6253582"/>
            <a:ext cx="1314907" cy="256946"/>
          </a:xfrm>
          <a:prstGeom prst="rect">
            <a:avLst/>
          </a:prstGeom>
        </p:spPr>
      </p:pic>
      <p:sp>
        <p:nvSpPr>
          <p:cNvPr id="70" name="Text 46"/>
          <p:cNvSpPr txBox="1"/>
          <p:nvPr/>
        </p:nvSpPr>
        <p:spPr>
          <a:xfrm>
            <a:off x="6042355" y="6253582"/>
            <a:ext cx="1037844" cy="257861"/>
          </a:xfrm>
          <a:prstGeom prst="rect">
            <a:avLst/>
          </a:prstGeom>
          <a:noFill/>
          <a:ln/>
        </p:spPr>
        <p:txBody>
          <a:bodyPr wrap="square" lIns="0" tIns="0" rIns="0" bIns="0" rtlCol="0" anchor="ctr"/>
          <a:lstStyle/>
          <a:p>
            <a:pPr marL="0" indent="0" algn="l">
              <a:buNone/>
            </a:pPr>
            <a:r>
              <a:rPr lang="en-US" sz="900">
                <a:solidFill>
                  <a:srgbClr val="FFFFFF"/>
                </a:solidFill>
                <a:latin typeface="Roboto" pitchFamily="34" charset="0"/>
                <a:ea typeface="Roboto" pitchFamily="34" charset="-122"/>
                <a:cs typeface="Roboto" pitchFamily="34" charset="-120"/>
              </a:rPr>
              <a:t> Azure Synapse</a:t>
            </a:r>
            <a:endParaRPr lang="en-US" sz="900"/>
          </a:p>
        </p:txBody>
      </p:sp>
      <p:pic>
        <p:nvPicPr>
          <p:cNvPr id="71" name="Image 22" descr="preencoded.png"/>
          <p:cNvPicPr>
            <a:picLocks noChangeAspect="1"/>
          </p:cNvPicPr>
          <p:nvPr/>
        </p:nvPicPr>
        <p:blipFill>
          <a:blip r:embed="rId13"/>
          <a:srcRect t="-1359" b="-1359"/>
          <a:stretch/>
        </p:blipFill>
        <p:spPr>
          <a:xfrm>
            <a:off x="5860390" y="6319418"/>
            <a:ext cx="105156" cy="123444"/>
          </a:xfrm>
          <a:prstGeom prst="rect">
            <a:avLst/>
          </a:prstGeom>
        </p:spPr>
      </p:pic>
      <p:pic>
        <p:nvPicPr>
          <p:cNvPr id="72" name="Image 23" descr="preencoded.png"/>
          <p:cNvPicPr>
            <a:picLocks noChangeAspect="1"/>
          </p:cNvPicPr>
          <p:nvPr/>
        </p:nvPicPr>
        <p:blipFill>
          <a:blip r:embed="rId14"/>
          <a:srcRect l="-93" r="-93"/>
          <a:stretch/>
        </p:blipFill>
        <p:spPr>
          <a:xfrm>
            <a:off x="7209130" y="6253582"/>
            <a:ext cx="1000354" cy="256946"/>
          </a:xfrm>
          <a:prstGeom prst="rect">
            <a:avLst/>
          </a:prstGeom>
        </p:spPr>
      </p:pic>
      <p:sp>
        <p:nvSpPr>
          <p:cNvPr id="73" name="Text 47"/>
          <p:cNvSpPr txBox="1"/>
          <p:nvPr/>
        </p:nvSpPr>
        <p:spPr>
          <a:xfrm>
            <a:off x="7561174" y="6253582"/>
            <a:ext cx="705917" cy="257861"/>
          </a:xfrm>
          <a:prstGeom prst="rect">
            <a:avLst/>
          </a:prstGeom>
          <a:noFill/>
          <a:ln/>
        </p:spPr>
        <p:txBody>
          <a:bodyPr wrap="square" lIns="0" tIns="0" rIns="0" bIns="0" rtlCol="0" anchor="ctr"/>
          <a:lstStyle/>
          <a:p>
            <a:pPr marL="0" indent="0" algn="l">
              <a:buNone/>
            </a:pPr>
            <a:r>
              <a:rPr lang="en-US" sz="900">
                <a:solidFill>
                  <a:srgbClr val="FFFFFF"/>
                </a:solidFill>
                <a:latin typeface="Roboto" pitchFamily="34" charset="0"/>
                <a:ea typeface="Roboto" pitchFamily="34" charset="-122"/>
                <a:cs typeface="Roboto" pitchFamily="34" charset="-120"/>
              </a:rPr>
              <a:t> Power BI</a:t>
            </a:r>
            <a:endParaRPr lang="en-US" sz="900"/>
          </a:p>
        </p:txBody>
      </p:sp>
      <p:pic>
        <p:nvPicPr>
          <p:cNvPr id="74" name="Image 24" descr="preencoded.png"/>
          <p:cNvPicPr>
            <a:picLocks noChangeAspect="1"/>
          </p:cNvPicPr>
          <p:nvPr/>
        </p:nvPicPr>
        <p:blipFill>
          <a:blip r:embed="rId15"/>
          <a:srcRect/>
          <a:stretch/>
        </p:blipFill>
        <p:spPr>
          <a:xfrm>
            <a:off x="7361834" y="6319418"/>
            <a:ext cx="123444" cy="123444"/>
          </a:xfrm>
          <a:prstGeom prst="rect">
            <a:avLst/>
          </a:prstGeom>
        </p:spPr>
      </p:pic>
      <p:pic>
        <p:nvPicPr>
          <p:cNvPr id="75" name="Image 25" descr="preencoded.png"/>
          <p:cNvPicPr>
            <a:picLocks noChangeAspect="1"/>
          </p:cNvPicPr>
          <p:nvPr/>
        </p:nvPicPr>
        <p:blipFill>
          <a:blip r:embed="rId16"/>
          <a:srcRect l="-151" r="-151"/>
          <a:stretch/>
        </p:blipFill>
        <p:spPr>
          <a:xfrm>
            <a:off x="8398764" y="6253582"/>
            <a:ext cx="942746" cy="256946"/>
          </a:xfrm>
          <a:prstGeom prst="rect">
            <a:avLst/>
          </a:prstGeom>
        </p:spPr>
      </p:pic>
      <p:sp>
        <p:nvSpPr>
          <p:cNvPr id="76" name="Text 48"/>
          <p:cNvSpPr txBox="1"/>
          <p:nvPr/>
        </p:nvSpPr>
        <p:spPr>
          <a:xfrm>
            <a:off x="8780069" y="6253582"/>
            <a:ext cx="619049" cy="257861"/>
          </a:xfrm>
          <a:prstGeom prst="rect">
            <a:avLst/>
          </a:prstGeom>
          <a:noFill/>
          <a:ln/>
        </p:spPr>
        <p:txBody>
          <a:bodyPr wrap="square" lIns="0" tIns="0" rIns="0" bIns="0" rtlCol="0" anchor="ctr"/>
          <a:lstStyle/>
          <a:p>
            <a:pPr marL="0" indent="0" algn="l">
              <a:buNone/>
            </a:pPr>
            <a:r>
              <a:rPr lang="en-US" sz="900">
                <a:solidFill>
                  <a:srgbClr val="FFFFFF"/>
                </a:solidFill>
                <a:latin typeface="Roboto" pitchFamily="34" charset="0"/>
                <a:ea typeface="Roboto" pitchFamily="34" charset="-122"/>
                <a:cs typeface="Roboto" pitchFamily="34" charset="-120"/>
              </a:rPr>
              <a:t> OpenAI</a:t>
            </a:r>
            <a:endParaRPr lang="en-US" sz="900"/>
          </a:p>
        </p:txBody>
      </p:sp>
      <p:pic>
        <p:nvPicPr>
          <p:cNvPr id="77" name="Image 26" descr="preencoded.png"/>
          <p:cNvPicPr>
            <a:picLocks noChangeAspect="1"/>
          </p:cNvPicPr>
          <p:nvPr/>
        </p:nvPicPr>
        <p:blipFill>
          <a:blip r:embed="rId17"/>
          <a:srcRect t="-524" b="-524"/>
          <a:stretch/>
        </p:blipFill>
        <p:spPr>
          <a:xfrm>
            <a:off x="8551469" y="6319418"/>
            <a:ext cx="152705" cy="123444"/>
          </a:xfrm>
          <a:prstGeom prst="rect">
            <a:avLst/>
          </a:prstGeom>
        </p:spPr>
      </p:pic>
      <p:pic>
        <p:nvPicPr>
          <p:cNvPr id="79" name="Picture 78" descr="A blue and green pill with a black background&#10;&#10;AI-generated content may be incorrect.">
            <a:extLst>
              <a:ext uri="{FF2B5EF4-FFF2-40B4-BE49-F238E27FC236}">
                <a16:creationId xmlns:a16="http://schemas.microsoft.com/office/drawing/2014/main" id="{32CBE1A7-AFF5-F3B1-115A-297E59106FB6}"/>
              </a:ext>
            </a:extLst>
          </p:cNvPr>
          <p:cNvPicPr>
            <a:picLocks noChangeAspect="1"/>
          </p:cNvPicPr>
          <p:nvPr/>
        </p:nvPicPr>
        <p:blipFill>
          <a:blip r:embed="rId18"/>
          <a:srcRect l="360" t="22542" r="2520" b="18447"/>
          <a:stretch>
            <a:fillRect/>
          </a:stretch>
        </p:blipFill>
        <p:spPr>
          <a:xfrm>
            <a:off x="90439" y="-70168"/>
            <a:ext cx="1507626" cy="73423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3" name="Shape 1"/>
          <p:cNvSpPr/>
          <p:nvPr/>
        </p:nvSpPr>
        <p:spPr>
          <a:xfrm>
            <a:off x="0" y="0"/>
            <a:ext cx="12191695" cy="6858000"/>
          </a:xfrm>
          <a:prstGeom prst="rect">
            <a:avLst/>
          </a:prstGeom>
          <a:solidFill>
            <a:srgbClr val="FFFFFF"/>
          </a:solidFill>
          <a:ln w="12700">
            <a:solidFill>
              <a:srgbClr val="FFFFFF">
                <a:alpha val="0"/>
              </a:srgbClr>
            </a:solidFill>
            <a:prstDash val="solid"/>
          </a:ln>
        </p:spPr>
        <p:txBody>
          <a:bodyPr/>
          <a:lstStyle/>
          <a:p>
            <a:endParaRPr lang="en-US"/>
          </a:p>
        </p:txBody>
      </p:sp>
      <p:sp>
        <p:nvSpPr>
          <p:cNvPr id="4" name="Shape 2"/>
          <p:cNvSpPr/>
          <p:nvPr/>
        </p:nvSpPr>
        <p:spPr>
          <a:xfrm>
            <a:off x="381305" y="1238098"/>
            <a:ext cx="2095805" cy="2143354"/>
          </a:xfrm>
          <a:prstGeom prst="roundRect">
            <a:avLst>
              <a:gd name="adj" fmla="val 3173"/>
            </a:avLst>
          </a:prstGeom>
          <a:solidFill>
            <a:srgbClr val="F0FDFB"/>
          </a:solidFill>
          <a:ln/>
          <a:effectLst>
            <a:outerShdw blurRad="76200" dist="25400" dir="16200000" algn="bl" rotWithShape="0">
              <a:srgbClr val="000000">
                <a:alpha val="5000"/>
              </a:srgbClr>
            </a:outerShdw>
          </a:effectLst>
        </p:spPr>
        <p:txBody>
          <a:bodyPr/>
          <a:lstStyle/>
          <a:p>
            <a:endParaRPr lang="en-US"/>
          </a:p>
        </p:txBody>
      </p:sp>
      <p:sp>
        <p:nvSpPr>
          <p:cNvPr id="5" name="Shape 3"/>
          <p:cNvSpPr/>
          <p:nvPr/>
        </p:nvSpPr>
        <p:spPr>
          <a:xfrm>
            <a:off x="381305" y="1238098"/>
            <a:ext cx="2095805" cy="38405"/>
          </a:xfrm>
          <a:prstGeom prst="roundRect">
            <a:avLst>
              <a:gd name="adj" fmla="val 173159"/>
            </a:avLst>
          </a:prstGeom>
          <a:solidFill>
            <a:srgbClr val="14A49C"/>
          </a:solidFill>
          <a:ln w="12700">
            <a:solidFill>
              <a:srgbClr val="14A49C">
                <a:alpha val="0"/>
              </a:srgbClr>
            </a:solidFill>
            <a:prstDash val="solid"/>
          </a:ln>
        </p:spPr>
        <p:txBody>
          <a:bodyPr/>
          <a:lstStyle/>
          <a:p>
            <a:endParaRPr lang="en-US"/>
          </a:p>
        </p:txBody>
      </p:sp>
      <p:sp>
        <p:nvSpPr>
          <p:cNvPr id="6" name="Shape 4"/>
          <p:cNvSpPr/>
          <p:nvPr/>
        </p:nvSpPr>
        <p:spPr>
          <a:xfrm>
            <a:off x="2619756" y="1238098"/>
            <a:ext cx="2095805" cy="2143354"/>
          </a:xfrm>
          <a:prstGeom prst="roundRect">
            <a:avLst>
              <a:gd name="adj" fmla="val 3173"/>
            </a:avLst>
          </a:prstGeom>
          <a:solidFill>
            <a:srgbClr val="F0FDFB"/>
          </a:solidFill>
          <a:ln/>
          <a:effectLst>
            <a:outerShdw blurRad="76200" dist="25400" dir="16200000" algn="bl" rotWithShape="0">
              <a:srgbClr val="000000">
                <a:alpha val="5000"/>
              </a:srgbClr>
            </a:outerShdw>
          </a:effectLst>
        </p:spPr>
        <p:txBody>
          <a:bodyPr/>
          <a:lstStyle/>
          <a:p>
            <a:endParaRPr lang="en-US"/>
          </a:p>
        </p:txBody>
      </p:sp>
      <p:sp>
        <p:nvSpPr>
          <p:cNvPr id="7" name="Shape 5"/>
          <p:cNvSpPr/>
          <p:nvPr/>
        </p:nvSpPr>
        <p:spPr>
          <a:xfrm>
            <a:off x="2619756" y="1238098"/>
            <a:ext cx="2095805" cy="38405"/>
          </a:xfrm>
          <a:prstGeom prst="roundRect">
            <a:avLst>
              <a:gd name="adj" fmla="val 173159"/>
            </a:avLst>
          </a:prstGeom>
          <a:solidFill>
            <a:srgbClr val="14A49C"/>
          </a:solidFill>
          <a:ln w="12700">
            <a:solidFill>
              <a:srgbClr val="14A49C">
                <a:alpha val="0"/>
              </a:srgbClr>
            </a:solidFill>
            <a:prstDash val="solid"/>
          </a:ln>
        </p:spPr>
        <p:txBody>
          <a:bodyPr/>
          <a:lstStyle/>
          <a:p>
            <a:endParaRPr lang="en-US"/>
          </a:p>
        </p:txBody>
      </p:sp>
      <p:sp>
        <p:nvSpPr>
          <p:cNvPr id="8" name="Shape 6"/>
          <p:cNvSpPr/>
          <p:nvPr/>
        </p:nvSpPr>
        <p:spPr>
          <a:xfrm>
            <a:off x="4858207" y="1238098"/>
            <a:ext cx="2095805" cy="2143354"/>
          </a:xfrm>
          <a:prstGeom prst="roundRect">
            <a:avLst>
              <a:gd name="adj" fmla="val 3173"/>
            </a:avLst>
          </a:prstGeom>
          <a:solidFill>
            <a:srgbClr val="F8FAFC"/>
          </a:solidFill>
          <a:ln/>
          <a:effectLst>
            <a:outerShdw blurRad="76200" dist="25400" dir="16200000" algn="bl" rotWithShape="0">
              <a:srgbClr val="000000">
                <a:alpha val="5000"/>
              </a:srgbClr>
            </a:outerShdw>
          </a:effectLst>
        </p:spPr>
        <p:txBody>
          <a:bodyPr/>
          <a:lstStyle/>
          <a:p>
            <a:endParaRPr lang="en-US"/>
          </a:p>
        </p:txBody>
      </p:sp>
      <p:sp>
        <p:nvSpPr>
          <p:cNvPr id="9" name="Shape 7"/>
          <p:cNvSpPr/>
          <p:nvPr/>
        </p:nvSpPr>
        <p:spPr>
          <a:xfrm>
            <a:off x="4858207" y="1238098"/>
            <a:ext cx="2095805" cy="38405"/>
          </a:xfrm>
          <a:prstGeom prst="roundRect">
            <a:avLst>
              <a:gd name="adj" fmla="val 173159"/>
            </a:avLst>
          </a:prstGeom>
          <a:solidFill>
            <a:srgbClr val="1B6999"/>
          </a:solidFill>
          <a:ln w="12700">
            <a:solidFill>
              <a:srgbClr val="1B6999">
                <a:alpha val="0"/>
              </a:srgbClr>
            </a:solidFill>
            <a:prstDash val="solid"/>
          </a:ln>
        </p:spPr>
        <p:txBody>
          <a:bodyPr/>
          <a:lstStyle/>
          <a:p>
            <a:endParaRPr lang="en-US"/>
          </a:p>
        </p:txBody>
      </p:sp>
      <p:sp>
        <p:nvSpPr>
          <p:cNvPr id="10" name="Shape 8"/>
          <p:cNvSpPr/>
          <p:nvPr/>
        </p:nvSpPr>
        <p:spPr>
          <a:xfrm>
            <a:off x="7095744" y="1238098"/>
            <a:ext cx="2095805" cy="2143354"/>
          </a:xfrm>
          <a:prstGeom prst="roundRect">
            <a:avLst>
              <a:gd name="adj" fmla="val 3173"/>
            </a:avLst>
          </a:prstGeom>
          <a:solidFill>
            <a:srgbClr val="F8FAFC"/>
          </a:solidFill>
          <a:ln/>
          <a:effectLst>
            <a:outerShdw blurRad="76200" dist="25400" dir="16200000" algn="bl" rotWithShape="0">
              <a:srgbClr val="000000">
                <a:alpha val="5000"/>
              </a:srgbClr>
            </a:outerShdw>
          </a:effectLst>
        </p:spPr>
        <p:txBody>
          <a:bodyPr/>
          <a:lstStyle/>
          <a:p>
            <a:endParaRPr lang="en-US"/>
          </a:p>
        </p:txBody>
      </p:sp>
      <p:sp>
        <p:nvSpPr>
          <p:cNvPr id="11" name="Shape 9"/>
          <p:cNvSpPr/>
          <p:nvPr/>
        </p:nvSpPr>
        <p:spPr>
          <a:xfrm>
            <a:off x="7095744" y="1238098"/>
            <a:ext cx="2095805" cy="38405"/>
          </a:xfrm>
          <a:prstGeom prst="roundRect">
            <a:avLst>
              <a:gd name="adj" fmla="val 173159"/>
            </a:avLst>
          </a:prstGeom>
          <a:solidFill>
            <a:srgbClr val="1B6999"/>
          </a:solidFill>
          <a:ln w="12700">
            <a:solidFill>
              <a:srgbClr val="1B6999">
                <a:alpha val="0"/>
              </a:srgbClr>
            </a:solidFill>
            <a:prstDash val="solid"/>
          </a:ln>
        </p:spPr>
        <p:txBody>
          <a:bodyPr/>
          <a:lstStyle/>
          <a:p>
            <a:endParaRPr lang="en-US"/>
          </a:p>
        </p:txBody>
      </p:sp>
      <p:sp>
        <p:nvSpPr>
          <p:cNvPr id="12" name="Shape 10"/>
          <p:cNvSpPr/>
          <p:nvPr/>
        </p:nvSpPr>
        <p:spPr>
          <a:xfrm>
            <a:off x="381305" y="3571646"/>
            <a:ext cx="2095805" cy="2286000"/>
          </a:xfrm>
          <a:prstGeom prst="roundRect">
            <a:avLst>
              <a:gd name="adj" fmla="val 3173"/>
            </a:avLst>
          </a:prstGeom>
          <a:solidFill>
            <a:srgbClr val="F8FAFC"/>
          </a:solidFill>
          <a:ln/>
          <a:effectLst>
            <a:outerShdw blurRad="76200" dist="25400" dir="16200000" algn="bl" rotWithShape="0">
              <a:srgbClr val="000000">
                <a:alpha val="5000"/>
              </a:srgbClr>
            </a:outerShdw>
          </a:effectLst>
        </p:spPr>
        <p:txBody>
          <a:bodyPr/>
          <a:lstStyle/>
          <a:p>
            <a:endParaRPr lang="en-US"/>
          </a:p>
        </p:txBody>
      </p:sp>
      <p:sp>
        <p:nvSpPr>
          <p:cNvPr id="13" name="Shape 11"/>
          <p:cNvSpPr/>
          <p:nvPr/>
        </p:nvSpPr>
        <p:spPr>
          <a:xfrm>
            <a:off x="381305" y="3571646"/>
            <a:ext cx="2095805" cy="38405"/>
          </a:xfrm>
          <a:prstGeom prst="roundRect">
            <a:avLst>
              <a:gd name="adj" fmla="val 173159"/>
            </a:avLst>
          </a:prstGeom>
          <a:solidFill>
            <a:srgbClr val="1B6999"/>
          </a:solidFill>
          <a:ln w="12700">
            <a:solidFill>
              <a:srgbClr val="1B6999">
                <a:alpha val="0"/>
              </a:srgbClr>
            </a:solidFill>
            <a:prstDash val="solid"/>
          </a:ln>
        </p:spPr>
        <p:txBody>
          <a:bodyPr/>
          <a:lstStyle/>
          <a:p>
            <a:endParaRPr lang="en-US"/>
          </a:p>
        </p:txBody>
      </p:sp>
      <p:sp>
        <p:nvSpPr>
          <p:cNvPr id="14" name="Shape 12"/>
          <p:cNvSpPr/>
          <p:nvPr/>
        </p:nvSpPr>
        <p:spPr>
          <a:xfrm>
            <a:off x="2619756" y="3571646"/>
            <a:ext cx="2095805" cy="2286000"/>
          </a:xfrm>
          <a:prstGeom prst="roundRect">
            <a:avLst>
              <a:gd name="adj" fmla="val 3173"/>
            </a:avLst>
          </a:prstGeom>
          <a:solidFill>
            <a:srgbClr val="F8FAFC"/>
          </a:solidFill>
          <a:ln/>
          <a:effectLst>
            <a:outerShdw blurRad="76200" dist="25400" dir="16200000" algn="bl" rotWithShape="0">
              <a:srgbClr val="000000">
                <a:alpha val="5000"/>
              </a:srgbClr>
            </a:outerShdw>
          </a:effectLst>
        </p:spPr>
        <p:txBody>
          <a:bodyPr/>
          <a:lstStyle/>
          <a:p>
            <a:endParaRPr lang="en-US"/>
          </a:p>
        </p:txBody>
      </p:sp>
      <p:sp>
        <p:nvSpPr>
          <p:cNvPr id="15" name="Shape 13"/>
          <p:cNvSpPr/>
          <p:nvPr/>
        </p:nvSpPr>
        <p:spPr>
          <a:xfrm>
            <a:off x="2619756" y="3571646"/>
            <a:ext cx="2095805" cy="38405"/>
          </a:xfrm>
          <a:prstGeom prst="roundRect">
            <a:avLst>
              <a:gd name="adj" fmla="val 173159"/>
            </a:avLst>
          </a:prstGeom>
          <a:solidFill>
            <a:srgbClr val="1B6999"/>
          </a:solidFill>
          <a:ln w="12700">
            <a:solidFill>
              <a:srgbClr val="1B6999">
                <a:alpha val="0"/>
              </a:srgbClr>
            </a:solidFill>
            <a:prstDash val="solid"/>
          </a:ln>
        </p:spPr>
        <p:txBody>
          <a:bodyPr/>
          <a:lstStyle/>
          <a:p>
            <a:endParaRPr lang="en-US"/>
          </a:p>
        </p:txBody>
      </p:sp>
      <p:sp>
        <p:nvSpPr>
          <p:cNvPr id="16" name="Shape 14"/>
          <p:cNvSpPr/>
          <p:nvPr/>
        </p:nvSpPr>
        <p:spPr>
          <a:xfrm>
            <a:off x="4858207" y="3571646"/>
            <a:ext cx="2095805" cy="2286000"/>
          </a:xfrm>
          <a:prstGeom prst="roundRect">
            <a:avLst>
              <a:gd name="adj" fmla="val 3173"/>
            </a:avLst>
          </a:prstGeom>
          <a:solidFill>
            <a:srgbClr val="F0FDFB"/>
          </a:solidFill>
          <a:ln/>
          <a:effectLst>
            <a:outerShdw blurRad="76200" dist="25400" dir="16200000" algn="bl" rotWithShape="0">
              <a:srgbClr val="000000">
                <a:alpha val="5000"/>
              </a:srgbClr>
            </a:outerShdw>
          </a:effectLst>
        </p:spPr>
        <p:txBody>
          <a:bodyPr/>
          <a:lstStyle/>
          <a:p>
            <a:endParaRPr lang="en-US"/>
          </a:p>
        </p:txBody>
      </p:sp>
      <p:sp>
        <p:nvSpPr>
          <p:cNvPr id="17" name="Shape 15"/>
          <p:cNvSpPr/>
          <p:nvPr/>
        </p:nvSpPr>
        <p:spPr>
          <a:xfrm>
            <a:off x="4858207" y="3571646"/>
            <a:ext cx="2095805" cy="38405"/>
          </a:xfrm>
          <a:prstGeom prst="roundRect">
            <a:avLst>
              <a:gd name="adj" fmla="val 173159"/>
            </a:avLst>
          </a:prstGeom>
          <a:solidFill>
            <a:srgbClr val="14A49C"/>
          </a:solidFill>
          <a:ln w="12700">
            <a:solidFill>
              <a:srgbClr val="14A49C">
                <a:alpha val="0"/>
              </a:srgbClr>
            </a:solidFill>
            <a:prstDash val="solid"/>
          </a:ln>
        </p:spPr>
        <p:txBody>
          <a:bodyPr/>
          <a:lstStyle/>
          <a:p>
            <a:endParaRPr lang="en-US"/>
          </a:p>
        </p:txBody>
      </p:sp>
      <p:sp>
        <p:nvSpPr>
          <p:cNvPr id="18" name="Shape 16"/>
          <p:cNvSpPr/>
          <p:nvPr/>
        </p:nvSpPr>
        <p:spPr>
          <a:xfrm>
            <a:off x="7095744" y="3571646"/>
            <a:ext cx="2095805" cy="2286000"/>
          </a:xfrm>
          <a:prstGeom prst="roundRect">
            <a:avLst>
              <a:gd name="adj" fmla="val 3173"/>
            </a:avLst>
          </a:prstGeom>
          <a:solidFill>
            <a:srgbClr val="F8FAFC"/>
          </a:solidFill>
          <a:ln/>
          <a:effectLst>
            <a:outerShdw blurRad="76200" dist="25400" dir="16200000" algn="bl" rotWithShape="0">
              <a:srgbClr val="000000">
                <a:alpha val="5000"/>
              </a:srgbClr>
            </a:outerShdw>
          </a:effectLst>
        </p:spPr>
        <p:txBody>
          <a:bodyPr/>
          <a:lstStyle/>
          <a:p>
            <a:endParaRPr lang="en-US"/>
          </a:p>
        </p:txBody>
      </p:sp>
      <p:sp>
        <p:nvSpPr>
          <p:cNvPr id="19" name="Shape 17"/>
          <p:cNvSpPr/>
          <p:nvPr/>
        </p:nvSpPr>
        <p:spPr>
          <a:xfrm>
            <a:off x="7095744" y="3571646"/>
            <a:ext cx="2095805" cy="38405"/>
          </a:xfrm>
          <a:prstGeom prst="roundRect">
            <a:avLst>
              <a:gd name="adj" fmla="val 173159"/>
            </a:avLst>
          </a:prstGeom>
          <a:solidFill>
            <a:srgbClr val="1B6999"/>
          </a:solidFill>
          <a:ln w="12700">
            <a:solidFill>
              <a:srgbClr val="1B6999">
                <a:alpha val="0"/>
              </a:srgbClr>
            </a:solidFill>
            <a:prstDash val="solid"/>
          </a:ln>
        </p:spPr>
        <p:txBody>
          <a:bodyPr/>
          <a:lstStyle/>
          <a:p>
            <a:endParaRPr lang="en-US"/>
          </a:p>
        </p:txBody>
      </p:sp>
      <p:sp>
        <p:nvSpPr>
          <p:cNvPr id="20" name="Shape 18"/>
          <p:cNvSpPr/>
          <p:nvPr/>
        </p:nvSpPr>
        <p:spPr>
          <a:xfrm>
            <a:off x="9381744" y="1238098"/>
            <a:ext cx="2428646" cy="4619549"/>
          </a:xfrm>
          <a:prstGeom prst="roundRect">
            <a:avLst>
              <a:gd name="adj" fmla="val 2362"/>
            </a:avLst>
          </a:prstGeom>
          <a:solidFill>
            <a:srgbClr val="002A5A"/>
          </a:solidFill>
          <a:ln w="12700">
            <a:solidFill>
              <a:srgbClr val="FFFFFF">
                <a:alpha val="0"/>
              </a:srgbClr>
            </a:solidFill>
            <a:prstDash val="solid"/>
          </a:ln>
          <a:effectLst>
            <a:outerShdw blurRad="114300" dist="38100" dir="16200000" algn="bl" rotWithShape="0">
              <a:srgbClr val="000000">
                <a:alpha val="10000"/>
              </a:srgbClr>
            </a:outerShdw>
          </a:effectLst>
        </p:spPr>
        <p:txBody>
          <a:bodyPr/>
          <a:lstStyle/>
          <a:p>
            <a:endParaRPr lang="en-US"/>
          </a:p>
        </p:txBody>
      </p:sp>
      <p:sp>
        <p:nvSpPr>
          <p:cNvPr id="21" name="Shape 19"/>
          <p:cNvSpPr/>
          <p:nvPr/>
        </p:nvSpPr>
        <p:spPr>
          <a:xfrm>
            <a:off x="381305" y="6048756"/>
            <a:ext cx="11430000" cy="476402"/>
          </a:xfrm>
          <a:prstGeom prst="roundRect">
            <a:avLst>
              <a:gd name="adj" fmla="val 61420"/>
            </a:avLst>
          </a:prstGeom>
          <a:solidFill>
            <a:srgbClr val="14A49C"/>
          </a:solidFill>
          <a:ln w="12700">
            <a:solidFill>
              <a:srgbClr val="FFFFFF">
                <a:alpha val="0"/>
              </a:srgbClr>
            </a:solidFill>
            <a:prstDash val="solid"/>
          </a:ln>
          <a:effectLst>
            <a:outerShdw blurRad="76200" dist="25400" dir="16200000" algn="bl" rotWithShape="0">
              <a:srgbClr val="000000">
                <a:alpha val="10000"/>
              </a:srgbClr>
            </a:outerShdw>
          </a:effectLst>
        </p:spPr>
        <p:txBody>
          <a:bodyPr/>
          <a:lstStyle/>
          <a:p>
            <a:endParaRPr lang="en-US"/>
          </a:p>
        </p:txBody>
      </p:sp>
      <p:sp>
        <p:nvSpPr>
          <p:cNvPr id="22" name="Text 20"/>
          <p:cNvSpPr txBox="1"/>
          <p:nvPr/>
        </p:nvSpPr>
        <p:spPr>
          <a:xfrm>
            <a:off x="564185" y="415036"/>
            <a:ext cx="9639605" cy="676656"/>
          </a:xfrm>
          <a:prstGeom prst="rect">
            <a:avLst/>
          </a:prstGeom>
          <a:noFill/>
          <a:ln/>
        </p:spPr>
        <p:txBody>
          <a:bodyPr wrap="square" lIns="0" tIns="0" rIns="0" bIns="0" rtlCol="0" anchor="ctr"/>
          <a:lstStyle/>
          <a:p>
            <a:endParaRPr lang="en-US" sz="2400" b="1">
              <a:solidFill>
                <a:srgbClr val="002A5A"/>
              </a:solidFill>
              <a:latin typeface="Roboto"/>
              <a:ea typeface="Roboto"/>
              <a:cs typeface="Roboto"/>
            </a:endParaRPr>
          </a:p>
          <a:p>
            <a:r>
              <a:rPr lang="en-US" sz="2400" b="1" err="1">
                <a:solidFill>
                  <a:srgbClr val="002A5A"/>
                </a:solidFill>
                <a:latin typeface="Roboto"/>
                <a:ea typeface="Roboto"/>
                <a:cs typeface="Roboto"/>
              </a:rPr>
              <a:t>Nashiah</a:t>
            </a:r>
            <a:r>
              <a:rPr lang="en-US" sz="2400" b="1">
                <a:solidFill>
                  <a:srgbClr val="002A5A"/>
                </a:solidFill>
                <a:latin typeface="Roboto"/>
                <a:ea typeface="Roboto"/>
                <a:cs typeface="Roboto"/>
              </a:rPr>
              <a:t> : Strategic Technology Partner with Product Mindset</a:t>
            </a:r>
            <a:endParaRPr lang="en-US"/>
          </a:p>
        </p:txBody>
      </p:sp>
      <p:sp>
        <p:nvSpPr>
          <p:cNvPr id="23" name="Shape 21"/>
          <p:cNvSpPr/>
          <p:nvPr/>
        </p:nvSpPr>
        <p:spPr>
          <a:xfrm>
            <a:off x="523951" y="1380744"/>
            <a:ext cx="304495" cy="304495"/>
          </a:xfrm>
          <a:prstGeom prst="roundRect">
            <a:avLst>
              <a:gd name="adj" fmla="val 112613"/>
            </a:avLst>
          </a:prstGeom>
          <a:solidFill>
            <a:srgbClr val="14A49C"/>
          </a:solidFill>
          <a:ln w="12700">
            <a:solidFill>
              <a:srgbClr val="FFFFFF">
                <a:alpha val="0"/>
              </a:srgbClr>
            </a:solidFill>
            <a:prstDash val="solid"/>
          </a:ln>
        </p:spPr>
        <p:txBody>
          <a:bodyPr/>
          <a:lstStyle/>
          <a:p>
            <a:endParaRPr lang="en-US"/>
          </a:p>
        </p:txBody>
      </p:sp>
      <p:pic>
        <p:nvPicPr>
          <p:cNvPr id="24" name="Image 0" descr="preencoded.png"/>
          <p:cNvPicPr>
            <a:picLocks noChangeAspect="1"/>
          </p:cNvPicPr>
          <p:nvPr/>
        </p:nvPicPr>
        <p:blipFill>
          <a:blip r:embed="rId3"/>
          <a:srcRect/>
          <a:stretch/>
        </p:blipFill>
        <p:spPr>
          <a:xfrm>
            <a:off x="599846" y="1457554"/>
            <a:ext cx="152705" cy="152705"/>
          </a:xfrm>
          <a:prstGeom prst="rect">
            <a:avLst/>
          </a:prstGeom>
        </p:spPr>
      </p:pic>
      <p:sp>
        <p:nvSpPr>
          <p:cNvPr id="25" name="Text 22"/>
          <p:cNvSpPr txBox="1"/>
          <p:nvPr/>
        </p:nvSpPr>
        <p:spPr>
          <a:xfrm>
            <a:off x="905256" y="1380744"/>
            <a:ext cx="1536192" cy="324612"/>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AI Applications &amp; Innovation</a:t>
            </a:r>
            <a:endParaRPr lang="en-US" sz="1000"/>
          </a:p>
        </p:txBody>
      </p:sp>
      <p:sp>
        <p:nvSpPr>
          <p:cNvPr id="26" name="Text 23"/>
          <p:cNvSpPr txBox="1"/>
          <p:nvPr/>
        </p:nvSpPr>
        <p:spPr>
          <a:xfrm>
            <a:off x="514096" y="2449678"/>
            <a:ext cx="1783080" cy="143561"/>
          </a:xfrm>
          <a:prstGeom prst="rect">
            <a:avLst/>
          </a:prstGeom>
          <a:noFill/>
          <a:ln/>
        </p:spPr>
        <p:txBody>
          <a:bodyPr wrap="square" lIns="0" tIns="0" rIns="0" bIns="0" rtlCol="0" anchor="ctr"/>
          <a:lstStyle/>
          <a:p>
            <a:pPr marL="0" indent="0" algn="l">
              <a:buNone/>
            </a:pPr>
            <a:r>
              <a:rPr lang="en-US" sz="900">
                <a:solidFill>
                  <a:srgbClr val="334155"/>
                </a:solidFill>
                <a:latin typeface="Roboto" pitchFamily="34" charset="0"/>
                <a:ea typeface="Roboto" pitchFamily="34" charset="-122"/>
                <a:cs typeface="Roboto" pitchFamily="34" charset="-120"/>
              </a:rPr>
              <a:t>AI-enabled Pre-MLR review</a:t>
            </a:r>
            <a:endParaRPr lang="en-US" sz="900"/>
          </a:p>
        </p:txBody>
      </p:sp>
      <p:sp>
        <p:nvSpPr>
          <p:cNvPr id="27" name="Text 24"/>
          <p:cNvSpPr txBox="1"/>
          <p:nvPr/>
        </p:nvSpPr>
        <p:spPr>
          <a:xfrm>
            <a:off x="524256" y="2660091"/>
            <a:ext cx="1773936" cy="286207"/>
          </a:xfrm>
          <a:prstGeom prst="rect">
            <a:avLst/>
          </a:prstGeom>
          <a:noFill/>
          <a:ln/>
        </p:spPr>
        <p:txBody>
          <a:bodyPr wrap="square" lIns="0" tIns="0" rIns="0" bIns="0" rtlCol="0" anchor="ctr"/>
          <a:lstStyle/>
          <a:p>
            <a:pPr marL="0" indent="0" algn="l">
              <a:buNone/>
            </a:pPr>
            <a:r>
              <a:rPr lang="en-US" sz="900">
                <a:solidFill>
                  <a:srgbClr val="334155"/>
                </a:solidFill>
                <a:latin typeface="Roboto" pitchFamily="34" charset="0"/>
                <a:ea typeface="Roboto" pitchFamily="34" charset="-122"/>
                <a:cs typeface="Roboto" pitchFamily="34" charset="-120"/>
              </a:rPr>
              <a:t>AI audience simulation (HCP/Patient)</a:t>
            </a:r>
            <a:endParaRPr lang="en-US" sz="900"/>
          </a:p>
        </p:txBody>
      </p:sp>
      <p:sp>
        <p:nvSpPr>
          <p:cNvPr id="28" name="Text 25"/>
          <p:cNvSpPr txBox="1"/>
          <p:nvPr/>
        </p:nvSpPr>
        <p:spPr>
          <a:xfrm>
            <a:off x="514096" y="2190191"/>
            <a:ext cx="1783080" cy="143561"/>
          </a:xfrm>
          <a:prstGeom prst="rect">
            <a:avLst/>
          </a:prstGeom>
          <a:noFill/>
          <a:ln/>
        </p:spPr>
        <p:txBody>
          <a:bodyPr wrap="square" lIns="0" tIns="0" rIns="0" bIns="0" rtlCol="0" anchor="ctr"/>
          <a:lstStyle/>
          <a:p>
            <a:r>
              <a:rPr lang="en-US" sz="900">
                <a:solidFill>
                  <a:srgbClr val="334155"/>
                </a:solidFill>
                <a:latin typeface="Roboto"/>
                <a:ea typeface="Roboto"/>
                <a:cs typeface="Roboto"/>
              </a:rPr>
              <a:t>Custom AI dev (Cloud+ AI)</a:t>
            </a:r>
            <a:endParaRPr lang="en-US" sz="900">
              <a:solidFill>
                <a:srgbClr val="000000"/>
              </a:solidFill>
              <a:latin typeface="Calibri"/>
              <a:ea typeface="Calibri"/>
              <a:cs typeface="Calibri"/>
            </a:endParaRPr>
          </a:p>
        </p:txBody>
      </p:sp>
      <p:sp>
        <p:nvSpPr>
          <p:cNvPr id="29" name="Text 26"/>
          <p:cNvSpPr txBox="1"/>
          <p:nvPr/>
        </p:nvSpPr>
        <p:spPr>
          <a:xfrm>
            <a:off x="524256" y="3040685"/>
            <a:ext cx="1773936" cy="286207"/>
          </a:xfrm>
          <a:prstGeom prst="rect">
            <a:avLst/>
          </a:prstGeom>
          <a:noFill/>
          <a:ln/>
        </p:spPr>
        <p:txBody>
          <a:bodyPr wrap="square" lIns="0" tIns="0" rIns="0" bIns="0" rtlCol="0" anchor="ctr"/>
          <a:lstStyle/>
          <a:p>
            <a:r>
              <a:rPr lang="en-US" sz="900">
                <a:solidFill>
                  <a:srgbClr val="334155"/>
                </a:solidFill>
                <a:latin typeface="Roboto"/>
                <a:ea typeface="Roboto"/>
                <a:cs typeface="Roboto"/>
              </a:rPr>
              <a:t>AI Workflow automation &amp; rapid prototyping</a:t>
            </a:r>
            <a:endParaRPr lang="en-US" sz="900">
              <a:latin typeface="Roboto"/>
              <a:ea typeface="Roboto"/>
              <a:cs typeface="Roboto"/>
            </a:endParaRPr>
          </a:p>
        </p:txBody>
      </p:sp>
      <p:sp>
        <p:nvSpPr>
          <p:cNvPr id="30" name="Shape 27"/>
          <p:cNvSpPr/>
          <p:nvPr/>
        </p:nvSpPr>
        <p:spPr>
          <a:xfrm>
            <a:off x="2762402" y="1380744"/>
            <a:ext cx="304495" cy="304495"/>
          </a:xfrm>
          <a:prstGeom prst="roundRect">
            <a:avLst>
              <a:gd name="adj" fmla="val 112613"/>
            </a:avLst>
          </a:prstGeom>
          <a:solidFill>
            <a:srgbClr val="14A49C"/>
          </a:solidFill>
          <a:ln w="12700">
            <a:solidFill>
              <a:srgbClr val="FFFFFF">
                <a:alpha val="0"/>
              </a:srgbClr>
            </a:solidFill>
            <a:prstDash val="solid"/>
          </a:ln>
        </p:spPr>
        <p:txBody>
          <a:bodyPr/>
          <a:lstStyle/>
          <a:p>
            <a:endParaRPr lang="en-US"/>
          </a:p>
        </p:txBody>
      </p:sp>
      <p:pic>
        <p:nvPicPr>
          <p:cNvPr id="31" name="Image 1" descr="preencoded.png"/>
          <p:cNvPicPr>
            <a:picLocks noChangeAspect="1"/>
          </p:cNvPicPr>
          <p:nvPr/>
        </p:nvPicPr>
        <p:blipFill>
          <a:blip r:embed="rId4"/>
          <a:srcRect l="-33" r="-33"/>
          <a:stretch/>
        </p:blipFill>
        <p:spPr>
          <a:xfrm>
            <a:off x="2829154" y="1457554"/>
            <a:ext cx="171907" cy="152705"/>
          </a:xfrm>
          <a:prstGeom prst="rect">
            <a:avLst/>
          </a:prstGeom>
        </p:spPr>
      </p:pic>
      <p:sp>
        <p:nvSpPr>
          <p:cNvPr id="32" name="Text 28"/>
          <p:cNvSpPr txBox="1"/>
          <p:nvPr/>
        </p:nvSpPr>
        <p:spPr>
          <a:xfrm>
            <a:off x="3143707" y="1380744"/>
            <a:ext cx="1536192" cy="324612"/>
          </a:xfrm>
          <a:prstGeom prst="rect">
            <a:avLst/>
          </a:prstGeom>
          <a:noFill/>
          <a:ln/>
        </p:spPr>
        <p:txBody>
          <a:bodyPr wrap="square" lIns="0" tIns="0" rIns="0" bIns="0" rtlCol="0" anchor="ctr"/>
          <a:lstStyle/>
          <a:p>
            <a:r>
              <a:rPr lang="en-US" sz="1000" b="1">
                <a:solidFill>
                  <a:srgbClr val="1A1A2E"/>
                </a:solidFill>
                <a:latin typeface="Roboto"/>
                <a:ea typeface="Roboto"/>
                <a:cs typeface="Roboto"/>
              </a:rPr>
              <a:t>Data Platform, Machine Learning &amp; AI Insights</a:t>
            </a:r>
            <a:endParaRPr lang="en-US" sz="1000">
              <a:latin typeface="Roboto"/>
              <a:ea typeface="Roboto"/>
              <a:cs typeface="Roboto"/>
            </a:endParaRPr>
          </a:p>
        </p:txBody>
      </p:sp>
      <p:sp>
        <p:nvSpPr>
          <p:cNvPr id="33" name="Text 29"/>
          <p:cNvSpPr txBox="1"/>
          <p:nvPr/>
        </p:nvSpPr>
        <p:spPr>
          <a:xfrm>
            <a:off x="2764597" y="1789278"/>
            <a:ext cx="1781251" cy="143561"/>
          </a:xfrm>
          <a:prstGeom prst="rect">
            <a:avLst/>
          </a:prstGeom>
          <a:noFill/>
          <a:ln/>
        </p:spPr>
        <p:txBody>
          <a:bodyPr wrap="square" lIns="0" tIns="0" rIns="0" bIns="0" rtlCol="0" anchor="ctr"/>
          <a:lstStyle/>
          <a:p>
            <a:r>
              <a:rPr lang="en-US" sz="900">
                <a:solidFill>
                  <a:srgbClr val="334155"/>
                </a:solidFill>
                <a:latin typeface="Roboto"/>
                <a:ea typeface="Roboto"/>
                <a:cs typeface="Roboto"/>
              </a:rPr>
              <a:t>Commercial  Data lake setup</a:t>
            </a:r>
          </a:p>
        </p:txBody>
      </p:sp>
      <p:sp>
        <p:nvSpPr>
          <p:cNvPr id="34" name="Text 30"/>
          <p:cNvSpPr txBox="1"/>
          <p:nvPr/>
        </p:nvSpPr>
        <p:spPr>
          <a:xfrm>
            <a:off x="2764597" y="1954304"/>
            <a:ext cx="2029054" cy="143561"/>
          </a:xfrm>
          <a:prstGeom prst="rect">
            <a:avLst/>
          </a:prstGeom>
          <a:noFill/>
          <a:ln/>
        </p:spPr>
        <p:txBody>
          <a:bodyPr wrap="square" lIns="0" tIns="0" rIns="0" bIns="0" rtlCol="0" anchor="ctr"/>
          <a:lstStyle/>
          <a:p>
            <a:pPr marL="0" indent="0" algn="l">
              <a:buNone/>
            </a:pPr>
            <a:r>
              <a:rPr lang="en-US" sz="900">
                <a:solidFill>
                  <a:srgbClr val="334155"/>
                </a:solidFill>
                <a:latin typeface="Roboto"/>
                <a:ea typeface="Roboto"/>
                <a:cs typeface="Roboto"/>
              </a:rPr>
              <a:t>Data lake + analytics </a:t>
            </a:r>
            <a:endParaRPr lang="en-US" sz="900"/>
          </a:p>
        </p:txBody>
      </p:sp>
      <p:sp>
        <p:nvSpPr>
          <p:cNvPr id="35" name="Text 31"/>
          <p:cNvSpPr txBox="1"/>
          <p:nvPr/>
        </p:nvSpPr>
        <p:spPr>
          <a:xfrm>
            <a:off x="2762707" y="2259178"/>
            <a:ext cx="1781251" cy="143561"/>
          </a:xfrm>
          <a:prstGeom prst="rect">
            <a:avLst/>
          </a:prstGeom>
          <a:noFill/>
          <a:ln/>
        </p:spPr>
        <p:txBody>
          <a:bodyPr wrap="square" lIns="0" tIns="0" rIns="0" bIns="0" rtlCol="0" anchor="ctr"/>
          <a:lstStyle/>
          <a:p>
            <a:r>
              <a:rPr lang="en-US" sz="900">
                <a:solidFill>
                  <a:srgbClr val="334155"/>
                </a:solidFill>
                <a:latin typeface="Roboto"/>
                <a:ea typeface="Roboto"/>
                <a:cs typeface="Roboto"/>
              </a:rPr>
              <a:t>100+ data source connectors built</a:t>
            </a:r>
            <a:endParaRPr lang="en-US" sz="900">
              <a:latin typeface="Roboto"/>
              <a:ea typeface="Roboto"/>
              <a:cs typeface="Roboto"/>
            </a:endParaRPr>
          </a:p>
        </p:txBody>
      </p:sp>
      <p:sp>
        <p:nvSpPr>
          <p:cNvPr id="36" name="Text 32"/>
          <p:cNvSpPr txBox="1"/>
          <p:nvPr/>
        </p:nvSpPr>
        <p:spPr>
          <a:xfrm>
            <a:off x="2783027" y="2493670"/>
            <a:ext cx="1875231" cy="214681"/>
          </a:xfrm>
          <a:prstGeom prst="rect">
            <a:avLst/>
          </a:prstGeom>
          <a:noFill/>
          <a:ln/>
        </p:spPr>
        <p:txBody>
          <a:bodyPr wrap="square" lIns="0" tIns="0" rIns="0" bIns="0" rtlCol="0" anchor="ctr"/>
          <a:lstStyle/>
          <a:p>
            <a:r>
              <a:rPr lang="en-US" sz="900">
                <a:solidFill>
                  <a:srgbClr val="334155"/>
                </a:solidFill>
                <a:latin typeface="Roboto"/>
                <a:ea typeface="Roboto"/>
                <a:cs typeface="Roboto"/>
              </a:rPr>
              <a:t>Automated Media, </a:t>
            </a:r>
            <a:r>
              <a:rPr lang="en-US" sz="1000">
                <a:solidFill>
                  <a:srgbClr val="334155"/>
                </a:solidFill>
                <a:latin typeface="Roboto"/>
                <a:ea typeface="Roboto"/>
                <a:cs typeface="Roboto"/>
              </a:rPr>
              <a:t>Campaign</a:t>
            </a:r>
            <a:r>
              <a:rPr lang="en-US" sz="900">
                <a:solidFill>
                  <a:srgbClr val="334155"/>
                </a:solidFill>
                <a:latin typeface="Roboto"/>
                <a:ea typeface="Roboto"/>
                <a:cs typeface="Roboto"/>
              </a:rPr>
              <a:t> </a:t>
            </a:r>
            <a:r>
              <a:rPr lang="en-US" sz="1000">
                <a:solidFill>
                  <a:srgbClr val="334155"/>
                </a:solidFill>
                <a:latin typeface="Roboto"/>
                <a:ea typeface="Roboto"/>
                <a:cs typeface="Roboto"/>
              </a:rPr>
              <a:t>performance</a:t>
            </a:r>
            <a:r>
              <a:rPr lang="en-US" sz="900">
                <a:solidFill>
                  <a:srgbClr val="334155"/>
                </a:solidFill>
                <a:latin typeface="Roboto"/>
                <a:ea typeface="Roboto"/>
                <a:cs typeface="Roboto"/>
              </a:rPr>
              <a:t> reporting </a:t>
            </a:r>
            <a:endParaRPr lang="en-US" sz="1000">
              <a:latin typeface="Roboto"/>
              <a:ea typeface="Roboto"/>
              <a:cs typeface="Roboto"/>
            </a:endParaRPr>
          </a:p>
        </p:txBody>
      </p:sp>
      <p:sp>
        <p:nvSpPr>
          <p:cNvPr id="37" name="Text 33"/>
          <p:cNvSpPr txBox="1"/>
          <p:nvPr/>
        </p:nvSpPr>
        <p:spPr>
          <a:xfrm>
            <a:off x="2772158" y="2740213"/>
            <a:ext cx="1895551" cy="143561"/>
          </a:xfrm>
          <a:prstGeom prst="rect">
            <a:avLst/>
          </a:prstGeom>
          <a:noFill/>
          <a:ln/>
        </p:spPr>
        <p:txBody>
          <a:bodyPr wrap="square" lIns="0" tIns="0" rIns="0" bIns="0" rtlCol="0" anchor="ctr"/>
          <a:lstStyle/>
          <a:p>
            <a:pPr marL="0" indent="0" algn="l">
              <a:buNone/>
            </a:pPr>
            <a:r>
              <a:rPr lang="en-US" sz="900">
                <a:solidFill>
                  <a:srgbClr val="334155"/>
                </a:solidFill>
                <a:latin typeface="Roboto" pitchFamily="34" charset="0"/>
                <a:ea typeface="Roboto" pitchFamily="34" charset="-122"/>
                <a:cs typeface="Roboto" pitchFamily="34" charset="-120"/>
              </a:rPr>
              <a:t>HCP vs DTC analytics</a:t>
            </a:r>
            <a:endParaRPr lang="en-US" sz="900"/>
          </a:p>
        </p:txBody>
      </p:sp>
      <p:sp>
        <p:nvSpPr>
          <p:cNvPr id="38" name="Text 34"/>
          <p:cNvSpPr txBox="1"/>
          <p:nvPr/>
        </p:nvSpPr>
        <p:spPr>
          <a:xfrm>
            <a:off x="2761997" y="2877597"/>
            <a:ext cx="1852134" cy="326674"/>
          </a:xfrm>
          <a:prstGeom prst="rect">
            <a:avLst/>
          </a:prstGeom>
          <a:noFill/>
          <a:ln/>
        </p:spPr>
        <p:txBody>
          <a:bodyPr wrap="square" lIns="0" tIns="0" rIns="0" bIns="0" rtlCol="0" anchor="ctr"/>
          <a:lstStyle/>
          <a:p>
            <a:r>
              <a:rPr lang="en-US" sz="900">
                <a:solidFill>
                  <a:srgbClr val="334155"/>
                </a:solidFill>
                <a:latin typeface="Roboto"/>
                <a:ea typeface="Roboto"/>
                <a:cs typeface="Roboto"/>
              </a:rPr>
              <a:t>AI &amp; ML - powered reach </a:t>
            </a:r>
            <a:r>
              <a:rPr lang="en-US" sz="1000">
                <a:solidFill>
                  <a:srgbClr val="334155"/>
                </a:solidFill>
                <a:latin typeface="Roboto"/>
                <a:ea typeface="Roboto"/>
                <a:cs typeface="Roboto"/>
              </a:rPr>
              <a:t>and</a:t>
            </a:r>
            <a:r>
              <a:rPr lang="en-US" sz="900">
                <a:solidFill>
                  <a:srgbClr val="334155"/>
                </a:solidFill>
                <a:latin typeface="Roboto"/>
                <a:ea typeface="Roboto"/>
                <a:cs typeface="Roboto"/>
              </a:rPr>
              <a:t> frequency forecasting</a:t>
            </a:r>
            <a:endParaRPr lang="en-US" sz="900">
              <a:latin typeface="Roboto"/>
              <a:ea typeface="Roboto"/>
              <a:cs typeface="Roboto"/>
            </a:endParaRPr>
          </a:p>
        </p:txBody>
      </p:sp>
      <p:sp>
        <p:nvSpPr>
          <p:cNvPr id="39" name="Text 35"/>
          <p:cNvSpPr txBox="1"/>
          <p:nvPr/>
        </p:nvSpPr>
        <p:spPr>
          <a:xfrm>
            <a:off x="2762707" y="3228543"/>
            <a:ext cx="1781251" cy="143561"/>
          </a:xfrm>
          <a:prstGeom prst="rect">
            <a:avLst/>
          </a:prstGeom>
          <a:noFill/>
          <a:ln/>
        </p:spPr>
        <p:txBody>
          <a:bodyPr wrap="square" lIns="0" tIns="0" rIns="0" bIns="0" rtlCol="0" anchor="ctr"/>
          <a:lstStyle/>
          <a:p>
            <a:pPr marL="0" indent="0" algn="l">
              <a:buNone/>
            </a:pPr>
            <a:r>
              <a:rPr lang="en-US" sz="900">
                <a:solidFill>
                  <a:srgbClr val="334155"/>
                </a:solidFill>
                <a:latin typeface="Roboto" pitchFamily="34" charset="0"/>
                <a:ea typeface="Roboto" pitchFamily="34" charset="-122"/>
                <a:cs typeface="Roboto" pitchFamily="34" charset="-120"/>
              </a:rPr>
              <a:t>Natural language querying</a:t>
            </a:r>
            <a:endParaRPr lang="en-US" sz="900"/>
          </a:p>
        </p:txBody>
      </p:sp>
      <p:sp>
        <p:nvSpPr>
          <p:cNvPr id="40" name="Shape 36"/>
          <p:cNvSpPr/>
          <p:nvPr/>
        </p:nvSpPr>
        <p:spPr>
          <a:xfrm>
            <a:off x="5000854" y="1380744"/>
            <a:ext cx="304495" cy="304495"/>
          </a:xfrm>
          <a:prstGeom prst="roundRect">
            <a:avLst>
              <a:gd name="adj" fmla="val 112613"/>
            </a:avLst>
          </a:prstGeom>
          <a:solidFill>
            <a:srgbClr val="1B6999"/>
          </a:solidFill>
          <a:ln w="12700">
            <a:solidFill>
              <a:srgbClr val="FFFFFF">
                <a:alpha val="0"/>
              </a:srgbClr>
            </a:solidFill>
            <a:prstDash val="solid"/>
          </a:ln>
        </p:spPr>
        <p:txBody>
          <a:bodyPr/>
          <a:lstStyle/>
          <a:p>
            <a:endParaRPr lang="en-US"/>
          </a:p>
        </p:txBody>
      </p:sp>
      <p:pic>
        <p:nvPicPr>
          <p:cNvPr id="41" name="Image 2" descr="preencoded.png"/>
          <p:cNvPicPr>
            <a:picLocks noChangeAspect="1"/>
          </p:cNvPicPr>
          <p:nvPr/>
        </p:nvPicPr>
        <p:blipFill>
          <a:blip r:embed="rId5"/>
          <a:srcRect t="-180" b="-180"/>
          <a:stretch/>
        </p:blipFill>
        <p:spPr>
          <a:xfrm>
            <a:off x="5057546" y="1457554"/>
            <a:ext cx="190195" cy="152705"/>
          </a:xfrm>
          <a:prstGeom prst="rect">
            <a:avLst/>
          </a:prstGeom>
        </p:spPr>
      </p:pic>
      <p:sp>
        <p:nvSpPr>
          <p:cNvPr id="42" name="Text 37"/>
          <p:cNvSpPr txBox="1"/>
          <p:nvPr/>
        </p:nvSpPr>
        <p:spPr>
          <a:xfrm>
            <a:off x="5381244" y="1380744"/>
            <a:ext cx="1757477" cy="162763"/>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Integrated Development</a:t>
            </a:r>
            <a:endParaRPr lang="en-US" sz="1000"/>
          </a:p>
        </p:txBody>
      </p:sp>
      <p:sp>
        <p:nvSpPr>
          <p:cNvPr id="43" name="Text 38"/>
          <p:cNvSpPr txBox="1"/>
          <p:nvPr/>
        </p:nvSpPr>
        <p:spPr>
          <a:xfrm>
            <a:off x="5081524" y="2586720"/>
            <a:ext cx="1781251" cy="143561"/>
          </a:xfrm>
          <a:prstGeom prst="rect">
            <a:avLst/>
          </a:prstGeom>
          <a:noFill/>
          <a:ln/>
        </p:spPr>
        <p:txBody>
          <a:bodyPr wrap="square" lIns="0" tIns="0" rIns="0" bIns="0" rtlCol="0" anchor="ctr"/>
          <a:lstStyle/>
          <a:p>
            <a:r>
              <a:rPr lang="en-US" sz="900">
                <a:solidFill>
                  <a:srgbClr val="475569"/>
                </a:solidFill>
                <a:latin typeface="Roboto"/>
                <a:ea typeface="Roboto"/>
                <a:cs typeface="Roboto"/>
              </a:rPr>
              <a:t>Full-stack , CMS development</a:t>
            </a:r>
            <a:endParaRPr lang="en-US" sz="900">
              <a:latin typeface="Roboto"/>
              <a:ea typeface="Roboto"/>
              <a:cs typeface="Roboto"/>
            </a:endParaRPr>
          </a:p>
        </p:txBody>
      </p:sp>
      <p:sp>
        <p:nvSpPr>
          <p:cNvPr id="44" name="Text 39"/>
          <p:cNvSpPr txBox="1"/>
          <p:nvPr/>
        </p:nvSpPr>
        <p:spPr>
          <a:xfrm>
            <a:off x="5097118" y="1998037"/>
            <a:ext cx="2029054"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Modular &amp; reusable frameworks</a:t>
            </a:r>
            <a:endParaRPr lang="en-US" sz="900"/>
          </a:p>
        </p:txBody>
      </p:sp>
      <p:sp>
        <p:nvSpPr>
          <p:cNvPr id="45" name="Text 40"/>
          <p:cNvSpPr txBox="1"/>
          <p:nvPr/>
        </p:nvSpPr>
        <p:spPr>
          <a:xfrm>
            <a:off x="5085068" y="2411415"/>
            <a:ext cx="2029054"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Rapid build &amp; deployment cycles</a:t>
            </a:r>
            <a:endParaRPr lang="en-US" sz="900"/>
          </a:p>
        </p:txBody>
      </p:sp>
      <p:sp>
        <p:nvSpPr>
          <p:cNvPr id="46" name="Text 41"/>
          <p:cNvSpPr txBox="1"/>
          <p:nvPr/>
        </p:nvSpPr>
        <p:spPr>
          <a:xfrm>
            <a:off x="5097118" y="1711712"/>
            <a:ext cx="1773936" cy="286207"/>
          </a:xfrm>
          <a:prstGeom prst="rect">
            <a:avLst/>
          </a:prstGeom>
          <a:noFill/>
          <a:ln/>
        </p:spPr>
        <p:txBody>
          <a:bodyPr wrap="square" lIns="0" tIns="0" rIns="0" bIns="0" rtlCol="0" anchor="ctr"/>
          <a:lstStyle/>
          <a:p>
            <a:r>
              <a:rPr lang="en-US" sz="900">
                <a:solidFill>
                  <a:srgbClr val="475569"/>
                </a:solidFill>
                <a:latin typeface="Roboto"/>
                <a:ea typeface="Roboto"/>
                <a:cs typeface="Roboto"/>
              </a:rPr>
              <a:t>AI enabled digital assets production with compliance</a:t>
            </a:r>
            <a:endParaRPr lang="en-US"/>
          </a:p>
        </p:txBody>
      </p:sp>
      <p:sp>
        <p:nvSpPr>
          <p:cNvPr id="47" name="Shape 42"/>
          <p:cNvSpPr/>
          <p:nvPr/>
        </p:nvSpPr>
        <p:spPr>
          <a:xfrm>
            <a:off x="7239305" y="1380744"/>
            <a:ext cx="304495" cy="304495"/>
          </a:xfrm>
          <a:prstGeom prst="roundRect">
            <a:avLst>
              <a:gd name="adj" fmla="val 112613"/>
            </a:avLst>
          </a:prstGeom>
          <a:solidFill>
            <a:srgbClr val="1B6999"/>
          </a:solidFill>
          <a:ln w="12700">
            <a:solidFill>
              <a:srgbClr val="FFFFFF">
                <a:alpha val="0"/>
              </a:srgbClr>
            </a:solidFill>
            <a:prstDash val="solid"/>
          </a:ln>
        </p:spPr>
        <p:txBody>
          <a:bodyPr/>
          <a:lstStyle/>
          <a:p>
            <a:endParaRPr lang="en-US"/>
          </a:p>
        </p:txBody>
      </p:sp>
      <p:pic>
        <p:nvPicPr>
          <p:cNvPr id="48" name="Image 3" descr="preencoded.png"/>
          <p:cNvPicPr>
            <a:picLocks noChangeAspect="1"/>
          </p:cNvPicPr>
          <p:nvPr/>
        </p:nvPicPr>
        <p:blipFill>
          <a:blip r:embed="rId6"/>
          <a:srcRect l="-33" r="-33"/>
          <a:stretch/>
        </p:blipFill>
        <p:spPr>
          <a:xfrm>
            <a:off x="7306056" y="1457554"/>
            <a:ext cx="171907" cy="152705"/>
          </a:xfrm>
          <a:prstGeom prst="rect">
            <a:avLst/>
          </a:prstGeom>
        </p:spPr>
      </p:pic>
      <p:sp>
        <p:nvSpPr>
          <p:cNvPr id="49" name="Text 43"/>
          <p:cNvSpPr txBox="1"/>
          <p:nvPr/>
        </p:nvSpPr>
        <p:spPr>
          <a:xfrm>
            <a:off x="7619695" y="1380744"/>
            <a:ext cx="1536192" cy="324612"/>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Omnichannel Orchestration</a:t>
            </a:r>
            <a:endParaRPr lang="en-US" sz="1000"/>
          </a:p>
        </p:txBody>
      </p:sp>
      <p:sp>
        <p:nvSpPr>
          <p:cNvPr id="50" name="Text 44"/>
          <p:cNvSpPr txBox="1"/>
          <p:nvPr/>
        </p:nvSpPr>
        <p:spPr>
          <a:xfrm>
            <a:off x="5096116" y="2147478"/>
            <a:ext cx="1773936" cy="286207"/>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Modular content dev (emails, banners, sites)</a:t>
            </a:r>
            <a:endParaRPr lang="en-US" sz="900"/>
          </a:p>
        </p:txBody>
      </p:sp>
      <p:sp>
        <p:nvSpPr>
          <p:cNvPr id="51" name="Text 45"/>
          <p:cNvSpPr txBox="1"/>
          <p:nvPr/>
        </p:nvSpPr>
        <p:spPr>
          <a:xfrm>
            <a:off x="7238695" y="2558898"/>
            <a:ext cx="1740611" cy="285801"/>
          </a:xfrm>
          <a:prstGeom prst="rect">
            <a:avLst/>
          </a:prstGeom>
          <a:noFill/>
          <a:ln/>
        </p:spPr>
        <p:txBody>
          <a:bodyPr wrap="square" lIns="0" tIns="0" rIns="0" bIns="0" rtlCol="0" anchor="ctr"/>
          <a:lstStyle/>
          <a:p>
            <a:r>
              <a:rPr lang="en-US" sz="900">
                <a:solidFill>
                  <a:srgbClr val="475569"/>
                </a:solidFill>
                <a:latin typeface="Roboto"/>
                <a:ea typeface="Roboto"/>
                <a:cs typeface="Roboto"/>
              </a:rPr>
              <a:t>Setup/Configuration/</a:t>
            </a:r>
            <a:r>
              <a:rPr lang="en-US" sz="900" err="1">
                <a:solidFill>
                  <a:srgbClr val="475569"/>
                </a:solidFill>
                <a:latin typeface="Roboto"/>
                <a:ea typeface="Roboto"/>
                <a:cs typeface="Roboto"/>
              </a:rPr>
              <a:t>Integrat</a:t>
            </a:r>
            <a:r>
              <a:rPr lang="en-US" sz="900">
                <a:solidFill>
                  <a:srgbClr val="475569"/>
                </a:solidFill>
                <a:latin typeface="Roboto"/>
                <a:ea typeface="Roboto"/>
                <a:cs typeface="Roboto"/>
              </a:rPr>
              <a:t>ion  </a:t>
            </a:r>
            <a:endParaRPr lang="en-US"/>
          </a:p>
          <a:p>
            <a:r>
              <a:rPr lang="en-US" sz="900">
                <a:solidFill>
                  <a:srgbClr val="475569"/>
                </a:solidFill>
                <a:latin typeface="Roboto"/>
                <a:ea typeface="Roboto"/>
                <a:cs typeface="Roboto"/>
              </a:rPr>
              <a:t>of </a:t>
            </a:r>
            <a:r>
              <a:rPr lang="en-US" sz="900" err="1">
                <a:solidFill>
                  <a:srgbClr val="475569"/>
                </a:solidFill>
                <a:latin typeface="Roboto"/>
                <a:ea typeface="Roboto"/>
                <a:cs typeface="Roboto"/>
              </a:rPr>
              <a:t>MarTech</a:t>
            </a:r>
            <a:r>
              <a:rPr lang="en-US" sz="900">
                <a:solidFill>
                  <a:srgbClr val="475569"/>
                </a:solidFill>
                <a:latin typeface="Roboto"/>
                <a:ea typeface="Roboto"/>
                <a:cs typeface="Roboto"/>
              </a:rPr>
              <a:t> Stack</a:t>
            </a:r>
            <a:endParaRPr lang="en-US"/>
          </a:p>
        </p:txBody>
      </p:sp>
      <p:sp>
        <p:nvSpPr>
          <p:cNvPr id="52" name="Text 46"/>
          <p:cNvSpPr txBox="1"/>
          <p:nvPr/>
        </p:nvSpPr>
        <p:spPr>
          <a:xfrm>
            <a:off x="7238695" y="2230831"/>
            <a:ext cx="2039214" cy="295961"/>
          </a:xfrm>
          <a:prstGeom prst="rect">
            <a:avLst/>
          </a:prstGeom>
          <a:noFill/>
          <a:ln/>
        </p:spPr>
        <p:txBody>
          <a:bodyPr wrap="square" lIns="0" tIns="0" rIns="0" bIns="0" rtlCol="0" anchor="ctr"/>
          <a:lstStyle/>
          <a:p>
            <a:r>
              <a:rPr lang="en-US" sz="900" err="1">
                <a:solidFill>
                  <a:srgbClr val="475569"/>
                </a:solidFill>
                <a:latin typeface="Roboto"/>
                <a:ea typeface="Roboto"/>
                <a:cs typeface="Roboto"/>
              </a:rPr>
              <a:t>MarTech</a:t>
            </a:r>
            <a:r>
              <a:rPr lang="en-US" sz="900">
                <a:solidFill>
                  <a:srgbClr val="475569"/>
                </a:solidFill>
                <a:latin typeface="Roboto"/>
                <a:ea typeface="Roboto"/>
                <a:cs typeface="Roboto"/>
              </a:rPr>
              <a:t> stack enabling  commercial sales operations teams</a:t>
            </a:r>
          </a:p>
        </p:txBody>
      </p:sp>
      <p:sp>
        <p:nvSpPr>
          <p:cNvPr id="53" name="Text 47"/>
          <p:cNvSpPr txBox="1"/>
          <p:nvPr/>
        </p:nvSpPr>
        <p:spPr>
          <a:xfrm>
            <a:off x="7238695" y="3172765"/>
            <a:ext cx="1740611" cy="235001"/>
          </a:xfrm>
          <a:prstGeom prst="rect">
            <a:avLst/>
          </a:prstGeom>
          <a:noFill/>
          <a:ln/>
        </p:spPr>
        <p:txBody>
          <a:bodyPr wrap="square" lIns="0" tIns="0" rIns="0" bIns="0" rtlCol="0" anchor="ctr"/>
          <a:lstStyle/>
          <a:p>
            <a:endParaRPr lang="en-US" sz="900">
              <a:solidFill>
                <a:srgbClr val="000000"/>
              </a:solidFill>
              <a:latin typeface="Calibri"/>
              <a:ea typeface="Calibri"/>
              <a:cs typeface="Calibri"/>
            </a:endParaRPr>
          </a:p>
          <a:p>
            <a:r>
              <a:rPr lang="en-US" sz="900">
                <a:solidFill>
                  <a:srgbClr val="475569"/>
                </a:solidFill>
                <a:ea typeface="+mn-lt"/>
                <a:cs typeface="+mn-lt"/>
              </a:rPr>
              <a:t>AI-Powered Next Best Actions</a:t>
            </a:r>
            <a:endParaRPr lang="en-US" sz="900"/>
          </a:p>
          <a:p>
            <a:endParaRPr lang="en-US" sz="900">
              <a:solidFill>
                <a:srgbClr val="475569"/>
              </a:solidFill>
              <a:latin typeface="Calibri"/>
              <a:ea typeface="Calibri"/>
              <a:cs typeface="Calibri"/>
            </a:endParaRPr>
          </a:p>
          <a:p>
            <a:endParaRPr lang="en-US" sz="900">
              <a:solidFill>
                <a:srgbClr val="475569"/>
              </a:solidFill>
              <a:latin typeface="Roboto"/>
              <a:ea typeface="Roboto"/>
              <a:cs typeface="Roboto"/>
            </a:endParaRPr>
          </a:p>
        </p:txBody>
      </p:sp>
      <p:sp>
        <p:nvSpPr>
          <p:cNvPr id="54" name="Shape 48"/>
          <p:cNvSpPr/>
          <p:nvPr/>
        </p:nvSpPr>
        <p:spPr>
          <a:xfrm>
            <a:off x="523951" y="3715207"/>
            <a:ext cx="304495" cy="304495"/>
          </a:xfrm>
          <a:prstGeom prst="roundRect">
            <a:avLst>
              <a:gd name="adj" fmla="val 112613"/>
            </a:avLst>
          </a:prstGeom>
          <a:solidFill>
            <a:srgbClr val="1B6999"/>
          </a:solidFill>
          <a:ln w="12700">
            <a:solidFill>
              <a:srgbClr val="FFFFFF">
                <a:alpha val="0"/>
              </a:srgbClr>
            </a:solidFill>
            <a:prstDash val="solid"/>
          </a:ln>
        </p:spPr>
        <p:txBody>
          <a:bodyPr/>
          <a:lstStyle/>
          <a:p>
            <a:endParaRPr lang="en-US"/>
          </a:p>
        </p:txBody>
      </p:sp>
      <p:pic>
        <p:nvPicPr>
          <p:cNvPr id="55" name="Image 4" descr="preencoded.png"/>
          <p:cNvPicPr>
            <a:picLocks noChangeAspect="1"/>
          </p:cNvPicPr>
          <p:nvPr/>
        </p:nvPicPr>
        <p:blipFill>
          <a:blip r:embed="rId7"/>
          <a:srcRect/>
          <a:stretch/>
        </p:blipFill>
        <p:spPr>
          <a:xfrm>
            <a:off x="599846" y="3791102"/>
            <a:ext cx="152705" cy="152705"/>
          </a:xfrm>
          <a:prstGeom prst="rect">
            <a:avLst/>
          </a:prstGeom>
        </p:spPr>
      </p:pic>
      <p:sp>
        <p:nvSpPr>
          <p:cNvPr id="56" name="Text 49"/>
          <p:cNvSpPr txBox="1"/>
          <p:nvPr/>
        </p:nvSpPr>
        <p:spPr>
          <a:xfrm>
            <a:off x="905256" y="3715207"/>
            <a:ext cx="1536192" cy="324612"/>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Hosting, Infra &amp; Managed Services</a:t>
            </a:r>
            <a:endParaRPr lang="en-US" sz="1000"/>
          </a:p>
        </p:txBody>
      </p:sp>
      <p:sp>
        <p:nvSpPr>
          <p:cNvPr id="57" name="Text 50"/>
          <p:cNvSpPr txBox="1"/>
          <p:nvPr/>
        </p:nvSpPr>
        <p:spPr>
          <a:xfrm>
            <a:off x="676656" y="4143146"/>
            <a:ext cx="1773936" cy="286207"/>
          </a:xfrm>
          <a:prstGeom prst="rect">
            <a:avLst/>
          </a:prstGeom>
          <a:noFill/>
          <a:ln/>
        </p:spPr>
        <p:txBody>
          <a:bodyPr wrap="square" lIns="0" tIns="0" rIns="0" bIns="0" rtlCol="0" anchor="ctr"/>
          <a:lstStyle/>
          <a:p>
            <a:r>
              <a:rPr lang="en-US" sz="900">
                <a:solidFill>
                  <a:srgbClr val="475569"/>
                </a:solidFill>
                <a:latin typeface="Roboto"/>
                <a:ea typeface="Roboto"/>
                <a:cs typeface="Roboto"/>
              </a:rPr>
              <a:t>Secure, scalable website hosting (AWS/Azure/GCP </a:t>
            </a:r>
            <a:r>
              <a:rPr lang="en-US" sz="900" err="1">
                <a:solidFill>
                  <a:srgbClr val="475569"/>
                </a:solidFill>
                <a:latin typeface="Roboto"/>
                <a:ea typeface="Roboto"/>
                <a:cs typeface="Roboto"/>
              </a:rPr>
              <a:t>etc</a:t>
            </a:r>
            <a:r>
              <a:rPr lang="en-US" sz="900">
                <a:solidFill>
                  <a:srgbClr val="475569"/>
                </a:solidFill>
                <a:latin typeface="Roboto"/>
                <a:ea typeface="Roboto"/>
                <a:cs typeface="Roboto"/>
              </a:rPr>
              <a:t> )</a:t>
            </a:r>
            <a:endParaRPr lang="en-US" sz="900"/>
          </a:p>
        </p:txBody>
      </p:sp>
      <p:sp>
        <p:nvSpPr>
          <p:cNvPr id="58" name="Text 51"/>
          <p:cNvSpPr txBox="1"/>
          <p:nvPr/>
        </p:nvSpPr>
        <p:spPr>
          <a:xfrm>
            <a:off x="676656" y="4486046"/>
            <a:ext cx="1781251"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Performance optimization</a:t>
            </a:r>
            <a:endParaRPr lang="en-US" sz="900"/>
          </a:p>
        </p:txBody>
      </p:sp>
      <p:sp>
        <p:nvSpPr>
          <p:cNvPr id="59" name="Text 52"/>
          <p:cNvSpPr txBox="1"/>
          <p:nvPr/>
        </p:nvSpPr>
        <p:spPr>
          <a:xfrm>
            <a:off x="676656" y="4686300"/>
            <a:ext cx="2029054"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Compliance-ready environments</a:t>
            </a:r>
            <a:endParaRPr lang="en-US" sz="900"/>
          </a:p>
        </p:txBody>
      </p:sp>
      <p:sp>
        <p:nvSpPr>
          <p:cNvPr id="60" name="Text 53"/>
          <p:cNvSpPr txBox="1"/>
          <p:nvPr/>
        </p:nvSpPr>
        <p:spPr>
          <a:xfrm>
            <a:off x="676656" y="4886554"/>
            <a:ext cx="1773936" cy="286207"/>
          </a:xfrm>
          <a:prstGeom prst="rect">
            <a:avLst/>
          </a:prstGeom>
          <a:noFill/>
          <a:ln/>
        </p:spPr>
        <p:txBody>
          <a:bodyPr wrap="square" lIns="0" tIns="0" rIns="0" bIns="0" rtlCol="0" anchor="ctr"/>
          <a:lstStyle/>
          <a:p>
            <a:pPr marL="0" indent="0" algn="l">
              <a:buNone/>
            </a:pPr>
            <a:r>
              <a:rPr lang="en-US" sz="900" b="1">
                <a:solidFill>
                  <a:srgbClr val="14A49C"/>
                </a:solidFill>
                <a:latin typeface="Roboto" pitchFamily="34" charset="0"/>
                <a:ea typeface="Roboto" pitchFamily="34" charset="-122"/>
                <a:cs typeface="Roboto" pitchFamily="34" charset="-120"/>
              </a:rPr>
              <a:t>Monthly managed services for digital assets</a:t>
            </a:r>
            <a:endParaRPr lang="en-US" sz="900"/>
          </a:p>
        </p:txBody>
      </p:sp>
      <p:sp>
        <p:nvSpPr>
          <p:cNvPr id="61" name="Text 54"/>
          <p:cNvSpPr txBox="1"/>
          <p:nvPr/>
        </p:nvSpPr>
        <p:spPr>
          <a:xfrm>
            <a:off x="676656" y="5229454"/>
            <a:ext cx="1773936" cy="286207"/>
          </a:xfrm>
          <a:prstGeom prst="rect">
            <a:avLst/>
          </a:prstGeom>
          <a:noFill/>
          <a:ln/>
        </p:spPr>
        <p:txBody>
          <a:bodyPr wrap="square" lIns="0" tIns="0" rIns="0" bIns="0" rtlCol="0" anchor="ctr"/>
          <a:lstStyle/>
          <a:p>
            <a:pPr marL="0" indent="0" algn="l">
              <a:buNone/>
            </a:pPr>
            <a:r>
              <a:rPr lang="en-US" sz="900" b="1">
                <a:solidFill>
                  <a:srgbClr val="14A49C"/>
                </a:solidFill>
                <a:latin typeface="Roboto" pitchFamily="34" charset="0"/>
                <a:ea typeface="Roboto" pitchFamily="34" charset="-122"/>
                <a:cs typeface="Roboto" pitchFamily="34" charset="-120"/>
              </a:rPr>
              <a:t>24x7x365 support &amp; maintenance teams</a:t>
            </a:r>
            <a:endParaRPr lang="en-US" sz="900"/>
          </a:p>
        </p:txBody>
      </p:sp>
      <p:sp>
        <p:nvSpPr>
          <p:cNvPr id="62" name="Shape 55"/>
          <p:cNvSpPr/>
          <p:nvPr/>
        </p:nvSpPr>
        <p:spPr>
          <a:xfrm>
            <a:off x="2762402" y="3715207"/>
            <a:ext cx="304495" cy="304495"/>
          </a:xfrm>
          <a:prstGeom prst="roundRect">
            <a:avLst>
              <a:gd name="adj" fmla="val 112613"/>
            </a:avLst>
          </a:prstGeom>
          <a:solidFill>
            <a:srgbClr val="1B6999"/>
          </a:solidFill>
          <a:ln w="12700">
            <a:solidFill>
              <a:srgbClr val="FFFFFF">
                <a:alpha val="0"/>
              </a:srgbClr>
            </a:solidFill>
            <a:prstDash val="solid"/>
          </a:ln>
        </p:spPr>
        <p:txBody>
          <a:bodyPr/>
          <a:lstStyle/>
          <a:p>
            <a:endParaRPr lang="en-US"/>
          </a:p>
        </p:txBody>
      </p:sp>
      <p:pic>
        <p:nvPicPr>
          <p:cNvPr id="63" name="Image 5" descr="preencoded.png"/>
          <p:cNvPicPr>
            <a:picLocks noChangeAspect="1"/>
          </p:cNvPicPr>
          <p:nvPr/>
        </p:nvPicPr>
        <p:blipFill>
          <a:blip r:embed="rId8"/>
          <a:srcRect t="-43" b="-43"/>
          <a:stretch/>
        </p:blipFill>
        <p:spPr>
          <a:xfrm>
            <a:off x="2848356" y="3791102"/>
            <a:ext cx="133502" cy="152705"/>
          </a:xfrm>
          <a:prstGeom prst="rect">
            <a:avLst/>
          </a:prstGeom>
        </p:spPr>
      </p:pic>
      <p:sp>
        <p:nvSpPr>
          <p:cNvPr id="64" name="Text 56"/>
          <p:cNvSpPr txBox="1"/>
          <p:nvPr/>
        </p:nvSpPr>
        <p:spPr>
          <a:xfrm>
            <a:off x="3143707" y="3715207"/>
            <a:ext cx="1757477" cy="162763"/>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Technology Leadership</a:t>
            </a:r>
            <a:endParaRPr lang="en-US" sz="1000"/>
          </a:p>
        </p:txBody>
      </p:sp>
      <p:sp>
        <p:nvSpPr>
          <p:cNvPr id="65" name="Text 57"/>
          <p:cNvSpPr txBox="1"/>
          <p:nvPr/>
        </p:nvSpPr>
        <p:spPr>
          <a:xfrm>
            <a:off x="2915107" y="4143146"/>
            <a:ext cx="1783080"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Fractional CTO leadership</a:t>
            </a:r>
            <a:endParaRPr lang="en-US" sz="900"/>
          </a:p>
        </p:txBody>
      </p:sp>
      <p:sp>
        <p:nvSpPr>
          <p:cNvPr id="66" name="Text 58"/>
          <p:cNvSpPr txBox="1"/>
          <p:nvPr/>
        </p:nvSpPr>
        <p:spPr>
          <a:xfrm>
            <a:off x="2915107" y="4343400"/>
            <a:ext cx="1773936" cy="286207"/>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Cross-functional alignment across teams</a:t>
            </a:r>
            <a:endParaRPr lang="en-US" sz="900"/>
          </a:p>
        </p:txBody>
      </p:sp>
      <p:sp>
        <p:nvSpPr>
          <p:cNvPr id="67" name="Text 59"/>
          <p:cNvSpPr txBox="1"/>
          <p:nvPr/>
        </p:nvSpPr>
        <p:spPr>
          <a:xfrm>
            <a:off x="2915107" y="4686300"/>
            <a:ext cx="1920240"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Technology roadmap planning</a:t>
            </a:r>
            <a:endParaRPr lang="en-US" sz="900"/>
          </a:p>
        </p:txBody>
      </p:sp>
      <p:sp>
        <p:nvSpPr>
          <p:cNvPr id="68" name="Text 60"/>
          <p:cNvSpPr txBox="1"/>
          <p:nvPr/>
        </p:nvSpPr>
        <p:spPr>
          <a:xfrm>
            <a:off x="2915107" y="4886554"/>
            <a:ext cx="2029054"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Governance &amp; delivery oversight</a:t>
            </a:r>
            <a:endParaRPr lang="en-US" sz="900"/>
          </a:p>
        </p:txBody>
      </p:sp>
      <p:sp>
        <p:nvSpPr>
          <p:cNvPr id="69" name="Text 61"/>
          <p:cNvSpPr txBox="1"/>
          <p:nvPr/>
        </p:nvSpPr>
        <p:spPr>
          <a:xfrm>
            <a:off x="2915107" y="5086807"/>
            <a:ext cx="1773936" cy="286207"/>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Alignment with business &amp; revenue goals</a:t>
            </a:r>
            <a:endParaRPr lang="en-US" sz="900"/>
          </a:p>
        </p:txBody>
      </p:sp>
      <p:sp>
        <p:nvSpPr>
          <p:cNvPr id="70" name="Shape 62"/>
          <p:cNvSpPr/>
          <p:nvPr/>
        </p:nvSpPr>
        <p:spPr>
          <a:xfrm>
            <a:off x="5000854" y="3715207"/>
            <a:ext cx="304495" cy="304495"/>
          </a:xfrm>
          <a:prstGeom prst="roundRect">
            <a:avLst>
              <a:gd name="adj" fmla="val 112613"/>
            </a:avLst>
          </a:prstGeom>
          <a:solidFill>
            <a:srgbClr val="14A49C"/>
          </a:solidFill>
          <a:ln w="12700">
            <a:solidFill>
              <a:srgbClr val="FFFFFF">
                <a:alpha val="0"/>
              </a:srgbClr>
            </a:solidFill>
            <a:prstDash val="solid"/>
          </a:ln>
        </p:spPr>
        <p:txBody>
          <a:bodyPr/>
          <a:lstStyle/>
          <a:p>
            <a:endParaRPr lang="en-US"/>
          </a:p>
        </p:txBody>
      </p:sp>
      <p:pic>
        <p:nvPicPr>
          <p:cNvPr id="71" name="Image 6" descr="preencoded.png"/>
          <p:cNvPicPr>
            <a:picLocks noChangeAspect="1"/>
          </p:cNvPicPr>
          <p:nvPr/>
        </p:nvPicPr>
        <p:blipFill>
          <a:blip r:embed="rId9"/>
          <a:srcRect/>
          <a:stretch/>
        </p:blipFill>
        <p:spPr>
          <a:xfrm>
            <a:off x="5076749" y="3791102"/>
            <a:ext cx="152705" cy="152705"/>
          </a:xfrm>
          <a:prstGeom prst="rect">
            <a:avLst/>
          </a:prstGeom>
        </p:spPr>
      </p:pic>
      <p:sp>
        <p:nvSpPr>
          <p:cNvPr id="72" name="Text 63"/>
          <p:cNvSpPr txBox="1"/>
          <p:nvPr/>
        </p:nvSpPr>
        <p:spPr>
          <a:xfrm>
            <a:off x="5381244" y="3715207"/>
            <a:ext cx="1536192" cy="324612"/>
          </a:xfrm>
          <a:prstGeom prst="rect">
            <a:avLst/>
          </a:prstGeom>
          <a:noFill/>
          <a:ln/>
        </p:spPr>
        <p:txBody>
          <a:bodyPr wrap="square" lIns="0" tIns="0" rIns="0" bIns="0" rtlCol="0" anchor="ctr"/>
          <a:lstStyle/>
          <a:p>
            <a:r>
              <a:rPr lang="en-US" sz="1000" b="1">
                <a:solidFill>
                  <a:srgbClr val="1A1A2E"/>
                </a:solidFill>
                <a:latin typeface="Roboto"/>
                <a:ea typeface="Roboto"/>
                <a:cs typeface="Roboto"/>
              </a:rPr>
              <a:t>QA &amp; Validation Testing</a:t>
            </a:r>
            <a:endParaRPr lang="en-US" sz="1000"/>
          </a:p>
        </p:txBody>
      </p:sp>
      <p:sp>
        <p:nvSpPr>
          <p:cNvPr id="73" name="Text 64"/>
          <p:cNvSpPr txBox="1"/>
          <p:nvPr/>
        </p:nvSpPr>
        <p:spPr>
          <a:xfrm>
            <a:off x="5091684" y="2734214"/>
            <a:ext cx="1988820" cy="143561"/>
          </a:xfrm>
          <a:prstGeom prst="rect">
            <a:avLst/>
          </a:prstGeom>
          <a:noFill/>
          <a:ln/>
        </p:spPr>
        <p:txBody>
          <a:bodyPr wrap="square" lIns="0" tIns="0" rIns="0" bIns="0" rtlCol="0" anchor="ctr"/>
          <a:lstStyle/>
          <a:p>
            <a:pPr marL="0" indent="0" algn="l">
              <a:buNone/>
            </a:pPr>
            <a:r>
              <a:rPr lang="en-US" sz="900">
                <a:solidFill>
                  <a:srgbClr val="334155"/>
                </a:solidFill>
                <a:latin typeface="Roboto" pitchFamily="34" charset="0"/>
                <a:ea typeface="Roboto" pitchFamily="34" charset="-122"/>
                <a:cs typeface="Roboto" pitchFamily="34" charset="-120"/>
              </a:rPr>
              <a:t>Automated tagging &amp; metadata</a:t>
            </a:r>
            <a:endParaRPr lang="en-US" sz="900"/>
          </a:p>
        </p:txBody>
      </p:sp>
      <p:sp>
        <p:nvSpPr>
          <p:cNvPr id="74" name="Text 65"/>
          <p:cNvSpPr txBox="1"/>
          <p:nvPr/>
        </p:nvSpPr>
        <p:spPr>
          <a:xfrm>
            <a:off x="5152644" y="4343400"/>
            <a:ext cx="1773936" cy="286207"/>
          </a:xfrm>
          <a:prstGeom prst="rect">
            <a:avLst/>
          </a:prstGeom>
          <a:noFill/>
          <a:ln/>
        </p:spPr>
        <p:txBody>
          <a:bodyPr wrap="square" lIns="0" tIns="0" rIns="0" bIns="0" rtlCol="0" anchor="ctr"/>
          <a:lstStyle/>
          <a:p>
            <a:pPr marL="0" indent="0" algn="l">
              <a:buNone/>
            </a:pPr>
            <a:r>
              <a:rPr lang="en-US" sz="900">
                <a:solidFill>
                  <a:srgbClr val="334155"/>
                </a:solidFill>
                <a:latin typeface="Roboto" pitchFamily="34" charset="0"/>
                <a:ea typeface="Roboto" pitchFamily="34" charset="-122"/>
                <a:cs typeface="Roboto" pitchFamily="34" charset="-120"/>
              </a:rPr>
              <a:t>Content classification (claims, MLR)</a:t>
            </a:r>
            <a:endParaRPr lang="en-US" sz="900"/>
          </a:p>
        </p:txBody>
      </p:sp>
      <p:sp>
        <p:nvSpPr>
          <p:cNvPr id="75" name="Text 66"/>
          <p:cNvSpPr txBox="1"/>
          <p:nvPr/>
        </p:nvSpPr>
        <p:spPr>
          <a:xfrm>
            <a:off x="5091684" y="3182620"/>
            <a:ext cx="1851660" cy="143561"/>
          </a:xfrm>
          <a:prstGeom prst="rect">
            <a:avLst/>
          </a:prstGeom>
          <a:noFill/>
          <a:ln/>
        </p:spPr>
        <p:txBody>
          <a:bodyPr wrap="square" lIns="0" tIns="0" rIns="0" bIns="0" rtlCol="0" anchor="ctr"/>
          <a:lstStyle/>
          <a:p>
            <a:pPr marL="0" indent="0" algn="l">
              <a:buNone/>
            </a:pPr>
            <a:r>
              <a:rPr lang="en-US" sz="900">
                <a:solidFill>
                  <a:srgbClr val="334155"/>
                </a:solidFill>
                <a:latin typeface="Roboto" pitchFamily="34" charset="0"/>
                <a:ea typeface="Roboto" pitchFamily="34" charset="-122"/>
                <a:cs typeface="Roboto" pitchFamily="34" charset="-120"/>
              </a:rPr>
              <a:t>Taxonomy &amp; standardization</a:t>
            </a:r>
            <a:endParaRPr lang="en-US" sz="900"/>
          </a:p>
        </p:txBody>
      </p:sp>
      <p:sp>
        <p:nvSpPr>
          <p:cNvPr id="76" name="Text 67"/>
          <p:cNvSpPr txBox="1"/>
          <p:nvPr/>
        </p:nvSpPr>
        <p:spPr>
          <a:xfrm>
            <a:off x="5152644" y="4886554"/>
            <a:ext cx="1781251" cy="143561"/>
          </a:xfrm>
          <a:prstGeom prst="rect">
            <a:avLst/>
          </a:prstGeom>
          <a:noFill/>
          <a:ln/>
        </p:spPr>
        <p:txBody>
          <a:bodyPr wrap="square" lIns="0" tIns="0" rIns="0" bIns="0" rtlCol="0" anchor="ctr"/>
          <a:lstStyle/>
          <a:p>
            <a:pPr marL="0" indent="0" algn="l">
              <a:buNone/>
            </a:pPr>
            <a:r>
              <a:rPr lang="en-US" sz="900">
                <a:solidFill>
                  <a:srgbClr val="334155"/>
                </a:solidFill>
                <a:latin typeface="Roboto" pitchFamily="34" charset="0"/>
                <a:ea typeface="Roboto" pitchFamily="34" charset="-122"/>
                <a:cs typeface="Roboto" pitchFamily="34" charset="-120"/>
              </a:rPr>
              <a:t>Improved searchability</a:t>
            </a:r>
            <a:endParaRPr lang="en-US" sz="900"/>
          </a:p>
        </p:txBody>
      </p:sp>
      <p:sp>
        <p:nvSpPr>
          <p:cNvPr id="77" name="Text 68"/>
          <p:cNvSpPr txBox="1"/>
          <p:nvPr/>
        </p:nvSpPr>
        <p:spPr>
          <a:xfrm>
            <a:off x="5091684" y="2892247"/>
            <a:ext cx="1773936" cy="286207"/>
          </a:xfrm>
          <a:prstGeom prst="rect">
            <a:avLst/>
          </a:prstGeom>
          <a:noFill/>
          <a:ln/>
        </p:spPr>
        <p:txBody>
          <a:bodyPr wrap="square" lIns="0" tIns="0" rIns="0" bIns="0" rtlCol="0" anchor="ctr"/>
          <a:lstStyle/>
          <a:p>
            <a:r>
              <a:rPr lang="en-US" sz="900">
                <a:solidFill>
                  <a:srgbClr val="334155"/>
                </a:solidFill>
                <a:latin typeface="Roboto"/>
                <a:ea typeface="Roboto"/>
                <a:cs typeface="Roboto"/>
              </a:rPr>
              <a:t>Alignment with Regulatory workflows</a:t>
            </a:r>
            <a:endParaRPr lang="en-US" sz="900">
              <a:latin typeface="Roboto"/>
              <a:ea typeface="Roboto"/>
              <a:cs typeface="Roboto"/>
            </a:endParaRPr>
          </a:p>
        </p:txBody>
      </p:sp>
      <p:sp>
        <p:nvSpPr>
          <p:cNvPr id="78" name="Shape 69"/>
          <p:cNvSpPr/>
          <p:nvPr/>
        </p:nvSpPr>
        <p:spPr>
          <a:xfrm>
            <a:off x="7239305" y="3715207"/>
            <a:ext cx="304495" cy="304495"/>
          </a:xfrm>
          <a:prstGeom prst="roundRect">
            <a:avLst>
              <a:gd name="adj" fmla="val 112613"/>
            </a:avLst>
          </a:prstGeom>
          <a:solidFill>
            <a:srgbClr val="1B6999"/>
          </a:solidFill>
          <a:ln w="12700">
            <a:solidFill>
              <a:srgbClr val="FFFFFF">
                <a:alpha val="0"/>
              </a:srgbClr>
            </a:solidFill>
            <a:prstDash val="solid"/>
          </a:ln>
        </p:spPr>
        <p:txBody>
          <a:bodyPr/>
          <a:lstStyle/>
          <a:p>
            <a:endParaRPr lang="en-US"/>
          </a:p>
        </p:txBody>
      </p:sp>
      <p:pic>
        <p:nvPicPr>
          <p:cNvPr id="79" name="Image 7" descr="preencoded.png"/>
          <p:cNvPicPr>
            <a:picLocks noChangeAspect="1"/>
          </p:cNvPicPr>
          <p:nvPr/>
        </p:nvPicPr>
        <p:blipFill>
          <a:blip r:embed="rId10"/>
          <a:srcRect t="-180" b="-180"/>
          <a:stretch/>
        </p:blipFill>
        <p:spPr>
          <a:xfrm>
            <a:off x="7295998" y="3791102"/>
            <a:ext cx="190195" cy="152705"/>
          </a:xfrm>
          <a:prstGeom prst="rect">
            <a:avLst/>
          </a:prstGeom>
        </p:spPr>
      </p:pic>
      <p:sp>
        <p:nvSpPr>
          <p:cNvPr id="80" name="Text 70"/>
          <p:cNvSpPr txBox="1"/>
          <p:nvPr/>
        </p:nvSpPr>
        <p:spPr>
          <a:xfrm>
            <a:off x="7619695" y="3715207"/>
            <a:ext cx="1536192" cy="324612"/>
          </a:xfrm>
          <a:prstGeom prst="rect">
            <a:avLst/>
          </a:prstGeom>
          <a:noFill/>
          <a:ln/>
        </p:spPr>
        <p:txBody>
          <a:bodyPr wrap="square" lIns="0" tIns="0" rIns="0" bIns="0" rtlCol="0" anchor="ctr"/>
          <a:lstStyle/>
          <a:p>
            <a:pPr marL="0" indent="0" algn="l">
              <a:buNone/>
            </a:pPr>
            <a:r>
              <a:rPr lang="en-US" sz="1000" b="1">
                <a:solidFill>
                  <a:srgbClr val="1A1A2E"/>
                </a:solidFill>
                <a:latin typeface="Roboto" pitchFamily="34" charset="0"/>
                <a:ea typeface="Roboto" pitchFamily="34" charset="-122"/>
                <a:cs typeface="Roboto" pitchFamily="34" charset="-120"/>
              </a:rPr>
              <a:t>Veeva Platform Enablement</a:t>
            </a:r>
            <a:endParaRPr lang="en-US" sz="1000"/>
          </a:p>
        </p:txBody>
      </p:sp>
      <p:sp>
        <p:nvSpPr>
          <p:cNvPr id="81" name="Text 71"/>
          <p:cNvSpPr txBox="1"/>
          <p:nvPr/>
        </p:nvSpPr>
        <p:spPr>
          <a:xfrm>
            <a:off x="7391095" y="4143146"/>
            <a:ext cx="1773936" cy="286207"/>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Veeva PromoMats (content lifecycle)</a:t>
            </a:r>
            <a:endParaRPr lang="en-US" sz="900"/>
          </a:p>
        </p:txBody>
      </p:sp>
      <p:sp>
        <p:nvSpPr>
          <p:cNvPr id="82" name="Text 72"/>
          <p:cNvSpPr txBox="1"/>
          <p:nvPr/>
        </p:nvSpPr>
        <p:spPr>
          <a:xfrm>
            <a:off x="7391095" y="4486046"/>
            <a:ext cx="1988820"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Veeva CRM (engagement/field)</a:t>
            </a:r>
            <a:endParaRPr lang="en-US" sz="900"/>
          </a:p>
        </p:txBody>
      </p:sp>
      <p:sp>
        <p:nvSpPr>
          <p:cNvPr id="83" name="Text 73"/>
          <p:cNvSpPr txBox="1"/>
          <p:nvPr/>
        </p:nvSpPr>
        <p:spPr>
          <a:xfrm>
            <a:off x="7391095" y="4686300"/>
            <a:ext cx="1895551"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Veeva Compass (data)</a:t>
            </a:r>
            <a:endParaRPr lang="en-US" sz="900"/>
          </a:p>
        </p:txBody>
      </p:sp>
      <p:sp>
        <p:nvSpPr>
          <p:cNvPr id="84" name="Text 74"/>
          <p:cNvSpPr txBox="1"/>
          <p:nvPr/>
        </p:nvSpPr>
        <p:spPr>
          <a:xfrm>
            <a:off x="7391095" y="4886554"/>
            <a:ext cx="1988820"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Veeva Claims (MLR-compliant)</a:t>
            </a:r>
            <a:endParaRPr lang="en-US" sz="900"/>
          </a:p>
        </p:txBody>
      </p:sp>
      <p:sp>
        <p:nvSpPr>
          <p:cNvPr id="85" name="Text 75"/>
          <p:cNvSpPr txBox="1"/>
          <p:nvPr/>
        </p:nvSpPr>
        <p:spPr>
          <a:xfrm>
            <a:off x="7391095" y="5086807"/>
            <a:ext cx="1895551"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Veeva Network (MDM)</a:t>
            </a:r>
            <a:endParaRPr lang="en-US" sz="900"/>
          </a:p>
        </p:txBody>
      </p:sp>
      <p:sp>
        <p:nvSpPr>
          <p:cNvPr id="86" name="Text 76"/>
          <p:cNvSpPr txBox="1"/>
          <p:nvPr/>
        </p:nvSpPr>
        <p:spPr>
          <a:xfrm>
            <a:off x="7391095" y="5286146"/>
            <a:ext cx="1988820" cy="143561"/>
          </a:xfrm>
          <a:prstGeom prst="rect">
            <a:avLst/>
          </a:prstGeom>
          <a:noFill/>
          <a:ln/>
        </p:spPr>
        <p:txBody>
          <a:bodyPr wrap="square" lIns="0" tIns="0" rIns="0" bIns="0" rtlCol="0" anchor="ctr"/>
          <a:lstStyle/>
          <a:p>
            <a:pPr marL="0" indent="0" algn="l">
              <a:buNone/>
            </a:pPr>
            <a:r>
              <a:rPr lang="en-US" sz="900">
                <a:solidFill>
                  <a:srgbClr val="475569"/>
                </a:solidFill>
                <a:latin typeface="Roboto" pitchFamily="34" charset="0"/>
                <a:ea typeface="Roboto" pitchFamily="34" charset="-122"/>
                <a:cs typeface="Roboto" pitchFamily="34" charset="-120"/>
              </a:rPr>
              <a:t>CRM Migration &amp; Optimization</a:t>
            </a:r>
            <a:endParaRPr lang="en-US" sz="900"/>
          </a:p>
        </p:txBody>
      </p:sp>
      <p:sp>
        <p:nvSpPr>
          <p:cNvPr id="87" name="Shape 77"/>
          <p:cNvSpPr/>
          <p:nvPr/>
        </p:nvSpPr>
        <p:spPr>
          <a:xfrm>
            <a:off x="10401300" y="1476756"/>
            <a:ext cx="381305" cy="381305"/>
          </a:xfrm>
          <a:prstGeom prst="roundRect">
            <a:avLst>
              <a:gd name="adj" fmla="val 95923"/>
            </a:avLst>
          </a:prstGeom>
          <a:solidFill>
            <a:srgbClr val="FFFFFF">
              <a:alpha val="10000"/>
            </a:srgbClr>
          </a:solidFill>
          <a:ln w="12700">
            <a:solidFill>
              <a:srgbClr val="FFFFFF">
                <a:alpha val="0"/>
              </a:srgbClr>
            </a:solidFill>
            <a:prstDash val="solid"/>
          </a:ln>
        </p:spPr>
        <p:txBody>
          <a:bodyPr/>
          <a:lstStyle/>
          <a:p>
            <a:endParaRPr lang="en-US"/>
          </a:p>
        </p:txBody>
      </p:sp>
      <p:pic>
        <p:nvPicPr>
          <p:cNvPr id="88" name="Image 8" descr="preencoded.png"/>
          <p:cNvPicPr>
            <a:picLocks noChangeAspect="1"/>
          </p:cNvPicPr>
          <p:nvPr/>
        </p:nvPicPr>
        <p:blipFill>
          <a:blip r:embed="rId11"/>
          <a:srcRect/>
          <a:stretch/>
        </p:blipFill>
        <p:spPr>
          <a:xfrm>
            <a:off x="10496398" y="1571854"/>
            <a:ext cx="190195" cy="190195"/>
          </a:xfrm>
          <a:prstGeom prst="rect">
            <a:avLst/>
          </a:prstGeom>
        </p:spPr>
      </p:pic>
      <p:sp>
        <p:nvSpPr>
          <p:cNvPr id="89" name="Text 78"/>
          <p:cNvSpPr txBox="1"/>
          <p:nvPr/>
        </p:nvSpPr>
        <p:spPr>
          <a:xfrm>
            <a:off x="9531706" y="1952244"/>
            <a:ext cx="2130552" cy="228600"/>
          </a:xfrm>
          <a:prstGeom prst="rect">
            <a:avLst/>
          </a:prstGeom>
          <a:noFill/>
          <a:ln/>
        </p:spPr>
        <p:txBody>
          <a:bodyPr wrap="square" lIns="0" tIns="0" rIns="0" bIns="0" rtlCol="0" anchor="ctr"/>
          <a:lstStyle/>
          <a:p>
            <a:pPr algn="ctr"/>
            <a:r>
              <a:rPr lang="en-US" sz="1500" b="1">
                <a:solidFill>
                  <a:srgbClr val="FFFFFF"/>
                </a:solidFill>
                <a:latin typeface="Roboto"/>
                <a:ea typeface="Roboto"/>
                <a:cs typeface="Roboto"/>
              </a:rPr>
              <a:t>Value to </a:t>
            </a:r>
            <a:r>
              <a:rPr lang="en-US" sz="1500" b="1" err="1">
                <a:solidFill>
                  <a:srgbClr val="FFFFFF"/>
                </a:solidFill>
                <a:latin typeface="Roboto"/>
                <a:ea typeface="Roboto"/>
                <a:cs typeface="Roboto"/>
              </a:rPr>
              <a:t>Inizio</a:t>
            </a:r>
            <a:r>
              <a:rPr lang="en-US" sz="1500" b="1">
                <a:solidFill>
                  <a:srgbClr val="FFFFFF"/>
                </a:solidFill>
                <a:latin typeface="Roboto"/>
                <a:ea typeface="Roboto"/>
                <a:cs typeface="Roboto"/>
              </a:rPr>
              <a:t> Evoke</a:t>
            </a:r>
            <a:endParaRPr lang="en-US" sz="1500"/>
          </a:p>
        </p:txBody>
      </p:sp>
      <p:sp>
        <p:nvSpPr>
          <p:cNvPr id="90" name="Text 79"/>
          <p:cNvSpPr txBox="1"/>
          <p:nvPr/>
        </p:nvSpPr>
        <p:spPr>
          <a:xfrm>
            <a:off x="9801454" y="2428646"/>
            <a:ext cx="1951330" cy="171907"/>
          </a:xfrm>
          <a:prstGeom prst="rect">
            <a:avLst/>
          </a:prstGeom>
          <a:noFill/>
          <a:ln/>
        </p:spPr>
        <p:txBody>
          <a:bodyPr wrap="square" lIns="0" tIns="0" rIns="0" bIns="0" rtlCol="0" anchor="ctr"/>
          <a:lstStyle/>
          <a:p>
            <a:pPr marL="0" indent="0" algn="l">
              <a:buNone/>
            </a:pPr>
            <a:r>
              <a:rPr lang="en-US" sz="1000">
                <a:solidFill>
                  <a:srgbClr val="F8FAFC"/>
                </a:solidFill>
                <a:latin typeface="Roboto" pitchFamily="34" charset="0"/>
                <a:ea typeface="Roboto" pitchFamily="34" charset="-122"/>
                <a:cs typeface="Roboto" pitchFamily="34" charset="-120"/>
              </a:rPr>
              <a:t> Faster time-to-market</a:t>
            </a:r>
            <a:endParaRPr lang="en-US" sz="1000"/>
          </a:p>
        </p:txBody>
      </p:sp>
      <p:pic>
        <p:nvPicPr>
          <p:cNvPr id="91" name="Image 9" descr="preencoded.png"/>
          <p:cNvPicPr>
            <a:picLocks noChangeAspect="1"/>
          </p:cNvPicPr>
          <p:nvPr/>
        </p:nvPicPr>
        <p:blipFill>
          <a:blip r:embed="rId12"/>
          <a:srcRect/>
          <a:stretch/>
        </p:blipFill>
        <p:spPr>
          <a:xfrm>
            <a:off x="9572854" y="2457907"/>
            <a:ext cx="133502" cy="133502"/>
          </a:xfrm>
          <a:prstGeom prst="rect">
            <a:avLst/>
          </a:prstGeom>
        </p:spPr>
      </p:pic>
      <p:sp>
        <p:nvSpPr>
          <p:cNvPr id="92" name="Text 80"/>
          <p:cNvSpPr txBox="1"/>
          <p:nvPr/>
        </p:nvSpPr>
        <p:spPr>
          <a:xfrm>
            <a:off x="9801454" y="2747772"/>
            <a:ext cx="1943100" cy="333756"/>
          </a:xfrm>
          <a:prstGeom prst="rect">
            <a:avLst/>
          </a:prstGeom>
          <a:noFill/>
          <a:ln/>
        </p:spPr>
        <p:txBody>
          <a:bodyPr wrap="square" lIns="0" tIns="0" rIns="0" bIns="0" rtlCol="0" anchor="ctr"/>
          <a:lstStyle/>
          <a:p>
            <a:pPr marL="0" indent="0" algn="l">
              <a:buNone/>
            </a:pPr>
            <a:r>
              <a:rPr lang="en-US" sz="1000">
                <a:solidFill>
                  <a:srgbClr val="F8FAFC"/>
                </a:solidFill>
                <a:latin typeface="Roboto" pitchFamily="34" charset="0"/>
                <a:ea typeface="Roboto" pitchFamily="34" charset="-122"/>
                <a:cs typeface="Roboto" pitchFamily="34" charset="-120"/>
              </a:rPr>
              <a:t> AI-driven innovation and automation</a:t>
            </a:r>
            <a:endParaRPr lang="en-US" sz="1000"/>
          </a:p>
        </p:txBody>
      </p:sp>
      <p:pic>
        <p:nvPicPr>
          <p:cNvPr id="93" name="Image 10" descr="preencoded.png"/>
          <p:cNvPicPr>
            <a:picLocks noChangeAspect="1"/>
          </p:cNvPicPr>
          <p:nvPr/>
        </p:nvPicPr>
        <p:blipFill>
          <a:blip r:embed="rId12"/>
          <a:srcRect/>
          <a:stretch/>
        </p:blipFill>
        <p:spPr>
          <a:xfrm>
            <a:off x="9572854" y="2776118"/>
            <a:ext cx="133502" cy="133502"/>
          </a:xfrm>
          <a:prstGeom prst="rect">
            <a:avLst/>
          </a:prstGeom>
        </p:spPr>
      </p:pic>
      <p:sp>
        <p:nvSpPr>
          <p:cNvPr id="94" name="Text 81"/>
          <p:cNvSpPr txBox="1"/>
          <p:nvPr/>
        </p:nvSpPr>
        <p:spPr>
          <a:xfrm>
            <a:off x="9801454" y="3233318"/>
            <a:ext cx="1943100" cy="333756"/>
          </a:xfrm>
          <a:prstGeom prst="rect">
            <a:avLst/>
          </a:prstGeom>
          <a:noFill/>
          <a:ln/>
        </p:spPr>
        <p:txBody>
          <a:bodyPr wrap="square" lIns="0" tIns="0" rIns="0" bIns="0" rtlCol="0" anchor="ctr"/>
          <a:lstStyle/>
          <a:p>
            <a:pPr marL="0" indent="0" algn="l">
              <a:buNone/>
            </a:pPr>
            <a:r>
              <a:rPr lang="en-US" sz="1000">
                <a:solidFill>
                  <a:srgbClr val="F8FAFC"/>
                </a:solidFill>
                <a:latin typeface="Roboto" pitchFamily="34" charset="0"/>
                <a:ea typeface="Roboto" pitchFamily="34" charset="-122"/>
                <a:cs typeface="Roboto" pitchFamily="34" charset="-120"/>
              </a:rPr>
              <a:t> Unified data and marketing intelligence</a:t>
            </a:r>
            <a:endParaRPr lang="en-US" sz="1000"/>
          </a:p>
        </p:txBody>
      </p:sp>
      <p:pic>
        <p:nvPicPr>
          <p:cNvPr id="95" name="Image 11" descr="preencoded.png"/>
          <p:cNvPicPr>
            <a:picLocks noChangeAspect="1"/>
          </p:cNvPicPr>
          <p:nvPr/>
        </p:nvPicPr>
        <p:blipFill>
          <a:blip r:embed="rId12"/>
          <a:srcRect/>
          <a:stretch/>
        </p:blipFill>
        <p:spPr>
          <a:xfrm>
            <a:off x="9572854" y="3262579"/>
            <a:ext cx="133502" cy="133502"/>
          </a:xfrm>
          <a:prstGeom prst="rect">
            <a:avLst/>
          </a:prstGeom>
        </p:spPr>
      </p:pic>
      <p:sp>
        <p:nvSpPr>
          <p:cNvPr id="96" name="Text 82"/>
          <p:cNvSpPr txBox="1"/>
          <p:nvPr/>
        </p:nvSpPr>
        <p:spPr>
          <a:xfrm>
            <a:off x="9801454" y="3719779"/>
            <a:ext cx="1943100" cy="333756"/>
          </a:xfrm>
          <a:prstGeom prst="rect">
            <a:avLst/>
          </a:prstGeom>
          <a:noFill/>
          <a:ln/>
        </p:spPr>
        <p:txBody>
          <a:bodyPr wrap="square" lIns="0" tIns="0" rIns="0" bIns="0" rtlCol="0" anchor="ctr"/>
          <a:lstStyle/>
          <a:p>
            <a:pPr marL="0" indent="0" algn="l">
              <a:buNone/>
            </a:pPr>
            <a:r>
              <a:rPr lang="en-US" sz="1000">
                <a:solidFill>
                  <a:srgbClr val="F8FAFC"/>
                </a:solidFill>
                <a:latin typeface="Roboto" pitchFamily="34" charset="0"/>
                <a:ea typeface="Roboto" pitchFamily="34" charset="-122"/>
                <a:cs typeface="Roboto" pitchFamily="34" charset="-120"/>
              </a:rPr>
              <a:t> Seamless omnichannel orchestration</a:t>
            </a:r>
            <a:endParaRPr lang="en-US" sz="1000"/>
          </a:p>
        </p:txBody>
      </p:sp>
      <p:pic>
        <p:nvPicPr>
          <p:cNvPr id="97" name="Image 12" descr="preencoded.png"/>
          <p:cNvPicPr>
            <a:picLocks noChangeAspect="1"/>
          </p:cNvPicPr>
          <p:nvPr/>
        </p:nvPicPr>
        <p:blipFill>
          <a:blip r:embed="rId12"/>
          <a:srcRect/>
          <a:stretch/>
        </p:blipFill>
        <p:spPr>
          <a:xfrm>
            <a:off x="9572854" y="3748126"/>
            <a:ext cx="133502" cy="133502"/>
          </a:xfrm>
          <a:prstGeom prst="rect">
            <a:avLst/>
          </a:prstGeom>
        </p:spPr>
      </p:pic>
      <p:sp>
        <p:nvSpPr>
          <p:cNvPr id="98" name="Text 83"/>
          <p:cNvSpPr txBox="1"/>
          <p:nvPr/>
        </p:nvSpPr>
        <p:spPr>
          <a:xfrm>
            <a:off x="9801454" y="4205326"/>
            <a:ext cx="1943100" cy="333756"/>
          </a:xfrm>
          <a:prstGeom prst="rect">
            <a:avLst/>
          </a:prstGeom>
          <a:noFill/>
          <a:ln/>
        </p:spPr>
        <p:txBody>
          <a:bodyPr wrap="square" lIns="0" tIns="0" rIns="0" bIns="0" rtlCol="0" anchor="ctr"/>
          <a:lstStyle/>
          <a:p>
            <a:pPr marL="0" indent="0" algn="l">
              <a:buNone/>
            </a:pPr>
            <a:r>
              <a:rPr lang="en-US" sz="1000">
                <a:solidFill>
                  <a:srgbClr val="F8FAFC"/>
                </a:solidFill>
                <a:latin typeface="Roboto" pitchFamily="34" charset="0"/>
                <a:ea typeface="Roboto" pitchFamily="34" charset="-122"/>
                <a:cs typeface="Roboto" pitchFamily="34" charset="-120"/>
              </a:rPr>
              <a:t> Scalable hosting and managed services</a:t>
            </a:r>
            <a:endParaRPr lang="en-US" sz="1000"/>
          </a:p>
        </p:txBody>
      </p:sp>
      <p:pic>
        <p:nvPicPr>
          <p:cNvPr id="99" name="Image 13" descr="preencoded.png"/>
          <p:cNvPicPr>
            <a:picLocks noChangeAspect="1"/>
          </p:cNvPicPr>
          <p:nvPr/>
        </p:nvPicPr>
        <p:blipFill>
          <a:blip r:embed="rId12"/>
          <a:srcRect/>
          <a:stretch/>
        </p:blipFill>
        <p:spPr>
          <a:xfrm>
            <a:off x="9572854" y="4233672"/>
            <a:ext cx="133502" cy="133502"/>
          </a:xfrm>
          <a:prstGeom prst="rect">
            <a:avLst/>
          </a:prstGeom>
        </p:spPr>
      </p:pic>
      <p:sp>
        <p:nvSpPr>
          <p:cNvPr id="100" name="Text 84"/>
          <p:cNvSpPr txBox="1"/>
          <p:nvPr/>
        </p:nvSpPr>
        <p:spPr>
          <a:xfrm>
            <a:off x="9801454" y="4690872"/>
            <a:ext cx="2004365" cy="171907"/>
          </a:xfrm>
          <a:prstGeom prst="rect">
            <a:avLst/>
          </a:prstGeom>
          <a:noFill/>
          <a:ln/>
        </p:spPr>
        <p:txBody>
          <a:bodyPr wrap="square" lIns="0" tIns="0" rIns="0" bIns="0" rtlCol="0" anchor="ctr"/>
          <a:lstStyle/>
          <a:p>
            <a:pPr marL="0" indent="0" algn="l">
              <a:buNone/>
            </a:pPr>
            <a:r>
              <a:rPr lang="en-US" sz="1000">
                <a:solidFill>
                  <a:srgbClr val="F8FAFC"/>
                </a:solidFill>
                <a:latin typeface="Roboto" pitchFamily="34" charset="0"/>
                <a:ea typeface="Roboto" pitchFamily="34" charset="-122"/>
                <a:cs typeface="Roboto" pitchFamily="34" charset="-120"/>
              </a:rPr>
              <a:t> 24/7 operational support</a:t>
            </a:r>
            <a:endParaRPr lang="en-US" sz="1000"/>
          </a:p>
        </p:txBody>
      </p:sp>
      <p:pic>
        <p:nvPicPr>
          <p:cNvPr id="101" name="Image 14" descr="preencoded.png"/>
          <p:cNvPicPr>
            <a:picLocks noChangeAspect="1"/>
          </p:cNvPicPr>
          <p:nvPr/>
        </p:nvPicPr>
        <p:blipFill>
          <a:blip r:embed="rId12"/>
          <a:srcRect/>
          <a:stretch/>
        </p:blipFill>
        <p:spPr>
          <a:xfrm>
            <a:off x="9572854" y="4719218"/>
            <a:ext cx="133502" cy="133502"/>
          </a:xfrm>
          <a:prstGeom prst="rect">
            <a:avLst/>
          </a:prstGeom>
        </p:spPr>
      </p:pic>
      <p:sp>
        <p:nvSpPr>
          <p:cNvPr id="102" name="Text 85"/>
          <p:cNvSpPr txBox="1"/>
          <p:nvPr/>
        </p:nvSpPr>
        <p:spPr>
          <a:xfrm>
            <a:off x="9801454" y="5009998"/>
            <a:ext cx="1943100" cy="333756"/>
          </a:xfrm>
          <a:prstGeom prst="rect">
            <a:avLst/>
          </a:prstGeom>
          <a:noFill/>
          <a:ln/>
        </p:spPr>
        <p:txBody>
          <a:bodyPr wrap="square" lIns="0" tIns="0" rIns="0" bIns="0" rtlCol="0" anchor="ctr"/>
          <a:lstStyle/>
          <a:p>
            <a:pPr marL="0" indent="0" algn="l">
              <a:buNone/>
            </a:pPr>
            <a:r>
              <a:rPr lang="en-US" sz="1000">
                <a:solidFill>
                  <a:srgbClr val="F8FAFC"/>
                </a:solidFill>
                <a:latin typeface="Roboto"/>
                <a:ea typeface="Roboto"/>
                <a:cs typeface="Roboto"/>
              </a:rPr>
              <a:t> Fully compliant </a:t>
            </a:r>
            <a:endParaRPr lang="en-US" sz="1000">
              <a:latin typeface="Roboto"/>
              <a:ea typeface="Roboto"/>
              <a:cs typeface="Roboto"/>
            </a:endParaRPr>
          </a:p>
        </p:txBody>
      </p:sp>
      <p:pic>
        <p:nvPicPr>
          <p:cNvPr id="103" name="Image 15" descr="preencoded.png"/>
          <p:cNvPicPr>
            <a:picLocks noChangeAspect="1"/>
          </p:cNvPicPr>
          <p:nvPr/>
        </p:nvPicPr>
        <p:blipFill>
          <a:blip r:embed="rId12"/>
          <a:srcRect/>
          <a:stretch/>
        </p:blipFill>
        <p:spPr>
          <a:xfrm>
            <a:off x="9572854" y="5109464"/>
            <a:ext cx="133502" cy="133502"/>
          </a:xfrm>
          <a:prstGeom prst="rect">
            <a:avLst/>
          </a:prstGeom>
        </p:spPr>
      </p:pic>
      <p:sp>
        <p:nvSpPr>
          <p:cNvPr id="104" name="Text 86"/>
          <p:cNvSpPr txBox="1"/>
          <p:nvPr/>
        </p:nvSpPr>
        <p:spPr>
          <a:xfrm>
            <a:off x="533095" y="6131966"/>
            <a:ext cx="11125505" cy="352958"/>
          </a:xfrm>
          <a:prstGeom prst="rect">
            <a:avLst/>
          </a:prstGeom>
          <a:noFill/>
          <a:ln/>
        </p:spPr>
        <p:txBody>
          <a:bodyPr wrap="square" lIns="0" tIns="0" rIns="0" bIns="0" rtlCol="0" anchor="ctr"/>
          <a:lstStyle/>
          <a:p>
            <a:pPr marL="0" indent="0" algn="ctr">
              <a:buNone/>
            </a:pPr>
            <a:r>
              <a:rPr lang="en-US" sz="1000" kern="0" spc="15">
                <a:solidFill>
                  <a:srgbClr val="FFFFFF"/>
                </a:solidFill>
                <a:latin typeface="Roboto" pitchFamily="34" charset="0"/>
                <a:ea typeface="Roboto" pitchFamily="34" charset="-122"/>
                <a:cs typeface="Roboto" pitchFamily="34" charset="-120"/>
              </a:rPr>
              <a:t>An integrated capability stack starting with AI innovation and data intelligence, executed through development and orchestration, and supported by scalable infrastructure and managed services.</a:t>
            </a:r>
            <a:endParaRPr lang="en-US" sz="1000"/>
          </a:p>
        </p:txBody>
      </p:sp>
      <p:sp>
        <p:nvSpPr>
          <p:cNvPr id="105" name="Text 25">
            <a:extLst>
              <a:ext uri="{FF2B5EF4-FFF2-40B4-BE49-F238E27FC236}">
                <a16:creationId xmlns:a16="http://schemas.microsoft.com/office/drawing/2014/main" id="{D5C51F6E-3C14-25FA-82C4-531989336839}"/>
              </a:ext>
            </a:extLst>
          </p:cNvPr>
          <p:cNvSpPr txBox="1"/>
          <p:nvPr/>
        </p:nvSpPr>
        <p:spPr>
          <a:xfrm>
            <a:off x="514095" y="1885390"/>
            <a:ext cx="1783080" cy="143561"/>
          </a:xfrm>
          <a:prstGeom prst="rect">
            <a:avLst/>
          </a:prstGeom>
          <a:noFill/>
          <a:ln/>
        </p:spPr>
        <p:txBody>
          <a:bodyPr wrap="square" lIns="0" tIns="0" rIns="0" bIns="0" rtlCol="0" anchor="ctr"/>
          <a:lstStyle/>
          <a:p>
            <a:r>
              <a:rPr lang="en-US" sz="900">
                <a:solidFill>
                  <a:srgbClr val="334155"/>
                </a:solidFill>
                <a:latin typeface="Roboto"/>
                <a:ea typeface="Roboto"/>
                <a:cs typeface="Roboto"/>
              </a:rPr>
              <a:t>Transforming services to products using AI workflows, Agents</a:t>
            </a:r>
          </a:p>
        </p:txBody>
      </p:sp>
      <p:sp>
        <p:nvSpPr>
          <p:cNvPr id="107" name="Text 30">
            <a:extLst>
              <a:ext uri="{FF2B5EF4-FFF2-40B4-BE49-F238E27FC236}">
                <a16:creationId xmlns:a16="http://schemas.microsoft.com/office/drawing/2014/main" id="{76A7C3D2-A805-2A85-5945-6079256FE182}"/>
              </a:ext>
            </a:extLst>
          </p:cNvPr>
          <p:cNvSpPr txBox="1"/>
          <p:nvPr/>
        </p:nvSpPr>
        <p:spPr>
          <a:xfrm>
            <a:off x="2767904" y="2115209"/>
            <a:ext cx="2029054" cy="143561"/>
          </a:xfrm>
          <a:prstGeom prst="rect">
            <a:avLst/>
          </a:prstGeom>
          <a:noFill/>
          <a:ln/>
        </p:spPr>
        <p:txBody>
          <a:bodyPr wrap="square" lIns="0" tIns="0" rIns="0" bIns="0" rtlCol="0" anchor="ctr"/>
          <a:lstStyle/>
          <a:p>
            <a:r>
              <a:rPr lang="en-US" sz="900">
                <a:solidFill>
                  <a:srgbClr val="334155"/>
                </a:solidFill>
                <a:latin typeface="Roboto"/>
                <a:ea typeface="Roboto"/>
                <a:cs typeface="Roboto"/>
              </a:rPr>
              <a:t>ML – powered MTA,, MM, Markov</a:t>
            </a:r>
          </a:p>
        </p:txBody>
      </p:sp>
      <p:sp>
        <p:nvSpPr>
          <p:cNvPr id="108" name="Text 44">
            <a:extLst>
              <a:ext uri="{FF2B5EF4-FFF2-40B4-BE49-F238E27FC236}">
                <a16:creationId xmlns:a16="http://schemas.microsoft.com/office/drawing/2014/main" id="{44130B1D-2EC5-FC5D-F292-D494C037D1E6}"/>
              </a:ext>
            </a:extLst>
          </p:cNvPr>
          <p:cNvSpPr txBox="1"/>
          <p:nvPr/>
        </p:nvSpPr>
        <p:spPr>
          <a:xfrm>
            <a:off x="7248854" y="1789278"/>
            <a:ext cx="1733296" cy="377647"/>
          </a:xfrm>
          <a:prstGeom prst="rect">
            <a:avLst/>
          </a:prstGeom>
          <a:noFill/>
          <a:ln/>
        </p:spPr>
        <p:txBody>
          <a:bodyPr wrap="square" lIns="0" tIns="0" rIns="0" bIns="0" rtlCol="0" anchor="ctr"/>
          <a:lstStyle/>
          <a:p>
            <a:r>
              <a:rPr lang="en-US" sz="900">
                <a:solidFill>
                  <a:srgbClr val="475569"/>
                </a:solidFill>
                <a:latin typeface="Roboto"/>
                <a:ea typeface="Roboto"/>
                <a:cs typeface="Roboto"/>
              </a:rPr>
              <a:t>Automated cross channel deployment/activation  of  assets (emails, approved content </a:t>
            </a:r>
            <a:r>
              <a:rPr lang="en-US" sz="900" err="1">
                <a:solidFill>
                  <a:srgbClr val="475569"/>
                </a:solidFill>
                <a:latin typeface="Roboto"/>
                <a:ea typeface="Roboto"/>
                <a:cs typeface="Roboto"/>
              </a:rPr>
              <a:t>etc</a:t>
            </a:r>
            <a:r>
              <a:rPr lang="en-US" sz="900">
                <a:solidFill>
                  <a:srgbClr val="475569"/>
                </a:solidFill>
                <a:latin typeface="Roboto"/>
                <a:ea typeface="Roboto"/>
                <a:cs typeface="Roboto"/>
              </a:rPr>
              <a:t>)</a:t>
            </a:r>
            <a:endParaRPr lang="en-US" sz="900">
              <a:latin typeface="Roboto"/>
              <a:ea typeface="Roboto"/>
              <a:cs typeface="Roboto"/>
            </a:endParaRPr>
          </a:p>
        </p:txBody>
      </p:sp>
      <p:pic>
        <p:nvPicPr>
          <p:cNvPr id="110" name="Picture 109" descr="A blue and green pill with a black background&#10;&#10;AI-generated content may be incorrect.">
            <a:extLst>
              <a:ext uri="{FF2B5EF4-FFF2-40B4-BE49-F238E27FC236}">
                <a16:creationId xmlns:a16="http://schemas.microsoft.com/office/drawing/2014/main" id="{B3A37A2E-C445-E36B-F8D8-CB57CD2DC346}"/>
              </a:ext>
            </a:extLst>
          </p:cNvPr>
          <p:cNvPicPr>
            <a:picLocks noChangeAspect="1"/>
          </p:cNvPicPr>
          <p:nvPr/>
        </p:nvPicPr>
        <p:blipFill>
          <a:blip r:embed="rId13"/>
          <a:srcRect l="360" t="22542" r="2520" b="18447"/>
          <a:stretch>
            <a:fillRect/>
          </a:stretch>
        </p:blipFill>
        <p:spPr>
          <a:xfrm>
            <a:off x="102252" y="112948"/>
            <a:ext cx="1289069" cy="604278"/>
          </a:xfrm>
          <a:prstGeom prst="rect">
            <a:avLst/>
          </a:prstGeom>
        </p:spPr>
      </p:pic>
      <p:sp>
        <p:nvSpPr>
          <p:cNvPr id="109" name="Text 47">
            <a:extLst>
              <a:ext uri="{FF2B5EF4-FFF2-40B4-BE49-F238E27FC236}">
                <a16:creationId xmlns:a16="http://schemas.microsoft.com/office/drawing/2014/main" id="{AA41D584-9D7F-DC13-3B56-8D8089F15340}"/>
              </a:ext>
            </a:extLst>
          </p:cNvPr>
          <p:cNvSpPr txBox="1"/>
          <p:nvPr/>
        </p:nvSpPr>
        <p:spPr>
          <a:xfrm>
            <a:off x="7238694" y="2878125"/>
            <a:ext cx="1740611" cy="235001"/>
          </a:xfrm>
          <a:prstGeom prst="rect">
            <a:avLst/>
          </a:prstGeom>
          <a:noFill/>
          <a:ln/>
        </p:spPr>
        <p:txBody>
          <a:bodyPr wrap="square" lIns="0" tIns="0" rIns="0" bIns="0" rtlCol="0" anchor="ctr"/>
          <a:lstStyle/>
          <a:p>
            <a:endParaRPr lang="en-US" sz="900">
              <a:solidFill>
                <a:srgbClr val="000000"/>
              </a:solidFill>
              <a:latin typeface="Calibri"/>
              <a:ea typeface="Calibri"/>
              <a:cs typeface="Calibri"/>
            </a:endParaRPr>
          </a:p>
          <a:p>
            <a:r>
              <a:rPr lang="en-US" sz="900">
                <a:solidFill>
                  <a:srgbClr val="475569"/>
                </a:solidFill>
                <a:latin typeface="Calibri"/>
                <a:ea typeface="Calibri"/>
                <a:cs typeface="Calibri"/>
              </a:rPr>
              <a:t>Journey</a:t>
            </a:r>
            <a:r>
              <a:rPr lang="en-US" sz="900">
                <a:solidFill>
                  <a:srgbClr val="475569"/>
                </a:solidFill>
                <a:ea typeface="+mn-lt"/>
                <a:cs typeface="+mn-lt"/>
              </a:rPr>
              <a:t> Orchestration &amp; Automation</a:t>
            </a:r>
            <a:endParaRPr lang="en-US" sz="900">
              <a:solidFill>
                <a:srgbClr val="000000"/>
              </a:solidFill>
              <a:latin typeface="Calibri"/>
              <a:ea typeface="Calibri"/>
              <a:cs typeface="Calibri"/>
            </a:endParaRPr>
          </a:p>
          <a:p>
            <a:endParaRPr lang="en-US" sz="900">
              <a:solidFill>
                <a:srgbClr val="475569"/>
              </a:solidFill>
              <a:latin typeface="Roboto"/>
              <a:ea typeface="Roboto"/>
              <a:cs typeface="Roboto"/>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1315443-3f46-4f82-b203-6f47e0650039" xsi:nil="true"/>
    <lcf76f155ced4ddcb4097134ff3c332f xmlns="0b85fea6-6ac7-4f15-b22b-2639265d480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3D36DD0045CC54FA90976F8D714511F" ma:contentTypeVersion="10" ma:contentTypeDescription="Create a new document." ma:contentTypeScope="" ma:versionID="e942f198dea20023725429d2fd52421f">
  <xsd:schema xmlns:xsd="http://www.w3.org/2001/XMLSchema" xmlns:xs="http://www.w3.org/2001/XMLSchema" xmlns:p="http://schemas.microsoft.com/office/2006/metadata/properties" xmlns:ns2="0b85fea6-6ac7-4f15-b22b-2639265d4807" xmlns:ns3="41315443-3f46-4f82-b203-6f47e0650039" targetNamespace="http://schemas.microsoft.com/office/2006/metadata/properties" ma:root="true" ma:fieldsID="4232eb9259a65f41bfdd554286862086" ns2:_="" ns3:_="">
    <xsd:import namespace="0b85fea6-6ac7-4f15-b22b-2639265d4807"/>
    <xsd:import namespace="41315443-3f46-4f82-b203-6f47e065003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85fea6-6ac7-4f15-b22b-2639265d48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849b8ec-d4ee-41e0-be99-38fb6ad2ce7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315443-3f46-4f82-b203-6f47e065003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bc7595c-9861-4a41-ae1b-3d6d8e290c1f}" ma:internalName="TaxCatchAll" ma:showField="CatchAllData" ma:web="41315443-3f46-4f82-b203-6f47e065003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D42BB75-D98B-40D0-A097-628F0D162111}">
  <ds:schemaRefs>
    <ds:schemaRef ds:uri="http://schemas.microsoft.com/sharepoint/v3/contenttype/forms"/>
  </ds:schemaRefs>
</ds:datastoreItem>
</file>

<file path=customXml/itemProps2.xml><?xml version="1.0" encoding="utf-8"?>
<ds:datastoreItem xmlns:ds="http://schemas.openxmlformats.org/officeDocument/2006/customXml" ds:itemID="{CC48A712-DE67-42BD-9173-3E987C230BDA}">
  <ds:schemaRefs>
    <ds:schemaRef ds:uri="0b85fea6-6ac7-4f15-b22b-2639265d4807"/>
    <ds:schemaRef ds:uri="41315443-3f46-4f82-b203-6f47e0650039"/>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0C4906D-3BBF-4976-A30D-65915952B202}">
  <ds:schemaRefs>
    <ds:schemaRef ds:uri="0b85fea6-6ac7-4f15-b22b-2639265d4807"/>
    <ds:schemaRef ds:uri="41315443-3f46-4f82-b203-6f47e065003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23</Slides>
  <Notes>18</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One core. Two stacks, matched to the data.</vt:lpstr>
      <vt:lpstr>What Makes Agient Different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Generated by Gen-Spark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Multi-page HTML Content</dc:title>
  <dc:subject>PptxGenJS Presentation</dc:subject>
  <dc:creator>Visual Extract to PPTX Converter</dc:creator>
  <cp:revision>11</cp:revision>
  <dcterms:created xsi:type="dcterms:W3CDTF">2026-04-15T19:56:53Z</dcterms:created>
  <dcterms:modified xsi:type="dcterms:W3CDTF">2026-10-23T15:06:13Z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0x01010023D36DD0045CC54FA90976F8D714511F</vt:lpwstr>
  </property>
  <property fmtid="{D5CDD505-2E9C-101B-9397-08002B2CF9AE}" pid="3" name="MediaServiceImageTags">
    <vt:lpwstr/>
  </property>
</Properties>
</file>