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27D94D-D78B-0F44-436B-4B82D38BB076}" v="13" dt="2026-10-08T17:54:57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mail Ahmed Syed" userId="S::arif@ismiletechnologies.com::acac7398-2845-40cd-add4-225c53936275" providerId="AD" clId="Web-{5927D94D-D78B-0F44-436B-4B82D38BB076}"/>
    <pc:docChg chg="modSld">
      <pc:chgData name="Ismail Ahmed Syed" userId="S::arif@ismiletechnologies.com::acac7398-2845-40cd-add4-225c53936275" providerId="AD" clId="Web-{5927D94D-D78B-0F44-436B-4B82D38BB076}" dt="2026-10-08T17:54:57.717" v="14" actId="20577"/>
      <pc:docMkLst>
        <pc:docMk/>
      </pc:docMkLst>
      <pc:sldChg chg="modSp">
        <pc:chgData name="Ismail Ahmed Syed" userId="S::arif@ismiletechnologies.com::acac7398-2845-40cd-add4-225c53936275" providerId="AD" clId="Web-{5927D94D-D78B-0F44-436B-4B82D38BB076}" dt="2026-10-08T17:54:57.717" v="14" actId="20577"/>
        <pc:sldMkLst>
          <pc:docMk/>
          <pc:sldMk cId="0" sldId="268"/>
        </pc:sldMkLst>
        <pc:spChg chg="mod">
          <ac:chgData name="Ismail Ahmed Syed" userId="S::arif@ismiletechnologies.com::acac7398-2845-40cd-add4-225c53936275" providerId="AD" clId="Web-{5927D94D-D78B-0F44-436B-4B82D38BB076}" dt="2026-10-08T17:54:50.358" v="6" actId="20577"/>
          <ac:spMkLst>
            <pc:docMk/>
            <pc:sldMk cId="0" sldId="268"/>
            <ac:spMk id="17" creationId="{00000000-0000-0000-0000-000000000000}"/>
          </ac:spMkLst>
        </pc:spChg>
        <pc:spChg chg="mod">
          <ac:chgData name="Ismail Ahmed Syed" userId="S::arif@ismiletechnologies.com::acac7398-2845-40cd-add4-225c53936275" providerId="AD" clId="Web-{5927D94D-D78B-0F44-436B-4B82D38BB076}" dt="2026-10-08T17:54:57.717" v="14" actId="20577"/>
          <ac:spMkLst>
            <pc:docMk/>
            <pc:sldMk cId="0" sldId="268"/>
            <ac:spMk id="1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7D850-BAE8-4D0C-8CAC-5C694B3AECCC}" type="datetimeFigureOut"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993DD-9C1C-415C-AACD-3CB7B968CB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6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Today we’ll explain how Nashiah helps pharma brands move from fragmented reporting to AI agents that turn commercial signals into next-best 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Nashiah is focused on helping pharma and life sciences teams modernize how they work using cloud, data, AI, and managed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Pharma brands already have plenty of data. Walk through the eight sources, then land on the main message: the challenge is turning data into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brand gets its own data lake. Point at the diagram: many sources in, one organized foundation, reporting and agents built on 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Instead of manually collecting data every month or quarter, the reporting layer can automatically prepare the information teams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Reports tell us what happened. Agentic AI helps decide what to do next. Read the left column, then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Agents sit on top of the brand data lake. They monitor, analyze, identify, and recommend. Humans stay in control of final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idea is not one generic chatbot. It is a workforce of specialized agents built around pharma commercial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goal is to convert commercial signals into meaningful action. The funnel narrows: lots of traffic, a few signals worth acting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 works continuously, but humans remain in control. Approvals can be required before anything is executed, and every decision stays traceable.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Nashiah is not only building agents. We support the full technology foundation around pharma commercial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Close with the final message and the three takeaways, then read the closing line and move to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the audience and open the floor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smiletechnolog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526868" y="509984"/>
            <a:ext cx="923032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Webinar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3110673"/>
            <a:ext cx="1039400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WEBINAR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914301" y="3728641"/>
            <a:ext cx="9732571" cy="2278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672"/>
              </a:lnSpc>
              <a:buNone/>
            </a:pPr>
            <a:r>
              <a:rPr lang="en-US" sz="90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9000"/>
          </a:p>
        </p:txBody>
      </p:sp>
      <p:sp>
        <p:nvSpPr>
          <p:cNvPr id="7" name="Text 4"/>
          <p:cNvSpPr/>
          <p:nvPr/>
        </p:nvSpPr>
        <p:spPr>
          <a:xfrm>
            <a:off x="914301" y="6311471"/>
            <a:ext cx="9732571" cy="12267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62"/>
              </a:lnSpc>
              <a:buNone/>
            </a:pPr>
            <a:r>
              <a:rPr lang="en-US" sz="3900" i="1">
                <a:solidFill>
                  <a:srgbClr val="5A5D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brand-specific data lakes to AI-driven commercial action</a:t>
            </a:r>
            <a:endParaRPr lang="en-US" sz="3900"/>
          </a:p>
        </p:txBody>
      </p:sp>
      <p:sp>
        <p:nvSpPr>
          <p:cNvPr id="8" name="Shape 5"/>
          <p:cNvSpPr/>
          <p:nvPr/>
        </p:nvSpPr>
        <p:spPr>
          <a:xfrm>
            <a:off x="914301" y="8071446"/>
            <a:ext cx="944909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9" name="Text 6"/>
          <p:cNvSpPr/>
          <p:nvPr/>
        </p:nvSpPr>
        <p:spPr>
          <a:xfrm>
            <a:off x="914301" y="8348729"/>
            <a:ext cx="9732571" cy="323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Nashiah | A life sciences and healthcare-focused brand under iSmile Technologies</a:t>
            </a:r>
            <a:endParaRPr lang="en-US" sz="1950"/>
          </a:p>
        </p:txBody>
      </p:sp>
      <p:sp>
        <p:nvSpPr>
          <p:cNvPr id="10" name="Shape 7"/>
          <p:cNvSpPr/>
          <p:nvPr/>
        </p:nvSpPr>
        <p:spPr>
          <a:xfrm>
            <a:off x="11277700" y="3837947"/>
            <a:ext cx="6096000" cy="903552"/>
          </a:xfrm>
          <a:prstGeom prst="roundRect">
            <a:avLst>
              <a:gd name="adj" fmla="val 16867"/>
            </a:avLst>
          </a:prstGeom>
          <a:solidFill>
            <a:srgbClr val="FFFFFF"/>
          </a:solidFill>
          <a:ln w="10583">
            <a:solidFill>
              <a:srgbClr val="1E7A5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593051" y="4115098"/>
            <a:ext cx="449059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AI-driven commercial action</a:t>
            </a:r>
            <a:endParaRPr lang="en-US" sz="2400"/>
          </a:p>
        </p:txBody>
      </p:sp>
      <p:sp>
        <p:nvSpPr>
          <p:cNvPr id="12" name="Text 9"/>
          <p:cNvSpPr/>
          <p:nvPr/>
        </p:nvSpPr>
        <p:spPr>
          <a:xfrm>
            <a:off x="16804185" y="4152140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/>
          </a:p>
        </p:txBody>
      </p:sp>
      <p:sp>
        <p:nvSpPr>
          <p:cNvPr id="13" name="Shape 10"/>
          <p:cNvSpPr/>
          <p:nvPr/>
        </p:nvSpPr>
        <p:spPr>
          <a:xfrm>
            <a:off x="11277700" y="4874783"/>
            <a:ext cx="6096000" cy="903552"/>
          </a:xfrm>
          <a:prstGeom prst="roundRect">
            <a:avLst>
              <a:gd name="adj" fmla="val 16867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593051" y="5151934"/>
            <a:ext cx="292515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workforce</a:t>
            </a:r>
            <a:endParaRPr lang="en-US" sz="2400"/>
          </a:p>
        </p:txBody>
      </p:sp>
      <p:sp>
        <p:nvSpPr>
          <p:cNvPr id="15" name="Text 12"/>
          <p:cNvSpPr/>
          <p:nvPr/>
        </p:nvSpPr>
        <p:spPr>
          <a:xfrm>
            <a:off x="16804185" y="5188976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/>
          </a:p>
        </p:txBody>
      </p:sp>
      <p:sp>
        <p:nvSpPr>
          <p:cNvPr id="16" name="Shape 13"/>
          <p:cNvSpPr/>
          <p:nvPr/>
        </p:nvSpPr>
        <p:spPr>
          <a:xfrm>
            <a:off x="11277700" y="5911619"/>
            <a:ext cx="6096000" cy="903552"/>
          </a:xfrm>
          <a:prstGeom prst="roundRect">
            <a:avLst>
              <a:gd name="adj" fmla="val 16867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593051" y="6188770"/>
            <a:ext cx="3315510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reporting</a:t>
            </a:r>
            <a:endParaRPr lang="en-US" sz="2400"/>
          </a:p>
        </p:txBody>
      </p:sp>
      <p:sp>
        <p:nvSpPr>
          <p:cNvPr id="18" name="Text 15"/>
          <p:cNvSpPr/>
          <p:nvPr/>
        </p:nvSpPr>
        <p:spPr>
          <a:xfrm>
            <a:off x="16804185" y="6225811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/>
          </a:p>
        </p:txBody>
      </p:sp>
      <p:sp>
        <p:nvSpPr>
          <p:cNvPr id="19" name="Shape 16"/>
          <p:cNvSpPr/>
          <p:nvPr/>
        </p:nvSpPr>
        <p:spPr>
          <a:xfrm>
            <a:off x="11277700" y="6948455"/>
            <a:ext cx="6096000" cy="958784"/>
          </a:xfrm>
          <a:prstGeom prst="roundRect">
            <a:avLst>
              <a:gd name="adj" fmla="val 15895"/>
            </a:avLst>
          </a:prstGeom>
          <a:solidFill>
            <a:srgbClr val="1B4E8F"/>
          </a:solidFill>
          <a:ln/>
        </p:spPr>
      </p:sp>
      <p:sp>
        <p:nvSpPr>
          <p:cNvPr id="20" name="Text 17"/>
          <p:cNvSpPr/>
          <p:nvPr/>
        </p:nvSpPr>
        <p:spPr>
          <a:xfrm>
            <a:off x="11582466" y="7253222"/>
            <a:ext cx="2496956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data lake</a:t>
            </a:r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16814768" y="7290263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</a:t>
            </a:r>
            <a:endParaRPr 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154467" y="509984"/>
            <a:ext cx="134115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3527888"/>
            <a:ext cx="8424019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914301" y="4107822"/>
            <a:ext cx="7887945" cy="3451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745"/>
              </a:lnSpc>
              <a:buNone/>
            </a:pPr>
            <a:r>
              <a:rPr lang="en-US" sz="4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Nashiah focuses on pharmaceutical, healthcare, and life sciences commercial transformation.</a:t>
            </a:r>
            <a:endParaRPr lang="en-US" sz="4800"/>
          </a:p>
        </p:txBody>
      </p:sp>
      <p:sp>
        <p:nvSpPr>
          <p:cNvPr id="7" name="Shape 4"/>
          <p:cNvSpPr/>
          <p:nvPr/>
        </p:nvSpPr>
        <p:spPr>
          <a:xfrm>
            <a:off x="9715501" y="2914882"/>
            <a:ext cx="7658199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8" name="Text 5"/>
          <p:cNvSpPr/>
          <p:nvPr/>
        </p:nvSpPr>
        <p:spPr>
          <a:xfrm>
            <a:off x="9715501" y="3268365"/>
            <a:ext cx="761967" cy="392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/>
          </a:p>
        </p:txBody>
      </p:sp>
      <p:sp>
        <p:nvSpPr>
          <p:cNvPr id="9" name="Text 6"/>
          <p:cNvSpPr/>
          <p:nvPr/>
        </p:nvSpPr>
        <p:spPr>
          <a:xfrm>
            <a:off x="10553569" y="3211215"/>
            <a:ext cx="7502145" cy="4495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818"/>
              </a:lnSpc>
              <a:buNone/>
            </a:pPr>
            <a:r>
              <a:rPr lang="en-US" sz="24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under the iSmile Technologies ecosystem</a:t>
            </a:r>
            <a:endParaRPr lang="en-US" sz="2400"/>
          </a:p>
        </p:txBody>
      </p:sp>
      <p:sp>
        <p:nvSpPr>
          <p:cNvPr id="10" name="Shape 7"/>
          <p:cNvSpPr/>
          <p:nvPr/>
        </p:nvSpPr>
        <p:spPr>
          <a:xfrm>
            <a:off x="9715501" y="3908392"/>
            <a:ext cx="76581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1" name="Text 8"/>
          <p:cNvSpPr/>
          <p:nvPr/>
        </p:nvSpPr>
        <p:spPr>
          <a:xfrm>
            <a:off x="9715501" y="4261875"/>
            <a:ext cx="761967" cy="8038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/>
          </a:p>
        </p:txBody>
      </p:sp>
      <p:sp>
        <p:nvSpPr>
          <p:cNvPr id="12" name="Text 9"/>
          <p:cNvSpPr/>
          <p:nvPr/>
        </p:nvSpPr>
        <p:spPr>
          <a:xfrm>
            <a:off x="10553569" y="4204725"/>
            <a:ext cx="7024736" cy="860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818"/>
              </a:lnSpc>
              <a:buNone/>
            </a:pPr>
            <a:r>
              <a:rPr lang="en-US" sz="24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Focused on pharma marketing, commercial operations, and healthcare data</a:t>
            </a:r>
            <a:endParaRPr lang="en-US" sz="2400"/>
          </a:p>
        </p:txBody>
      </p:sp>
      <p:sp>
        <p:nvSpPr>
          <p:cNvPr id="13" name="Shape 10"/>
          <p:cNvSpPr/>
          <p:nvPr/>
        </p:nvSpPr>
        <p:spPr>
          <a:xfrm>
            <a:off x="9715501" y="5313330"/>
            <a:ext cx="76581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4" name="Text 11"/>
          <p:cNvSpPr/>
          <p:nvPr/>
        </p:nvSpPr>
        <p:spPr>
          <a:xfrm>
            <a:off x="9715501" y="5666813"/>
            <a:ext cx="761967" cy="8038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/>
          </a:p>
        </p:txBody>
      </p:sp>
      <p:sp>
        <p:nvSpPr>
          <p:cNvPr id="15" name="Text 12"/>
          <p:cNvSpPr/>
          <p:nvPr/>
        </p:nvSpPr>
        <p:spPr>
          <a:xfrm>
            <a:off x="10553569" y="5609663"/>
            <a:ext cx="7024736" cy="860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818"/>
              </a:lnSpc>
              <a:buNone/>
            </a:pPr>
            <a:r>
              <a:rPr lang="en-US" sz="24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pharma companies, agencies, and brand teams</a:t>
            </a:r>
            <a:endParaRPr lang="en-US" sz="2400"/>
          </a:p>
        </p:txBody>
      </p:sp>
      <p:sp>
        <p:nvSpPr>
          <p:cNvPr id="16" name="Shape 13"/>
          <p:cNvSpPr/>
          <p:nvPr/>
        </p:nvSpPr>
        <p:spPr>
          <a:xfrm>
            <a:off x="9715501" y="8123205"/>
            <a:ext cx="76581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7" name="Shape 14"/>
          <p:cNvSpPr/>
          <p:nvPr/>
        </p:nvSpPr>
        <p:spPr>
          <a:xfrm>
            <a:off x="9715501" y="6718267"/>
            <a:ext cx="76581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8" name="Text 15"/>
          <p:cNvSpPr/>
          <p:nvPr/>
        </p:nvSpPr>
        <p:spPr>
          <a:xfrm>
            <a:off x="9715501" y="7071750"/>
            <a:ext cx="761967" cy="8038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/>
          </a:p>
        </p:txBody>
      </p:sp>
      <p:sp>
        <p:nvSpPr>
          <p:cNvPr id="19" name="Text 16"/>
          <p:cNvSpPr/>
          <p:nvPr/>
        </p:nvSpPr>
        <p:spPr>
          <a:xfrm>
            <a:off x="10553569" y="7014600"/>
            <a:ext cx="7024736" cy="860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818"/>
              </a:lnSpc>
              <a:buNone/>
            </a:pPr>
            <a:r>
              <a:rPr lang="en-US" sz="24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cloud, data, AI, reporting, support, and operating-model solutions</a:t>
            </a:r>
            <a:endParaRPr lang="en-US" sz="2400"/>
          </a:p>
        </p:txBody>
      </p:sp>
      <p:sp>
        <p:nvSpPr>
          <p:cNvPr id="20" name="Shape 17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1" name="Text 18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22" name="Text 19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13</a:t>
            </a:r>
            <a:endParaRPr 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868466" y="509984"/>
            <a:ext cx="385575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pharma commercial challenge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4716126" cy="1295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brands already have data — but it is spread everywhere.</a:t>
            </a:r>
            <a:endParaRPr lang="en-US" sz="4500"/>
          </a:p>
        </p:txBody>
      </p:sp>
      <p:sp>
        <p:nvSpPr>
          <p:cNvPr id="6" name="Shape 3"/>
          <p:cNvSpPr/>
          <p:nvPr/>
        </p:nvSpPr>
        <p:spPr>
          <a:xfrm>
            <a:off x="4904218" y="4337679"/>
            <a:ext cx="10583" cy="300186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7" name="Text 4"/>
          <p:cNvSpPr/>
          <p:nvPr/>
        </p:nvSpPr>
        <p:spPr>
          <a:xfrm>
            <a:off x="914301" y="4337679"/>
            <a:ext cx="3886134" cy="2133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225"/>
              </a:lnSpc>
              <a:buNone/>
            </a:pPr>
            <a:r>
              <a:rPr lang="en-US" sz="165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500"/>
          </a:p>
        </p:txBody>
      </p:sp>
      <p:sp>
        <p:nvSpPr>
          <p:cNvPr id="8" name="Text 5"/>
          <p:cNvSpPr/>
          <p:nvPr/>
        </p:nvSpPr>
        <p:spPr>
          <a:xfrm>
            <a:off x="914301" y="6547446"/>
            <a:ext cx="3638835" cy="830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455"/>
              </a:lnSpc>
              <a:buNone/>
            </a:pPr>
            <a:r>
              <a:rPr lang="en-US" sz="2400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places where brand data lives</a:t>
            </a:r>
            <a:endParaRPr lang="en-US" sz="2400"/>
          </a:p>
        </p:txBody>
      </p:sp>
      <p:sp>
        <p:nvSpPr>
          <p:cNvPr id="9" name="Shape 6"/>
          <p:cNvSpPr/>
          <p:nvPr/>
        </p:nvSpPr>
        <p:spPr>
          <a:xfrm>
            <a:off x="5676801" y="4280793"/>
            <a:ext cx="5581716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10" name="Text 7"/>
          <p:cNvSpPr/>
          <p:nvPr/>
        </p:nvSpPr>
        <p:spPr>
          <a:xfrm>
            <a:off x="5676801" y="4537935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/>
          </a:p>
        </p:txBody>
      </p:sp>
      <p:sp>
        <p:nvSpPr>
          <p:cNvPr id="11" name="Text 8"/>
          <p:cNvSpPr/>
          <p:nvPr/>
        </p:nvSpPr>
        <p:spPr>
          <a:xfrm>
            <a:off x="6286335" y="4500894"/>
            <a:ext cx="2570989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platforms</a:t>
            </a:r>
            <a:endParaRPr lang="en-US" sz="2400"/>
          </a:p>
        </p:txBody>
      </p:sp>
      <p:sp>
        <p:nvSpPr>
          <p:cNvPr id="12" name="Shape 9"/>
          <p:cNvSpPr/>
          <p:nvPr/>
        </p:nvSpPr>
        <p:spPr>
          <a:xfrm>
            <a:off x="11791819" y="4280793"/>
            <a:ext cx="5581882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13" name="Text 10"/>
          <p:cNvSpPr/>
          <p:nvPr/>
        </p:nvSpPr>
        <p:spPr>
          <a:xfrm>
            <a:off x="11791819" y="4537935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/>
          </a:p>
        </p:txBody>
      </p:sp>
      <p:sp>
        <p:nvSpPr>
          <p:cNvPr id="14" name="Text 11"/>
          <p:cNvSpPr/>
          <p:nvPr/>
        </p:nvSpPr>
        <p:spPr>
          <a:xfrm>
            <a:off x="12401352" y="4500894"/>
            <a:ext cx="3578176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analytics</a:t>
            </a:r>
            <a:endParaRPr lang="en-US" sz="2400"/>
          </a:p>
        </p:txBody>
      </p:sp>
      <p:sp>
        <p:nvSpPr>
          <p:cNvPr id="15" name="Shape 12"/>
          <p:cNvSpPr/>
          <p:nvPr/>
        </p:nvSpPr>
        <p:spPr>
          <a:xfrm>
            <a:off x="5676801" y="5059660"/>
            <a:ext cx="5581716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6" name="Text 13"/>
          <p:cNvSpPr/>
          <p:nvPr/>
        </p:nvSpPr>
        <p:spPr>
          <a:xfrm>
            <a:off x="5676801" y="5316802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/>
          </a:p>
        </p:txBody>
      </p:sp>
      <p:sp>
        <p:nvSpPr>
          <p:cNvPr id="17" name="Text 14"/>
          <p:cNvSpPr/>
          <p:nvPr/>
        </p:nvSpPr>
        <p:spPr>
          <a:xfrm>
            <a:off x="6286335" y="5279761"/>
            <a:ext cx="77040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</a:t>
            </a:r>
            <a:endParaRPr lang="en-US" sz="2400"/>
          </a:p>
        </p:txBody>
      </p:sp>
      <p:sp>
        <p:nvSpPr>
          <p:cNvPr id="18" name="Shape 15"/>
          <p:cNvSpPr/>
          <p:nvPr/>
        </p:nvSpPr>
        <p:spPr>
          <a:xfrm>
            <a:off x="11791819" y="5059660"/>
            <a:ext cx="5581882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9" name="Text 16"/>
          <p:cNvSpPr/>
          <p:nvPr/>
        </p:nvSpPr>
        <p:spPr>
          <a:xfrm>
            <a:off x="11791819" y="5316802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/>
          </a:p>
        </p:txBody>
      </p:sp>
      <p:sp>
        <p:nvSpPr>
          <p:cNvPr id="20" name="Text 17"/>
          <p:cNvSpPr/>
          <p:nvPr/>
        </p:nvSpPr>
        <p:spPr>
          <a:xfrm>
            <a:off x="12401352" y="5279761"/>
            <a:ext cx="2807643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analytics</a:t>
            </a:r>
            <a:endParaRPr lang="en-US" sz="2400"/>
          </a:p>
        </p:txBody>
      </p:sp>
      <p:sp>
        <p:nvSpPr>
          <p:cNvPr id="21" name="Shape 18"/>
          <p:cNvSpPr/>
          <p:nvPr/>
        </p:nvSpPr>
        <p:spPr>
          <a:xfrm>
            <a:off x="5676801" y="5838527"/>
            <a:ext cx="5581716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2" name="Text 19"/>
          <p:cNvSpPr/>
          <p:nvPr/>
        </p:nvSpPr>
        <p:spPr>
          <a:xfrm>
            <a:off x="5676801" y="6095670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/>
          </a:p>
        </p:txBody>
      </p:sp>
      <p:sp>
        <p:nvSpPr>
          <p:cNvPr id="23" name="Text 20"/>
          <p:cNvSpPr/>
          <p:nvPr/>
        </p:nvSpPr>
        <p:spPr>
          <a:xfrm>
            <a:off x="6286335" y="6058628"/>
            <a:ext cx="2403277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data</a:t>
            </a:r>
            <a:endParaRPr lang="en-US" sz="2400"/>
          </a:p>
        </p:txBody>
      </p:sp>
      <p:sp>
        <p:nvSpPr>
          <p:cNvPr id="24" name="Shape 21"/>
          <p:cNvSpPr/>
          <p:nvPr/>
        </p:nvSpPr>
        <p:spPr>
          <a:xfrm>
            <a:off x="11791819" y="5838527"/>
            <a:ext cx="5581882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5" name="Text 22"/>
          <p:cNvSpPr/>
          <p:nvPr/>
        </p:nvSpPr>
        <p:spPr>
          <a:xfrm>
            <a:off x="11791819" y="6095670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/>
          </a:p>
        </p:txBody>
      </p:sp>
      <p:sp>
        <p:nvSpPr>
          <p:cNvPr id="26" name="Text 23"/>
          <p:cNvSpPr/>
          <p:nvPr/>
        </p:nvSpPr>
        <p:spPr>
          <a:xfrm>
            <a:off x="12401352" y="6058628"/>
            <a:ext cx="4173720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and frequency data</a:t>
            </a:r>
            <a:endParaRPr lang="en-US" sz="2400"/>
          </a:p>
        </p:txBody>
      </p:sp>
      <p:sp>
        <p:nvSpPr>
          <p:cNvPr id="27" name="Shape 24"/>
          <p:cNvSpPr/>
          <p:nvPr/>
        </p:nvSpPr>
        <p:spPr>
          <a:xfrm>
            <a:off x="5676801" y="6617395"/>
            <a:ext cx="5581716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8" name="Text 25"/>
          <p:cNvSpPr/>
          <p:nvPr/>
        </p:nvSpPr>
        <p:spPr>
          <a:xfrm>
            <a:off x="5676801" y="6874537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/>
          </a:p>
        </p:txBody>
      </p:sp>
      <p:sp>
        <p:nvSpPr>
          <p:cNvPr id="29" name="Text 26"/>
          <p:cNvSpPr/>
          <p:nvPr/>
        </p:nvSpPr>
        <p:spPr>
          <a:xfrm>
            <a:off x="6286335" y="6837495"/>
            <a:ext cx="434125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performance reports</a:t>
            </a:r>
            <a:endParaRPr lang="en-US" sz="2400"/>
          </a:p>
        </p:txBody>
      </p:sp>
      <p:sp>
        <p:nvSpPr>
          <p:cNvPr id="30" name="Shape 27"/>
          <p:cNvSpPr/>
          <p:nvPr/>
        </p:nvSpPr>
        <p:spPr>
          <a:xfrm>
            <a:off x="11791819" y="6617395"/>
            <a:ext cx="5581882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1" name="Text 28"/>
          <p:cNvSpPr/>
          <p:nvPr/>
        </p:nvSpPr>
        <p:spPr>
          <a:xfrm>
            <a:off x="11791819" y="6874537"/>
            <a:ext cx="49523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/>
          </a:p>
        </p:txBody>
      </p:sp>
      <p:sp>
        <p:nvSpPr>
          <p:cNvPr id="32" name="Text 29"/>
          <p:cNvSpPr/>
          <p:nvPr/>
        </p:nvSpPr>
        <p:spPr>
          <a:xfrm>
            <a:off x="12401352" y="6837495"/>
            <a:ext cx="503120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Agency and marketing systems</a:t>
            </a:r>
            <a:endParaRPr lang="en-US" sz="2400"/>
          </a:p>
        </p:txBody>
      </p:sp>
      <p:sp>
        <p:nvSpPr>
          <p:cNvPr id="33" name="Shape 30"/>
          <p:cNvSpPr/>
          <p:nvPr/>
        </p:nvSpPr>
        <p:spPr>
          <a:xfrm>
            <a:off x="914301" y="8123866"/>
            <a:ext cx="16459399" cy="1085784"/>
          </a:xfrm>
          <a:prstGeom prst="roundRect">
            <a:avLst>
              <a:gd name="adj" fmla="val 14036"/>
            </a:avLst>
          </a:prstGeom>
          <a:solidFill>
            <a:srgbClr val="1B4E8F"/>
          </a:solidFill>
          <a:ln/>
        </p:spPr>
      </p:sp>
      <p:sp>
        <p:nvSpPr>
          <p:cNvPr id="34" name="Text 31"/>
          <p:cNvSpPr/>
          <p:nvPr/>
        </p:nvSpPr>
        <p:spPr>
          <a:xfrm>
            <a:off x="1333335" y="8456249"/>
            <a:ext cx="8340345" cy="4589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657"/>
              </a:lnSpc>
              <a:buNone/>
            </a:pPr>
            <a:r>
              <a:rPr lang="en-US" sz="2550">
                <a:solidFill>
                  <a:srgbClr val="C9D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 is not only collecting data.</a:t>
            </a:r>
            <a:endParaRPr lang="en-US" sz="2550"/>
          </a:p>
        </p:txBody>
      </p:sp>
      <p:sp>
        <p:nvSpPr>
          <p:cNvPr id="35" name="Text 32"/>
          <p:cNvSpPr/>
          <p:nvPr/>
        </p:nvSpPr>
        <p:spPr>
          <a:xfrm>
            <a:off x="9372534" y="8428633"/>
            <a:ext cx="834034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143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 is turning it into decisions.</a:t>
            </a:r>
            <a:endParaRPr lang="en-US" sz="3000"/>
          </a:p>
        </p:txBody>
      </p:sp>
      <p:sp>
        <p:nvSpPr>
          <p:cNvPr id="36" name="Shape 33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7" name="Text 34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38" name="Text 35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13</a:t>
            </a:r>
            <a:endParaRPr 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820801" y="509984"/>
            <a:ext cx="280818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Brand-specific data lakes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4716126" cy="1295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build a dedicated data lake for each pharma brand.</a:t>
            </a:r>
            <a:endParaRPr lang="en-US" sz="4500"/>
          </a:p>
        </p:txBody>
      </p:sp>
      <p:sp>
        <p:nvSpPr>
          <p:cNvPr id="6" name="Text 3"/>
          <p:cNvSpPr/>
          <p:nvPr/>
        </p:nvSpPr>
        <p:spPr>
          <a:xfrm>
            <a:off x="914301" y="4474766"/>
            <a:ext cx="2724150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SOURCES</a:t>
            </a:r>
            <a:endParaRPr lang="en-US" sz="1800"/>
          </a:p>
        </p:txBody>
      </p:sp>
      <p:sp>
        <p:nvSpPr>
          <p:cNvPr id="7" name="Shape 4"/>
          <p:cNvSpPr/>
          <p:nvPr/>
        </p:nvSpPr>
        <p:spPr>
          <a:xfrm>
            <a:off x="914301" y="4864199"/>
            <a:ext cx="2476500" cy="562901"/>
          </a:xfrm>
          <a:prstGeom prst="roundRect">
            <a:avLst>
              <a:gd name="adj" fmla="val 2707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15384" y="5008133"/>
            <a:ext cx="2150533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</a:t>
            </a:r>
            <a:endParaRPr lang="en-US" sz="1800"/>
          </a:p>
        </p:txBody>
      </p:sp>
      <p:sp>
        <p:nvSpPr>
          <p:cNvPr id="9" name="Shape 6"/>
          <p:cNvSpPr/>
          <p:nvPr/>
        </p:nvSpPr>
        <p:spPr>
          <a:xfrm>
            <a:off x="914301" y="5541368"/>
            <a:ext cx="2476500" cy="562901"/>
          </a:xfrm>
          <a:prstGeom prst="roundRect">
            <a:avLst>
              <a:gd name="adj" fmla="val 2707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15384" y="5685301"/>
            <a:ext cx="2150533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</a:t>
            </a:r>
            <a:endParaRPr lang="en-US" sz="1800"/>
          </a:p>
        </p:txBody>
      </p:sp>
      <p:sp>
        <p:nvSpPr>
          <p:cNvPr id="11" name="Shape 8"/>
          <p:cNvSpPr/>
          <p:nvPr/>
        </p:nvSpPr>
        <p:spPr>
          <a:xfrm>
            <a:off x="914301" y="6218536"/>
            <a:ext cx="2476500" cy="562901"/>
          </a:xfrm>
          <a:prstGeom prst="roundRect">
            <a:avLst>
              <a:gd name="adj" fmla="val 2707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15384" y="6362469"/>
            <a:ext cx="2150533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</a:t>
            </a:r>
            <a:endParaRPr lang="en-US" sz="1800"/>
          </a:p>
        </p:txBody>
      </p:sp>
      <p:sp>
        <p:nvSpPr>
          <p:cNvPr id="13" name="Shape 10"/>
          <p:cNvSpPr/>
          <p:nvPr/>
        </p:nvSpPr>
        <p:spPr>
          <a:xfrm>
            <a:off x="914301" y="6895704"/>
            <a:ext cx="2476500" cy="562901"/>
          </a:xfrm>
          <a:prstGeom prst="roundRect">
            <a:avLst>
              <a:gd name="adj" fmla="val 2707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15384" y="7039637"/>
            <a:ext cx="2150533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800"/>
          </a:p>
        </p:txBody>
      </p:sp>
      <p:sp>
        <p:nvSpPr>
          <p:cNvPr id="15" name="Shape 12"/>
          <p:cNvSpPr/>
          <p:nvPr/>
        </p:nvSpPr>
        <p:spPr>
          <a:xfrm>
            <a:off x="914301" y="7572871"/>
            <a:ext cx="2476500" cy="562901"/>
          </a:xfrm>
          <a:prstGeom prst="roundRect">
            <a:avLst>
              <a:gd name="adj" fmla="val 2707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115384" y="7716805"/>
            <a:ext cx="2150533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Campaigns</a:t>
            </a:r>
            <a:endParaRPr lang="en-US" sz="180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0801" y="4876602"/>
            <a:ext cx="762000" cy="28575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4152801" y="4285258"/>
            <a:ext cx="9601399" cy="4040188"/>
          </a:xfrm>
          <a:prstGeom prst="roundRect">
            <a:avLst>
              <a:gd name="adj" fmla="val 5658"/>
            </a:avLst>
          </a:prstGeom>
          <a:solidFill>
            <a:srgbClr val="1B4E8F"/>
          </a:solidFill>
          <a:ln/>
        </p:spPr>
      </p:sp>
      <p:sp>
        <p:nvSpPr>
          <p:cNvPr id="19" name="Text 15"/>
          <p:cNvSpPr/>
          <p:nvPr/>
        </p:nvSpPr>
        <p:spPr>
          <a:xfrm>
            <a:off x="4571835" y="4666258"/>
            <a:ext cx="363729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Data Lake</a:t>
            </a:r>
            <a:endParaRPr lang="en-US" sz="3300"/>
          </a:p>
        </p:txBody>
      </p:sp>
      <p:sp>
        <p:nvSpPr>
          <p:cNvPr id="20" name="Text 16"/>
          <p:cNvSpPr/>
          <p:nvPr/>
        </p:nvSpPr>
        <p:spPr>
          <a:xfrm>
            <a:off x="11912203" y="4835591"/>
            <a:ext cx="156525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C9D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 brand</a:t>
            </a:r>
            <a:endParaRPr lang="en-US" sz="1800"/>
          </a:p>
        </p:txBody>
      </p:sp>
      <p:sp>
        <p:nvSpPr>
          <p:cNvPr id="21" name="Shape 17"/>
          <p:cNvSpPr/>
          <p:nvPr/>
        </p:nvSpPr>
        <p:spPr>
          <a:xfrm>
            <a:off x="4571835" y="5333008"/>
            <a:ext cx="8763331" cy="10583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4571835" y="5654642"/>
            <a:ext cx="95250" cy="9525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3" name="Text 19"/>
          <p:cNvSpPr/>
          <p:nvPr/>
        </p:nvSpPr>
        <p:spPr>
          <a:xfrm>
            <a:off x="4819386" y="5495892"/>
            <a:ext cx="7107420" cy="385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161"/>
              </a:lnSpc>
              <a:buNone/>
            </a:pPr>
            <a:r>
              <a:rPr lang="en-US" sz="2025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place for brand-level commercial and media data</a:t>
            </a:r>
            <a:endParaRPr lang="en-US" sz="2025"/>
          </a:p>
        </p:txBody>
      </p:sp>
      <p:sp>
        <p:nvSpPr>
          <p:cNvPr id="24" name="Shape 20"/>
          <p:cNvSpPr/>
          <p:nvPr/>
        </p:nvSpPr>
        <p:spPr>
          <a:xfrm>
            <a:off x="4571835" y="6033492"/>
            <a:ext cx="8763331" cy="10583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571835" y="6355127"/>
            <a:ext cx="95250" cy="9525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6" name="Text 22"/>
          <p:cNvSpPr/>
          <p:nvPr/>
        </p:nvSpPr>
        <p:spPr>
          <a:xfrm>
            <a:off x="4819386" y="6196376"/>
            <a:ext cx="4481132" cy="385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161"/>
              </a:lnSpc>
              <a:buNone/>
            </a:pPr>
            <a:r>
              <a:rPr lang="en-US" sz="2025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Ingests data from multiple platforms</a:t>
            </a:r>
            <a:endParaRPr lang="en-US" sz="2025"/>
          </a:p>
        </p:txBody>
      </p:sp>
      <p:sp>
        <p:nvSpPr>
          <p:cNvPr id="27" name="Shape 23"/>
          <p:cNvSpPr/>
          <p:nvPr/>
        </p:nvSpPr>
        <p:spPr>
          <a:xfrm>
            <a:off x="4571835" y="6733977"/>
            <a:ext cx="8763331" cy="10583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4571835" y="7055611"/>
            <a:ext cx="95250" cy="9525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Text 25"/>
          <p:cNvSpPr/>
          <p:nvPr/>
        </p:nvSpPr>
        <p:spPr>
          <a:xfrm>
            <a:off x="4819386" y="6896861"/>
            <a:ext cx="7013377" cy="385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161"/>
              </a:lnSpc>
              <a:buNone/>
            </a:pPr>
            <a:r>
              <a:rPr lang="en-US" sz="2025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Organizes data for reporting, analysis, and AI use cases</a:t>
            </a:r>
            <a:endParaRPr lang="en-US" sz="2025"/>
          </a:p>
        </p:txBody>
      </p:sp>
      <p:sp>
        <p:nvSpPr>
          <p:cNvPr id="30" name="Shape 26"/>
          <p:cNvSpPr/>
          <p:nvPr/>
        </p:nvSpPr>
        <p:spPr>
          <a:xfrm>
            <a:off x="4571835" y="7434461"/>
            <a:ext cx="8763331" cy="10583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4571835" y="7756095"/>
            <a:ext cx="95250" cy="9525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2" name="Text 28"/>
          <p:cNvSpPr/>
          <p:nvPr/>
        </p:nvSpPr>
        <p:spPr>
          <a:xfrm>
            <a:off x="4819386" y="7597346"/>
            <a:ext cx="6196277" cy="385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161"/>
              </a:lnSpc>
              <a:buNone/>
            </a:pPr>
            <a:r>
              <a:rPr lang="en-US" sz="2025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Creates a strong foundation for brand intelligence</a:t>
            </a:r>
            <a:endParaRPr lang="en-US" sz="2025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754200" y="4876602"/>
            <a:ext cx="762000" cy="2857500"/>
          </a:xfrm>
          <a:prstGeom prst="rect">
            <a:avLst/>
          </a:prstGeom>
        </p:spPr>
      </p:pic>
      <p:sp>
        <p:nvSpPr>
          <p:cNvPr id="34" name="Shape 29"/>
          <p:cNvSpPr/>
          <p:nvPr/>
        </p:nvSpPr>
        <p:spPr>
          <a:xfrm>
            <a:off x="14516200" y="4953166"/>
            <a:ext cx="2857500" cy="1256936"/>
          </a:xfrm>
          <a:prstGeom prst="roundRect">
            <a:avLst>
              <a:gd name="adj" fmla="val 12125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14793351" y="5230317"/>
            <a:ext cx="253351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</a:t>
            </a:r>
            <a:endParaRPr lang="en-US" sz="1800"/>
          </a:p>
        </p:txBody>
      </p:sp>
      <p:sp>
        <p:nvSpPr>
          <p:cNvPr id="36" name="Text 31"/>
          <p:cNvSpPr/>
          <p:nvPr/>
        </p:nvSpPr>
        <p:spPr>
          <a:xfrm>
            <a:off x="14793351" y="5562534"/>
            <a:ext cx="2533518" cy="4085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2550"/>
          </a:p>
        </p:txBody>
      </p:sp>
      <p:sp>
        <p:nvSpPr>
          <p:cNvPr id="37" name="Shape 32"/>
          <p:cNvSpPr/>
          <p:nvPr/>
        </p:nvSpPr>
        <p:spPr>
          <a:xfrm>
            <a:off x="14516200" y="6400602"/>
            <a:ext cx="2857500" cy="1256936"/>
          </a:xfrm>
          <a:prstGeom prst="roundRect">
            <a:avLst>
              <a:gd name="adj" fmla="val 12125"/>
            </a:avLst>
          </a:prstGeom>
          <a:solidFill>
            <a:srgbClr val="FFFFFF"/>
          </a:solidFill>
          <a:ln w="10583">
            <a:solidFill>
              <a:srgbClr val="1E7A5A"/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14793351" y="6677753"/>
            <a:ext cx="253351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</a:t>
            </a:r>
            <a:endParaRPr lang="en-US" sz="1800"/>
          </a:p>
        </p:txBody>
      </p:sp>
      <p:sp>
        <p:nvSpPr>
          <p:cNvPr id="39" name="Text 34"/>
          <p:cNvSpPr/>
          <p:nvPr/>
        </p:nvSpPr>
        <p:spPr>
          <a:xfrm>
            <a:off x="14793351" y="7009970"/>
            <a:ext cx="2533518" cy="4085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Agents</a:t>
            </a:r>
            <a:endParaRPr lang="en-US" sz="2550"/>
          </a:p>
        </p:txBody>
      </p:sp>
      <p:sp>
        <p:nvSpPr>
          <p:cNvPr id="40" name="Shape 35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41" name="Text 36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42" name="Text 37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13</a:t>
            </a:r>
            <a:endParaRPr lang="en-U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44404" y="509984"/>
            <a:ext cx="2892227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reporting layer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2859815"/>
            <a:ext cx="808895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REPORTING LAYER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914301" y="3477783"/>
            <a:ext cx="7574206" cy="2552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top of the data lake, Nashiah automates recurring commercial reporting.</a:t>
            </a:r>
            <a:endParaRPr lang="en-US" sz="4500"/>
          </a:p>
        </p:txBody>
      </p:sp>
      <p:sp>
        <p:nvSpPr>
          <p:cNvPr id="7" name="Shape 4"/>
          <p:cNvSpPr/>
          <p:nvPr/>
        </p:nvSpPr>
        <p:spPr>
          <a:xfrm>
            <a:off x="914301" y="6334787"/>
            <a:ext cx="735359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8" name="Shape 5"/>
          <p:cNvSpPr/>
          <p:nvPr/>
        </p:nvSpPr>
        <p:spPr>
          <a:xfrm>
            <a:off x="914301" y="7092487"/>
            <a:ext cx="735359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9" name="Text 6"/>
          <p:cNvSpPr/>
          <p:nvPr/>
        </p:nvSpPr>
        <p:spPr>
          <a:xfrm>
            <a:off x="914301" y="6565470"/>
            <a:ext cx="1219200" cy="34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2100"/>
          </a:p>
        </p:txBody>
      </p:sp>
      <p:sp>
        <p:nvSpPr>
          <p:cNvPr id="10" name="Text 7"/>
          <p:cNvSpPr/>
          <p:nvPr/>
        </p:nvSpPr>
        <p:spPr>
          <a:xfrm>
            <a:off x="2247801" y="6554887"/>
            <a:ext cx="6604099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collected manually every month or quarter</a:t>
            </a:r>
            <a:endParaRPr lang="en-US" sz="2250"/>
          </a:p>
        </p:txBody>
      </p:sp>
      <p:sp>
        <p:nvSpPr>
          <p:cNvPr id="11" name="Shape 8"/>
          <p:cNvSpPr/>
          <p:nvPr/>
        </p:nvSpPr>
        <p:spPr>
          <a:xfrm>
            <a:off x="914301" y="8178271"/>
            <a:ext cx="735359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2" name="Text 9"/>
          <p:cNvSpPr/>
          <p:nvPr/>
        </p:nvSpPr>
        <p:spPr>
          <a:xfrm>
            <a:off x="914301" y="7487213"/>
            <a:ext cx="1105429" cy="34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2100"/>
          </a:p>
        </p:txBody>
      </p:sp>
      <p:sp>
        <p:nvSpPr>
          <p:cNvPr id="13" name="Text 10"/>
          <p:cNvSpPr/>
          <p:nvPr/>
        </p:nvSpPr>
        <p:spPr>
          <a:xfrm>
            <a:off x="2134030" y="7312587"/>
            <a:ext cx="6317885" cy="694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prepared automatically from the data lake</a:t>
            </a:r>
            <a:endParaRPr lang="en-US" sz="2250"/>
          </a:p>
        </p:txBody>
      </p:sp>
      <p:sp>
        <p:nvSpPr>
          <p:cNvPr id="14" name="Shape 11"/>
          <p:cNvSpPr/>
          <p:nvPr/>
        </p:nvSpPr>
        <p:spPr>
          <a:xfrm>
            <a:off x="9182199" y="2434497"/>
            <a:ext cx="8191501" cy="6179840"/>
          </a:xfrm>
          <a:prstGeom prst="roundRect">
            <a:avLst>
              <a:gd name="adj" fmla="val 2466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192783" y="3721034"/>
            <a:ext cx="4085167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6" name="Shape 13"/>
          <p:cNvSpPr/>
          <p:nvPr/>
        </p:nvSpPr>
        <p:spPr>
          <a:xfrm>
            <a:off x="13267367" y="2445081"/>
            <a:ext cx="10583" cy="1286537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7" name="Text 14"/>
          <p:cNvSpPr/>
          <p:nvPr/>
        </p:nvSpPr>
        <p:spPr>
          <a:xfrm>
            <a:off x="9497550" y="2711648"/>
            <a:ext cx="381155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Cadence</a:t>
            </a:r>
            <a:endParaRPr lang="en-US" sz="1800"/>
          </a:p>
        </p:txBody>
      </p:sp>
      <p:sp>
        <p:nvSpPr>
          <p:cNvPr id="18" name="Text 15"/>
          <p:cNvSpPr/>
          <p:nvPr/>
        </p:nvSpPr>
        <p:spPr>
          <a:xfrm>
            <a:off x="9497550" y="3062883"/>
            <a:ext cx="3811554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reporting</a:t>
            </a:r>
            <a:endParaRPr lang="en-US" sz="2700"/>
          </a:p>
        </p:txBody>
      </p:sp>
      <p:sp>
        <p:nvSpPr>
          <p:cNvPr id="19" name="Shape 16"/>
          <p:cNvSpPr/>
          <p:nvPr/>
        </p:nvSpPr>
        <p:spPr>
          <a:xfrm>
            <a:off x="13277950" y="3721034"/>
            <a:ext cx="4085167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0" name="Text 17"/>
          <p:cNvSpPr/>
          <p:nvPr/>
        </p:nvSpPr>
        <p:spPr>
          <a:xfrm>
            <a:off x="13582716" y="2711648"/>
            <a:ext cx="38231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Cadence</a:t>
            </a:r>
            <a:endParaRPr lang="en-US" sz="1800"/>
          </a:p>
        </p:txBody>
      </p:sp>
      <p:sp>
        <p:nvSpPr>
          <p:cNvPr id="21" name="Text 18"/>
          <p:cNvSpPr/>
          <p:nvPr/>
        </p:nvSpPr>
        <p:spPr>
          <a:xfrm>
            <a:off x="13582716" y="3062883"/>
            <a:ext cx="3823196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reporting</a:t>
            </a:r>
            <a:endParaRPr lang="en-US" sz="2700"/>
          </a:p>
        </p:txBody>
      </p:sp>
      <p:sp>
        <p:nvSpPr>
          <p:cNvPr id="22" name="Text 19"/>
          <p:cNvSpPr/>
          <p:nvPr/>
        </p:nvSpPr>
        <p:spPr>
          <a:xfrm>
            <a:off x="9497583" y="3922117"/>
            <a:ext cx="7805844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can include</a:t>
            </a:r>
            <a:endParaRPr lang="en-US" sz="1800"/>
          </a:p>
        </p:txBody>
      </p:sp>
      <p:sp>
        <p:nvSpPr>
          <p:cNvPr id="23" name="Text 20"/>
          <p:cNvSpPr/>
          <p:nvPr/>
        </p:nvSpPr>
        <p:spPr>
          <a:xfrm>
            <a:off x="9497550" y="4456245"/>
            <a:ext cx="2882222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performance</a:t>
            </a:r>
            <a:endParaRPr lang="en-US" sz="2250"/>
          </a:p>
        </p:txBody>
      </p:sp>
      <p:sp>
        <p:nvSpPr>
          <p:cNvPr id="24" name="Shape 21"/>
          <p:cNvSpPr/>
          <p:nvPr/>
        </p:nvSpPr>
        <p:spPr>
          <a:xfrm>
            <a:off x="15711951" y="4444669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25" name="Text 22"/>
          <p:cNvSpPr/>
          <p:nvPr/>
        </p:nvSpPr>
        <p:spPr>
          <a:xfrm>
            <a:off x="15845301" y="4482769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26" name="Shape 23"/>
          <p:cNvSpPr/>
          <p:nvPr/>
        </p:nvSpPr>
        <p:spPr>
          <a:xfrm>
            <a:off x="9192783" y="4967222"/>
            <a:ext cx="8170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27" name="Text 24"/>
          <p:cNvSpPr/>
          <p:nvPr/>
        </p:nvSpPr>
        <p:spPr>
          <a:xfrm>
            <a:off x="9497550" y="5160698"/>
            <a:ext cx="3179266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and frequency</a:t>
            </a:r>
            <a:endParaRPr lang="en-US" sz="2250"/>
          </a:p>
        </p:txBody>
      </p:sp>
      <p:sp>
        <p:nvSpPr>
          <p:cNvPr id="28" name="Shape 25"/>
          <p:cNvSpPr/>
          <p:nvPr/>
        </p:nvSpPr>
        <p:spPr>
          <a:xfrm>
            <a:off x="15711951" y="5149123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29" name="Text 26"/>
          <p:cNvSpPr/>
          <p:nvPr/>
        </p:nvSpPr>
        <p:spPr>
          <a:xfrm>
            <a:off x="15845301" y="5187223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30" name="Shape 27"/>
          <p:cNvSpPr/>
          <p:nvPr/>
        </p:nvSpPr>
        <p:spPr>
          <a:xfrm>
            <a:off x="9192783" y="5671675"/>
            <a:ext cx="8170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31" name="Text 28"/>
          <p:cNvSpPr/>
          <p:nvPr/>
        </p:nvSpPr>
        <p:spPr>
          <a:xfrm>
            <a:off x="9497550" y="5865151"/>
            <a:ext cx="3510872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performance</a:t>
            </a:r>
            <a:endParaRPr lang="en-US" sz="2250"/>
          </a:p>
        </p:txBody>
      </p:sp>
      <p:sp>
        <p:nvSpPr>
          <p:cNvPr id="32" name="Shape 29"/>
          <p:cNvSpPr/>
          <p:nvPr/>
        </p:nvSpPr>
        <p:spPr>
          <a:xfrm>
            <a:off x="15711951" y="5853576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33" name="Text 30"/>
          <p:cNvSpPr/>
          <p:nvPr/>
        </p:nvSpPr>
        <p:spPr>
          <a:xfrm>
            <a:off x="15845301" y="5891676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34" name="Shape 31"/>
          <p:cNvSpPr/>
          <p:nvPr/>
        </p:nvSpPr>
        <p:spPr>
          <a:xfrm>
            <a:off x="9192783" y="6376128"/>
            <a:ext cx="8170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35" name="Text 32"/>
          <p:cNvSpPr/>
          <p:nvPr/>
        </p:nvSpPr>
        <p:spPr>
          <a:xfrm>
            <a:off x="9497550" y="6569604"/>
            <a:ext cx="3231472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 performance</a:t>
            </a:r>
            <a:endParaRPr lang="en-US" sz="2250"/>
          </a:p>
        </p:txBody>
      </p:sp>
      <p:sp>
        <p:nvSpPr>
          <p:cNvPr id="36" name="Shape 33"/>
          <p:cNvSpPr/>
          <p:nvPr/>
        </p:nvSpPr>
        <p:spPr>
          <a:xfrm>
            <a:off x="15711951" y="6558029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37" name="Text 34"/>
          <p:cNvSpPr/>
          <p:nvPr/>
        </p:nvSpPr>
        <p:spPr>
          <a:xfrm>
            <a:off x="15845301" y="6596129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38" name="Shape 35"/>
          <p:cNvSpPr/>
          <p:nvPr/>
        </p:nvSpPr>
        <p:spPr>
          <a:xfrm>
            <a:off x="9192783" y="7080581"/>
            <a:ext cx="8170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39" name="Text 36"/>
          <p:cNvSpPr/>
          <p:nvPr/>
        </p:nvSpPr>
        <p:spPr>
          <a:xfrm>
            <a:off x="9497550" y="7274058"/>
            <a:ext cx="2934246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 trends</a:t>
            </a:r>
            <a:endParaRPr lang="en-US" sz="2250"/>
          </a:p>
        </p:txBody>
      </p:sp>
      <p:sp>
        <p:nvSpPr>
          <p:cNvPr id="40" name="Shape 37"/>
          <p:cNvSpPr/>
          <p:nvPr/>
        </p:nvSpPr>
        <p:spPr>
          <a:xfrm>
            <a:off x="15711951" y="7262482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41" name="Text 38"/>
          <p:cNvSpPr/>
          <p:nvPr/>
        </p:nvSpPr>
        <p:spPr>
          <a:xfrm>
            <a:off x="15845301" y="7300582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42" name="Shape 39"/>
          <p:cNvSpPr/>
          <p:nvPr/>
        </p:nvSpPr>
        <p:spPr>
          <a:xfrm>
            <a:off x="9192783" y="7785034"/>
            <a:ext cx="8170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43" name="Text 40"/>
          <p:cNvSpPr/>
          <p:nvPr/>
        </p:nvSpPr>
        <p:spPr>
          <a:xfrm>
            <a:off x="9497550" y="7978511"/>
            <a:ext cx="3004278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Brand-level insights</a:t>
            </a:r>
            <a:endParaRPr lang="en-US" sz="2250"/>
          </a:p>
        </p:txBody>
      </p:sp>
      <p:sp>
        <p:nvSpPr>
          <p:cNvPr id="44" name="Shape 41"/>
          <p:cNvSpPr/>
          <p:nvPr/>
        </p:nvSpPr>
        <p:spPr>
          <a:xfrm>
            <a:off x="15711951" y="7966935"/>
            <a:ext cx="1346398" cy="351234"/>
          </a:xfrm>
          <a:prstGeom prst="roundRect">
            <a:avLst>
              <a:gd name="adj" fmla="val 21695"/>
            </a:avLst>
          </a:prstGeom>
          <a:solidFill>
            <a:srgbClr val="E6F1EC"/>
          </a:solidFill>
          <a:ln/>
        </p:spPr>
      </p:sp>
      <p:sp>
        <p:nvSpPr>
          <p:cNvPr id="45" name="Text 42"/>
          <p:cNvSpPr/>
          <p:nvPr/>
        </p:nvSpPr>
        <p:spPr>
          <a:xfrm>
            <a:off x="15845301" y="8005035"/>
            <a:ext cx="1214338" cy="3131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</a:t>
            </a:r>
            <a:endParaRPr lang="en-US" sz="1800"/>
          </a:p>
        </p:txBody>
      </p:sp>
      <p:sp>
        <p:nvSpPr>
          <p:cNvPr id="46" name="Shape 43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47" name="Text 44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48" name="Text 45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13</a:t>
            </a:r>
            <a:endParaRPr 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49335" y="509984"/>
            <a:ext cx="255680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Moving beyond reports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8105339" cy="6625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200" b="1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tell us what happened.</a:t>
            </a:r>
            <a:endParaRPr lang="en-US" sz="4200"/>
          </a:p>
        </p:txBody>
      </p:sp>
      <p:sp>
        <p:nvSpPr>
          <p:cNvPr id="6" name="Text 3"/>
          <p:cNvSpPr/>
          <p:nvPr/>
        </p:nvSpPr>
        <p:spPr>
          <a:xfrm>
            <a:off x="914301" y="2539669"/>
            <a:ext cx="18105339" cy="6625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2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AI helps decide what to do next.</a:t>
            </a:r>
            <a:endParaRPr lang="en-US" sz="4200"/>
          </a:p>
        </p:txBody>
      </p:sp>
      <p:sp>
        <p:nvSpPr>
          <p:cNvPr id="7" name="Shape 4"/>
          <p:cNvSpPr/>
          <p:nvPr/>
        </p:nvSpPr>
        <p:spPr>
          <a:xfrm>
            <a:off x="914301" y="3545086"/>
            <a:ext cx="16459399" cy="5006413"/>
          </a:xfrm>
          <a:prstGeom prst="roundRect">
            <a:avLst>
              <a:gd name="adj" fmla="val 3044"/>
            </a:avLst>
          </a:prstGeom>
          <a:ln w="10583">
            <a:solidFill>
              <a:srgbClr val="E1DA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24884" y="3555669"/>
            <a:ext cx="8219116" cy="4985246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9" name="Text 6"/>
          <p:cNvSpPr/>
          <p:nvPr/>
        </p:nvSpPr>
        <p:spPr>
          <a:xfrm>
            <a:off x="1343918" y="3898470"/>
            <a:ext cx="8119153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08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REPORTING · LOOKS BACK</a:t>
            </a:r>
            <a:endParaRPr lang="en-US" sz="1800"/>
          </a:p>
        </p:txBody>
      </p:sp>
      <p:sp>
        <p:nvSpPr>
          <p:cNvPr id="10" name="Shape 7"/>
          <p:cNvSpPr/>
          <p:nvPr/>
        </p:nvSpPr>
        <p:spPr>
          <a:xfrm>
            <a:off x="1343918" y="4287904"/>
            <a:ext cx="7381048" cy="10583"/>
          </a:xfrm>
          <a:prstGeom prst="rect">
            <a:avLst/>
          </a:prstGeom>
          <a:solidFill>
            <a:srgbClr val="DDD5C6"/>
          </a:solidFill>
          <a:ln/>
        </p:spPr>
      </p:sp>
      <p:sp>
        <p:nvSpPr>
          <p:cNvPr id="11" name="Text 8"/>
          <p:cNvSpPr/>
          <p:nvPr/>
        </p:nvSpPr>
        <p:spPr>
          <a:xfrm>
            <a:off x="1343918" y="4412787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happened?</a:t>
            </a:r>
            <a:endParaRPr lang="en-US" sz="2850"/>
          </a:p>
        </p:txBody>
      </p:sp>
      <p:sp>
        <p:nvSpPr>
          <p:cNvPr id="12" name="Shape 9"/>
          <p:cNvSpPr/>
          <p:nvPr/>
        </p:nvSpPr>
        <p:spPr>
          <a:xfrm>
            <a:off x="1343918" y="5054038"/>
            <a:ext cx="7381048" cy="10583"/>
          </a:xfrm>
          <a:prstGeom prst="rect">
            <a:avLst/>
          </a:prstGeom>
          <a:solidFill>
            <a:srgbClr val="DDD5C6"/>
          </a:solidFill>
          <a:ln/>
        </p:spPr>
      </p:sp>
      <p:sp>
        <p:nvSpPr>
          <p:cNvPr id="13" name="Text 10"/>
          <p:cNvSpPr/>
          <p:nvPr/>
        </p:nvSpPr>
        <p:spPr>
          <a:xfrm>
            <a:off x="1343918" y="5178921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changed?</a:t>
            </a:r>
            <a:endParaRPr lang="en-US" sz="2850"/>
          </a:p>
        </p:txBody>
      </p:sp>
      <p:sp>
        <p:nvSpPr>
          <p:cNvPr id="14" name="Shape 11"/>
          <p:cNvSpPr/>
          <p:nvPr/>
        </p:nvSpPr>
        <p:spPr>
          <a:xfrm>
            <a:off x="1343918" y="5820172"/>
            <a:ext cx="7381048" cy="10583"/>
          </a:xfrm>
          <a:prstGeom prst="rect">
            <a:avLst/>
          </a:prstGeom>
          <a:solidFill>
            <a:srgbClr val="DDD5C6"/>
          </a:solidFill>
          <a:ln/>
        </p:spPr>
      </p:sp>
      <p:sp>
        <p:nvSpPr>
          <p:cNvPr id="15" name="Text 12"/>
          <p:cNvSpPr/>
          <p:nvPr/>
        </p:nvSpPr>
        <p:spPr>
          <a:xfrm>
            <a:off x="1343918" y="5945055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performed well?</a:t>
            </a:r>
            <a:endParaRPr lang="en-US" sz="2850"/>
          </a:p>
        </p:txBody>
      </p:sp>
      <p:sp>
        <p:nvSpPr>
          <p:cNvPr id="16" name="Shape 13"/>
          <p:cNvSpPr/>
          <p:nvPr/>
        </p:nvSpPr>
        <p:spPr>
          <a:xfrm>
            <a:off x="1343918" y="6586306"/>
            <a:ext cx="7381048" cy="10583"/>
          </a:xfrm>
          <a:prstGeom prst="rect">
            <a:avLst/>
          </a:prstGeom>
          <a:solidFill>
            <a:srgbClr val="DDD5C6"/>
          </a:solidFill>
          <a:ln/>
        </p:spPr>
      </p:sp>
      <p:sp>
        <p:nvSpPr>
          <p:cNvPr id="17" name="Text 14"/>
          <p:cNvSpPr/>
          <p:nvPr/>
        </p:nvSpPr>
        <p:spPr>
          <a:xfrm>
            <a:off x="1343918" y="6711189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underperformed?</a:t>
            </a:r>
            <a:endParaRPr lang="en-US" sz="2850"/>
          </a:p>
        </p:txBody>
      </p:sp>
      <p:sp>
        <p:nvSpPr>
          <p:cNvPr id="18" name="Shape 15"/>
          <p:cNvSpPr/>
          <p:nvPr/>
        </p:nvSpPr>
        <p:spPr>
          <a:xfrm>
            <a:off x="9144001" y="3555669"/>
            <a:ext cx="8219116" cy="498524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9563034" y="3898470"/>
            <a:ext cx="8119153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08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WORKFORCE · LOOKS AHEAD</a:t>
            </a:r>
            <a:endParaRPr lang="en-US" sz="1800"/>
          </a:p>
        </p:txBody>
      </p:sp>
      <p:sp>
        <p:nvSpPr>
          <p:cNvPr id="20" name="Shape 17"/>
          <p:cNvSpPr/>
          <p:nvPr/>
        </p:nvSpPr>
        <p:spPr>
          <a:xfrm>
            <a:off x="9563034" y="4287904"/>
            <a:ext cx="738104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1" name="Text 18"/>
          <p:cNvSpPr/>
          <p:nvPr/>
        </p:nvSpPr>
        <p:spPr>
          <a:xfrm>
            <a:off x="9563034" y="4412787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needs attention?</a:t>
            </a:r>
            <a:endParaRPr lang="en-US" sz="2850"/>
          </a:p>
        </p:txBody>
      </p:sp>
      <p:sp>
        <p:nvSpPr>
          <p:cNvPr id="22" name="Shape 19"/>
          <p:cNvSpPr/>
          <p:nvPr/>
        </p:nvSpPr>
        <p:spPr>
          <a:xfrm>
            <a:off x="9563034" y="5054038"/>
            <a:ext cx="738104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3" name="Text 20"/>
          <p:cNvSpPr/>
          <p:nvPr/>
        </p:nvSpPr>
        <p:spPr>
          <a:xfrm>
            <a:off x="9563034" y="5178921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does it matter?</a:t>
            </a:r>
            <a:endParaRPr lang="en-US" sz="2850"/>
          </a:p>
        </p:txBody>
      </p:sp>
      <p:sp>
        <p:nvSpPr>
          <p:cNvPr id="24" name="Shape 21"/>
          <p:cNvSpPr/>
          <p:nvPr/>
        </p:nvSpPr>
        <p:spPr>
          <a:xfrm>
            <a:off x="9563034" y="5820172"/>
            <a:ext cx="738104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5" name="Text 22"/>
          <p:cNvSpPr/>
          <p:nvPr/>
        </p:nvSpPr>
        <p:spPr>
          <a:xfrm>
            <a:off x="9563034" y="5945055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action should be taken?</a:t>
            </a:r>
            <a:endParaRPr lang="en-US" sz="2850"/>
          </a:p>
        </p:txBody>
      </p:sp>
      <p:sp>
        <p:nvSpPr>
          <p:cNvPr id="26" name="Shape 23"/>
          <p:cNvSpPr/>
          <p:nvPr/>
        </p:nvSpPr>
        <p:spPr>
          <a:xfrm>
            <a:off x="9563034" y="6586306"/>
            <a:ext cx="7381048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7" name="Text 24"/>
          <p:cNvSpPr/>
          <p:nvPr/>
        </p:nvSpPr>
        <p:spPr>
          <a:xfrm>
            <a:off x="9563034" y="6711189"/>
            <a:ext cx="7602480" cy="45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>
                <a:solidFill>
                  <a:srgbClr val="B56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should review or approve it?</a:t>
            </a:r>
            <a:endParaRPr lang="en-US" sz="2850"/>
          </a:p>
        </p:txBody>
      </p:sp>
      <p:sp>
        <p:nvSpPr>
          <p:cNvPr id="28" name="Text 25"/>
          <p:cNvSpPr/>
          <p:nvPr/>
        </p:nvSpPr>
        <p:spPr>
          <a:xfrm>
            <a:off x="914301" y="8818067"/>
            <a:ext cx="2702322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reporting</a:t>
            </a:r>
            <a:endParaRPr lang="en-US" sz="2700"/>
          </a:p>
        </p:txBody>
      </p:sp>
      <p:sp>
        <p:nvSpPr>
          <p:cNvPr id="29" name="Text 26"/>
          <p:cNvSpPr/>
          <p:nvPr/>
        </p:nvSpPr>
        <p:spPr>
          <a:xfrm>
            <a:off x="3542275" y="8818067"/>
            <a:ext cx="419001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700"/>
          </a:p>
        </p:txBody>
      </p:sp>
      <p:sp>
        <p:nvSpPr>
          <p:cNvPr id="30" name="Text 27"/>
          <p:cNvSpPr/>
          <p:nvPr/>
        </p:nvSpPr>
        <p:spPr>
          <a:xfrm>
            <a:off x="4056393" y="8818067"/>
            <a:ext cx="3498503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decision support</a:t>
            </a:r>
            <a:endParaRPr lang="en-US" sz="2700"/>
          </a:p>
        </p:txBody>
      </p:sp>
      <p:sp>
        <p:nvSpPr>
          <p:cNvPr id="31" name="Text 28"/>
          <p:cNvSpPr/>
          <p:nvPr/>
        </p:nvSpPr>
        <p:spPr>
          <a:xfrm>
            <a:off x="7408168" y="8818067"/>
            <a:ext cx="419001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700"/>
          </a:p>
        </p:txBody>
      </p:sp>
      <p:sp>
        <p:nvSpPr>
          <p:cNvPr id="32" name="Text 29"/>
          <p:cNvSpPr/>
          <p:nvPr/>
        </p:nvSpPr>
        <p:spPr>
          <a:xfrm>
            <a:off x="7922287" y="8818067"/>
            <a:ext cx="1675854" cy="4296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action.</a:t>
            </a:r>
            <a:endParaRPr lang="en-US" sz="2700"/>
          </a:p>
        </p:txBody>
      </p:sp>
      <p:sp>
        <p:nvSpPr>
          <p:cNvPr id="33" name="Shape 30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4" name="Text 31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35" name="Text 32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13</a:t>
            </a:r>
            <a:endParaRPr 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290768" y="509984"/>
            <a:ext cx="229122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Agentic AI workforce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4156604"/>
            <a:ext cx="8555281" cy="1295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Nashiah builds AI agents on top of the brand data lake.</a:t>
            </a:r>
            <a:endParaRPr lang="en-US" sz="4500"/>
          </a:p>
        </p:txBody>
      </p:sp>
      <p:sp>
        <p:nvSpPr>
          <p:cNvPr id="6" name="Text 3"/>
          <p:cNvSpPr/>
          <p:nvPr/>
        </p:nvSpPr>
        <p:spPr>
          <a:xfrm>
            <a:off x="914301" y="5794706"/>
            <a:ext cx="8555281" cy="1135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796"/>
              </a:lnSpc>
              <a:buNone/>
            </a:pPr>
            <a:r>
              <a:rPr lang="en-US" sz="3600" i="1">
                <a:solidFill>
                  <a:srgbClr val="1C1E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agents support the workflow. They do not remove human accountability.</a:t>
            </a:r>
            <a:endParaRPr lang="en-US" sz="3600"/>
          </a:p>
        </p:txBody>
      </p:sp>
      <p:sp>
        <p:nvSpPr>
          <p:cNvPr id="7" name="Shape 4"/>
          <p:cNvSpPr/>
          <p:nvPr/>
        </p:nvSpPr>
        <p:spPr>
          <a:xfrm>
            <a:off x="10134700" y="2984831"/>
            <a:ext cx="7239001" cy="1176734"/>
          </a:xfrm>
          <a:prstGeom prst="roundRect">
            <a:avLst>
              <a:gd name="adj" fmla="val 12951"/>
            </a:avLst>
          </a:prstGeom>
          <a:solidFill>
            <a:srgbClr val="FFFFFF"/>
          </a:solidFill>
          <a:ln w="10583">
            <a:solidFill>
              <a:srgbClr val="C1793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50051" y="3223948"/>
            <a:ext cx="5943509" cy="736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Humans stay in control of final decisions</a:t>
            </a:r>
            <a:endParaRPr lang="en-US" sz="2400"/>
          </a:p>
        </p:txBody>
      </p:sp>
      <p:sp>
        <p:nvSpPr>
          <p:cNvPr id="9" name="Text 6"/>
          <p:cNvSpPr/>
          <p:nvPr/>
        </p:nvSpPr>
        <p:spPr>
          <a:xfrm>
            <a:off x="16220447" y="3435615"/>
            <a:ext cx="914102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B56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</a:t>
            </a:r>
            <a:endParaRPr lang="en-US" sz="1800"/>
          </a:p>
        </p:txBody>
      </p:sp>
      <p:sp>
        <p:nvSpPr>
          <p:cNvPr id="10" name="Shape 7"/>
          <p:cNvSpPr/>
          <p:nvPr/>
        </p:nvSpPr>
        <p:spPr>
          <a:xfrm>
            <a:off x="10134700" y="4275832"/>
            <a:ext cx="7239001" cy="2867422"/>
          </a:xfrm>
          <a:prstGeom prst="roundRect">
            <a:avLst>
              <a:gd name="adj" fmla="val 5315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450051" y="4514949"/>
            <a:ext cx="7269129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</a:t>
            </a:r>
            <a:endParaRPr lang="en-US" sz="1800"/>
          </a:p>
        </p:txBody>
      </p:sp>
      <p:sp>
        <p:nvSpPr>
          <p:cNvPr id="12" name="Shape 9"/>
          <p:cNvSpPr/>
          <p:nvPr/>
        </p:nvSpPr>
        <p:spPr>
          <a:xfrm>
            <a:off x="10450051" y="4923400"/>
            <a:ext cx="3237508" cy="923727"/>
          </a:xfrm>
          <a:prstGeom prst="roundRect">
            <a:avLst>
              <a:gd name="adj" fmla="val 12374"/>
            </a:avLst>
          </a:prstGeom>
          <a:solidFill>
            <a:srgbClr val="F7F4EE"/>
          </a:solidFill>
          <a:ln/>
        </p:spPr>
      </p:sp>
      <p:sp>
        <p:nvSpPr>
          <p:cNvPr id="13" name="Text 10"/>
          <p:cNvSpPr/>
          <p:nvPr/>
        </p:nvSpPr>
        <p:spPr>
          <a:xfrm>
            <a:off x="10621501" y="5075800"/>
            <a:ext cx="2991733" cy="6570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1875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monitor commercial signals</a:t>
            </a:r>
            <a:endParaRPr lang="en-US" sz="1875"/>
          </a:p>
        </p:txBody>
      </p:sp>
      <p:sp>
        <p:nvSpPr>
          <p:cNvPr id="14" name="Shape 11"/>
          <p:cNvSpPr/>
          <p:nvPr/>
        </p:nvSpPr>
        <p:spPr>
          <a:xfrm>
            <a:off x="13820841" y="4923400"/>
            <a:ext cx="3237508" cy="923727"/>
          </a:xfrm>
          <a:prstGeom prst="roundRect">
            <a:avLst>
              <a:gd name="adj" fmla="val 12374"/>
            </a:avLst>
          </a:prstGeom>
          <a:solidFill>
            <a:srgbClr val="F7F4EE"/>
          </a:solidFill>
          <a:ln/>
        </p:spPr>
      </p:sp>
      <p:sp>
        <p:nvSpPr>
          <p:cNvPr id="15" name="Text 12"/>
          <p:cNvSpPr/>
          <p:nvPr/>
        </p:nvSpPr>
        <p:spPr>
          <a:xfrm>
            <a:off x="13992291" y="5075800"/>
            <a:ext cx="2991733" cy="6570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1875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analyze data continuously</a:t>
            </a:r>
            <a:endParaRPr lang="en-US" sz="1875"/>
          </a:p>
        </p:txBody>
      </p:sp>
      <p:sp>
        <p:nvSpPr>
          <p:cNvPr id="16" name="Shape 13"/>
          <p:cNvSpPr/>
          <p:nvPr/>
        </p:nvSpPr>
        <p:spPr>
          <a:xfrm>
            <a:off x="10450051" y="5980411"/>
            <a:ext cx="3237508" cy="923727"/>
          </a:xfrm>
          <a:prstGeom prst="roundRect">
            <a:avLst>
              <a:gd name="adj" fmla="val 12374"/>
            </a:avLst>
          </a:prstGeom>
          <a:solidFill>
            <a:srgbClr val="F7F4EE"/>
          </a:solidFill>
          <a:ln/>
        </p:spPr>
      </p:sp>
      <p:sp>
        <p:nvSpPr>
          <p:cNvPr id="17" name="Text 14"/>
          <p:cNvSpPr/>
          <p:nvPr/>
        </p:nvSpPr>
        <p:spPr>
          <a:xfrm>
            <a:off x="10621501" y="6132811"/>
            <a:ext cx="2991733" cy="6570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1875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identify opportunities and risks</a:t>
            </a:r>
            <a:endParaRPr lang="en-US" sz="1875"/>
          </a:p>
        </p:txBody>
      </p:sp>
      <p:sp>
        <p:nvSpPr>
          <p:cNvPr id="18" name="Shape 15"/>
          <p:cNvSpPr/>
          <p:nvPr/>
        </p:nvSpPr>
        <p:spPr>
          <a:xfrm>
            <a:off x="13820841" y="5980411"/>
            <a:ext cx="3237508" cy="923727"/>
          </a:xfrm>
          <a:prstGeom prst="roundRect">
            <a:avLst>
              <a:gd name="adj" fmla="val 12374"/>
            </a:avLst>
          </a:prstGeom>
          <a:solidFill>
            <a:srgbClr val="F7F4EE"/>
          </a:solidFill>
          <a:ln/>
        </p:spPr>
      </p:sp>
      <p:sp>
        <p:nvSpPr>
          <p:cNvPr id="19" name="Text 16"/>
          <p:cNvSpPr/>
          <p:nvPr/>
        </p:nvSpPr>
        <p:spPr>
          <a:xfrm>
            <a:off x="13992291" y="6132811"/>
            <a:ext cx="2991733" cy="6570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1875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recommend next-best actions</a:t>
            </a:r>
            <a:endParaRPr lang="en-US" sz="1875"/>
          </a:p>
        </p:txBody>
      </p:sp>
      <p:sp>
        <p:nvSpPr>
          <p:cNvPr id="20" name="Shape 17"/>
          <p:cNvSpPr/>
          <p:nvPr/>
        </p:nvSpPr>
        <p:spPr>
          <a:xfrm>
            <a:off x="10134700" y="7257521"/>
            <a:ext cx="7239001" cy="806318"/>
          </a:xfrm>
          <a:prstGeom prst="roundRect">
            <a:avLst>
              <a:gd name="adj" fmla="val 18901"/>
            </a:avLst>
          </a:prstGeom>
          <a:solidFill>
            <a:srgbClr val="1B4E8F"/>
          </a:solidFill>
          <a:ln/>
        </p:spPr>
      </p:sp>
      <p:sp>
        <p:nvSpPr>
          <p:cNvPr id="21" name="Text 18"/>
          <p:cNvSpPr/>
          <p:nvPr/>
        </p:nvSpPr>
        <p:spPr>
          <a:xfrm>
            <a:off x="10439466" y="7486055"/>
            <a:ext cx="2496956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data lake</a:t>
            </a:r>
            <a:endParaRPr lang="en-US" sz="2400"/>
          </a:p>
        </p:txBody>
      </p:sp>
      <p:sp>
        <p:nvSpPr>
          <p:cNvPr id="22" name="Text 19"/>
          <p:cNvSpPr/>
          <p:nvPr/>
        </p:nvSpPr>
        <p:spPr>
          <a:xfrm>
            <a:off x="15575195" y="7523097"/>
            <a:ext cx="1643112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</a:t>
            </a:r>
            <a:endParaRPr lang="en-US" sz="1800"/>
          </a:p>
        </p:txBody>
      </p:sp>
      <p:sp>
        <p:nvSpPr>
          <p:cNvPr id="23" name="Shape 20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4" name="Text 21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25" name="Text 22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13</a:t>
            </a:r>
            <a:endParaRPr 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744404" y="509984"/>
            <a:ext cx="2892227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agents help with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0791825" cy="1295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agents support different commercial needs.</a:t>
            </a:r>
            <a:endParaRPr lang="en-US" sz="4500"/>
          </a:p>
        </p:txBody>
      </p:sp>
      <p:sp>
        <p:nvSpPr>
          <p:cNvPr id="6" name="Text 3"/>
          <p:cNvSpPr/>
          <p:nvPr/>
        </p:nvSpPr>
        <p:spPr>
          <a:xfrm>
            <a:off x="15303171" y="2821120"/>
            <a:ext cx="2277583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specialized agents</a:t>
            </a:r>
            <a:endParaRPr lang="en-US" sz="1800"/>
          </a:p>
        </p:txBody>
      </p:sp>
      <p:sp>
        <p:nvSpPr>
          <p:cNvPr id="7" name="Shape 4"/>
          <p:cNvSpPr/>
          <p:nvPr/>
        </p:nvSpPr>
        <p:spPr>
          <a:xfrm>
            <a:off x="914301" y="3515321"/>
            <a:ext cx="5359466" cy="2751832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29651" y="3792471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9" name="Text 6"/>
          <p:cNvSpPr/>
          <p:nvPr/>
        </p:nvSpPr>
        <p:spPr>
          <a:xfrm>
            <a:off x="1191551" y="3792471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</a:t>
            </a:r>
            <a:endParaRPr lang="en-US" sz="1800"/>
          </a:p>
        </p:txBody>
      </p:sp>
      <p:sp>
        <p:nvSpPr>
          <p:cNvPr id="10" name="Text 7"/>
          <p:cNvSpPr/>
          <p:nvPr/>
        </p:nvSpPr>
        <p:spPr>
          <a:xfrm>
            <a:off x="2010503" y="3921952"/>
            <a:ext cx="3825925" cy="3885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Excellence Agent</a:t>
            </a:r>
            <a:endParaRPr lang="en-US" sz="2400"/>
          </a:p>
        </p:txBody>
      </p:sp>
      <p:sp>
        <p:nvSpPr>
          <p:cNvPr id="11" name="Text 8"/>
          <p:cNvSpPr/>
          <p:nvPr/>
        </p:nvSpPr>
        <p:spPr>
          <a:xfrm>
            <a:off x="1229651" y="5270004"/>
            <a:ext cx="4870629" cy="7580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Monitors brand performance and opportunities.</a:t>
            </a:r>
            <a:endParaRPr lang="en-US" sz="2025"/>
          </a:p>
        </p:txBody>
      </p:sp>
      <p:sp>
        <p:nvSpPr>
          <p:cNvPr id="12" name="Shape 9"/>
          <p:cNvSpPr/>
          <p:nvPr/>
        </p:nvSpPr>
        <p:spPr>
          <a:xfrm>
            <a:off x="6464267" y="3515321"/>
            <a:ext cx="5359466" cy="2751832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779618" y="3792471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14" name="Text 11"/>
          <p:cNvSpPr/>
          <p:nvPr/>
        </p:nvSpPr>
        <p:spPr>
          <a:xfrm>
            <a:off x="6741518" y="3792471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</a:t>
            </a:r>
            <a:endParaRPr lang="en-US" sz="1800"/>
          </a:p>
        </p:txBody>
      </p:sp>
      <p:sp>
        <p:nvSpPr>
          <p:cNvPr id="15" name="Text 12"/>
          <p:cNvSpPr/>
          <p:nvPr/>
        </p:nvSpPr>
        <p:spPr>
          <a:xfrm>
            <a:off x="7560469" y="3921952"/>
            <a:ext cx="4123879" cy="3885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Performance Agent</a:t>
            </a:r>
            <a:endParaRPr lang="en-US" sz="2400"/>
          </a:p>
        </p:txBody>
      </p:sp>
      <p:sp>
        <p:nvSpPr>
          <p:cNvPr id="16" name="Text 13"/>
          <p:cNvSpPr/>
          <p:nvPr/>
        </p:nvSpPr>
        <p:spPr>
          <a:xfrm>
            <a:off x="6779618" y="5630003"/>
            <a:ext cx="5201642" cy="3980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Reviews campaign and media signals.</a:t>
            </a:r>
            <a:endParaRPr lang="en-US" sz="2025"/>
          </a:p>
        </p:txBody>
      </p:sp>
      <p:sp>
        <p:nvSpPr>
          <p:cNvPr id="17" name="Shape 14"/>
          <p:cNvSpPr/>
          <p:nvPr/>
        </p:nvSpPr>
        <p:spPr>
          <a:xfrm>
            <a:off x="12014234" y="3515321"/>
            <a:ext cx="5359466" cy="2751832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2329583" y="3792471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19" name="Text 16"/>
          <p:cNvSpPr/>
          <p:nvPr/>
        </p:nvSpPr>
        <p:spPr>
          <a:xfrm>
            <a:off x="12291483" y="3792471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</a:t>
            </a:r>
            <a:endParaRPr lang="en-US" sz="1800"/>
          </a:p>
        </p:txBody>
      </p:sp>
      <p:sp>
        <p:nvSpPr>
          <p:cNvPr id="20" name="Text 17"/>
          <p:cNvSpPr/>
          <p:nvPr/>
        </p:nvSpPr>
        <p:spPr>
          <a:xfrm>
            <a:off x="13110436" y="3921952"/>
            <a:ext cx="2613736" cy="3885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Agent</a:t>
            </a:r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12329583" y="5630003"/>
            <a:ext cx="5201642" cy="3980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Prepares recurring commercial reports.</a:t>
            </a:r>
            <a:endParaRPr lang="en-US" sz="2025"/>
          </a:p>
        </p:txBody>
      </p:sp>
      <p:sp>
        <p:nvSpPr>
          <p:cNvPr id="22" name="Shape 19"/>
          <p:cNvSpPr/>
          <p:nvPr/>
        </p:nvSpPr>
        <p:spPr>
          <a:xfrm>
            <a:off x="914301" y="6457653"/>
            <a:ext cx="5359466" cy="2751997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229651" y="6734803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24" name="Text 21"/>
          <p:cNvSpPr/>
          <p:nvPr/>
        </p:nvSpPr>
        <p:spPr>
          <a:xfrm>
            <a:off x="1191551" y="6734803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NB</a:t>
            </a:r>
            <a:endParaRPr lang="en-US" sz="1800"/>
          </a:p>
        </p:txBody>
      </p:sp>
      <p:sp>
        <p:nvSpPr>
          <p:cNvPr id="25" name="Text 22"/>
          <p:cNvSpPr/>
          <p:nvPr/>
        </p:nvSpPr>
        <p:spPr>
          <a:xfrm>
            <a:off x="2010503" y="6864284"/>
            <a:ext cx="3750436" cy="3885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Next-Best-Action Agent</a:t>
            </a:r>
            <a:endParaRPr lang="en-US" sz="2400"/>
          </a:p>
        </p:txBody>
      </p:sp>
      <p:sp>
        <p:nvSpPr>
          <p:cNvPr id="26" name="Text 23"/>
          <p:cNvSpPr/>
          <p:nvPr/>
        </p:nvSpPr>
        <p:spPr>
          <a:xfrm>
            <a:off x="1229651" y="8212502"/>
            <a:ext cx="4870629" cy="7580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Recommends what action should happen next.</a:t>
            </a:r>
            <a:endParaRPr lang="en-US" sz="2025"/>
          </a:p>
        </p:txBody>
      </p:sp>
      <p:sp>
        <p:nvSpPr>
          <p:cNvPr id="27" name="Shape 24"/>
          <p:cNvSpPr/>
          <p:nvPr/>
        </p:nvSpPr>
        <p:spPr>
          <a:xfrm>
            <a:off x="6464267" y="6457653"/>
            <a:ext cx="5359466" cy="2751997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779618" y="6734803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29" name="Text 26"/>
          <p:cNvSpPr/>
          <p:nvPr/>
        </p:nvSpPr>
        <p:spPr>
          <a:xfrm>
            <a:off x="6741518" y="6734803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800"/>
          </a:p>
        </p:txBody>
      </p:sp>
      <p:sp>
        <p:nvSpPr>
          <p:cNvPr id="30" name="Text 27"/>
          <p:cNvSpPr/>
          <p:nvPr/>
        </p:nvSpPr>
        <p:spPr>
          <a:xfrm>
            <a:off x="7560469" y="6864284"/>
            <a:ext cx="3837566" cy="3885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HCP Engagement Agent</a:t>
            </a:r>
            <a:endParaRPr lang="en-US" sz="2400"/>
          </a:p>
        </p:txBody>
      </p:sp>
      <p:sp>
        <p:nvSpPr>
          <p:cNvPr id="31" name="Text 28"/>
          <p:cNvSpPr/>
          <p:nvPr/>
        </p:nvSpPr>
        <p:spPr>
          <a:xfrm>
            <a:off x="6779618" y="8212502"/>
            <a:ext cx="4870629" cy="7580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identify valuable engagement signals.</a:t>
            </a:r>
            <a:endParaRPr lang="en-US" sz="2025"/>
          </a:p>
        </p:txBody>
      </p:sp>
      <p:sp>
        <p:nvSpPr>
          <p:cNvPr id="32" name="Shape 29"/>
          <p:cNvSpPr/>
          <p:nvPr/>
        </p:nvSpPr>
        <p:spPr>
          <a:xfrm>
            <a:off x="12014234" y="6457653"/>
            <a:ext cx="5359466" cy="2751997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2329583" y="6780444"/>
            <a:ext cx="609534" cy="609534"/>
          </a:xfrm>
          <a:prstGeom prst="ellipse">
            <a:avLst/>
          </a:prstGeom>
          <a:solidFill>
            <a:srgbClr val="E8EEF6"/>
          </a:solidFill>
          <a:ln/>
        </p:spPr>
      </p:sp>
      <p:sp>
        <p:nvSpPr>
          <p:cNvPr id="34" name="Text 31"/>
          <p:cNvSpPr/>
          <p:nvPr/>
        </p:nvSpPr>
        <p:spPr>
          <a:xfrm>
            <a:off x="12291483" y="6780444"/>
            <a:ext cx="685734" cy="647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</a:t>
            </a:r>
            <a:endParaRPr lang="en-US" sz="1800"/>
          </a:p>
        </p:txBody>
      </p:sp>
      <p:sp>
        <p:nvSpPr>
          <p:cNvPr id="35" name="Text 32"/>
          <p:cNvSpPr/>
          <p:nvPr/>
        </p:nvSpPr>
        <p:spPr>
          <a:xfrm>
            <a:off x="13110436" y="6734803"/>
            <a:ext cx="4066352" cy="7389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364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Operations Agent</a:t>
            </a:r>
            <a:endParaRPr lang="en-US" sz="2400"/>
          </a:p>
        </p:txBody>
      </p:sp>
      <p:sp>
        <p:nvSpPr>
          <p:cNvPr id="36" name="Text 33"/>
          <p:cNvSpPr/>
          <p:nvPr/>
        </p:nvSpPr>
        <p:spPr>
          <a:xfrm>
            <a:off x="12329583" y="8212502"/>
            <a:ext cx="4870629" cy="7580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2025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governance, tracking, and follow-up.</a:t>
            </a:r>
            <a:endParaRPr lang="en-US" sz="2025"/>
          </a:p>
        </p:txBody>
      </p:sp>
      <p:sp>
        <p:nvSpPr>
          <p:cNvPr id="37" name="Shape 34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8" name="Text 35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39" name="Text 36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13</a:t>
            </a:r>
            <a:endParaRPr lang="en-US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067731" y="509984"/>
            <a:ext cx="363656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media traffic to HCP action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3528054"/>
            <a:ext cx="6357571" cy="25523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06"/>
              </a:lnSpc>
              <a:buNone/>
            </a:pPr>
            <a:r>
              <a:rPr lang="en-US" sz="45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goal is to convert commercial signals into meaningful action.</a:t>
            </a:r>
            <a:endParaRPr lang="en-US" sz="4500"/>
          </a:p>
        </p:txBody>
      </p:sp>
      <p:sp>
        <p:nvSpPr>
          <p:cNvPr id="6" name="Text 3"/>
          <p:cNvSpPr/>
          <p:nvPr/>
        </p:nvSpPr>
        <p:spPr>
          <a:xfrm>
            <a:off x="914301" y="6423257"/>
            <a:ext cx="6357571" cy="1135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796"/>
              </a:lnSpc>
              <a:buNone/>
            </a:pPr>
            <a:r>
              <a:rPr lang="en-US" sz="3600" i="1">
                <a:solidFill>
                  <a:srgbClr val="1C1E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Agents help identify which signals should become action.</a:t>
            </a:r>
            <a:endParaRPr lang="en-US" sz="3600"/>
          </a:p>
        </p:txBody>
      </p:sp>
      <p:sp>
        <p:nvSpPr>
          <p:cNvPr id="7" name="Shape 4"/>
          <p:cNvSpPr/>
          <p:nvPr/>
        </p:nvSpPr>
        <p:spPr>
          <a:xfrm>
            <a:off x="7848699" y="2970775"/>
            <a:ext cx="9525001" cy="768284"/>
          </a:xfrm>
          <a:prstGeom prst="roundRect">
            <a:avLst>
              <a:gd name="adj" fmla="val 17357"/>
            </a:avLst>
          </a:prstGeom>
          <a:solidFill>
            <a:srgbClr val="E8EEF6"/>
          </a:solidFill>
          <a:ln/>
        </p:spPr>
      </p:sp>
      <p:sp>
        <p:nvSpPr>
          <p:cNvPr id="8" name="Text 5"/>
          <p:cNvSpPr/>
          <p:nvPr/>
        </p:nvSpPr>
        <p:spPr>
          <a:xfrm>
            <a:off x="8153466" y="3180292"/>
            <a:ext cx="1974900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traffic</a:t>
            </a:r>
            <a:endParaRPr lang="en-US" sz="2400"/>
          </a:p>
        </p:txBody>
      </p:sp>
      <p:sp>
        <p:nvSpPr>
          <p:cNvPr id="9" name="Text 6"/>
          <p:cNvSpPr/>
          <p:nvPr/>
        </p:nvSpPr>
        <p:spPr>
          <a:xfrm>
            <a:off x="16814768" y="3217334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/>
          </a:p>
        </p:txBody>
      </p:sp>
      <p:sp>
        <p:nvSpPr>
          <p:cNvPr id="10" name="Shape 7"/>
          <p:cNvSpPr/>
          <p:nvPr/>
        </p:nvSpPr>
        <p:spPr>
          <a:xfrm>
            <a:off x="8372574" y="3834309"/>
            <a:ext cx="8477251" cy="768284"/>
          </a:xfrm>
          <a:prstGeom prst="roundRect">
            <a:avLst>
              <a:gd name="adj" fmla="val 17357"/>
            </a:avLst>
          </a:prstGeom>
          <a:solidFill>
            <a:srgbClr val="D5E0EE"/>
          </a:solidFill>
          <a:ln/>
        </p:spPr>
      </p:sp>
      <p:sp>
        <p:nvSpPr>
          <p:cNvPr id="11" name="Text 8"/>
          <p:cNvSpPr/>
          <p:nvPr/>
        </p:nvSpPr>
        <p:spPr>
          <a:xfrm>
            <a:off x="8677341" y="4043826"/>
            <a:ext cx="3074128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 signal</a:t>
            </a:r>
            <a:endParaRPr lang="en-US" sz="2400"/>
          </a:p>
        </p:txBody>
      </p:sp>
      <p:sp>
        <p:nvSpPr>
          <p:cNvPr id="12" name="Text 9"/>
          <p:cNvSpPr/>
          <p:nvPr/>
        </p:nvSpPr>
        <p:spPr>
          <a:xfrm>
            <a:off x="16290893" y="4080867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/>
          </a:p>
        </p:txBody>
      </p:sp>
      <p:sp>
        <p:nvSpPr>
          <p:cNvPr id="13" name="Shape 10"/>
          <p:cNvSpPr/>
          <p:nvPr/>
        </p:nvSpPr>
        <p:spPr>
          <a:xfrm>
            <a:off x="8896449" y="4697843"/>
            <a:ext cx="7429501" cy="768284"/>
          </a:xfrm>
          <a:prstGeom prst="roundRect">
            <a:avLst>
              <a:gd name="adj" fmla="val 17357"/>
            </a:avLst>
          </a:prstGeom>
          <a:solidFill>
            <a:srgbClr val="BFD0E6"/>
          </a:solidFill>
          <a:ln/>
        </p:spPr>
      </p:sp>
      <p:sp>
        <p:nvSpPr>
          <p:cNvPr id="14" name="Text 11"/>
          <p:cNvSpPr/>
          <p:nvPr/>
        </p:nvSpPr>
        <p:spPr>
          <a:xfrm>
            <a:off x="9201217" y="4907360"/>
            <a:ext cx="3111417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insight</a:t>
            </a:r>
            <a:endParaRPr lang="en-US" sz="2400"/>
          </a:p>
        </p:txBody>
      </p:sp>
      <p:sp>
        <p:nvSpPr>
          <p:cNvPr id="15" name="Text 12"/>
          <p:cNvSpPr/>
          <p:nvPr/>
        </p:nvSpPr>
        <p:spPr>
          <a:xfrm>
            <a:off x="15767018" y="4944401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/>
          </a:p>
        </p:txBody>
      </p:sp>
      <p:sp>
        <p:nvSpPr>
          <p:cNvPr id="16" name="Shape 13"/>
          <p:cNvSpPr/>
          <p:nvPr/>
        </p:nvSpPr>
        <p:spPr>
          <a:xfrm>
            <a:off x="9420324" y="5561377"/>
            <a:ext cx="6381751" cy="768284"/>
          </a:xfrm>
          <a:prstGeom prst="roundRect">
            <a:avLst>
              <a:gd name="adj" fmla="val 17357"/>
            </a:avLst>
          </a:prstGeom>
          <a:solidFill>
            <a:srgbClr val="1B4E8F"/>
          </a:solidFill>
          <a:ln/>
        </p:spPr>
      </p:sp>
      <p:sp>
        <p:nvSpPr>
          <p:cNvPr id="17" name="Text 14"/>
          <p:cNvSpPr/>
          <p:nvPr/>
        </p:nvSpPr>
        <p:spPr>
          <a:xfrm>
            <a:off x="9725092" y="5770894"/>
            <a:ext cx="2608279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Next-best action</a:t>
            </a:r>
            <a:endParaRPr lang="en-US" sz="2400"/>
          </a:p>
        </p:txBody>
      </p:sp>
      <p:sp>
        <p:nvSpPr>
          <p:cNvPr id="18" name="Text 15"/>
          <p:cNvSpPr/>
          <p:nvPr/>
        </p:nvSpPr>
        <p:spPr>
          <a:xfrm>
            <a:off x="15243143" y="5807935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/>
          </a:p>
        </p:txBody>
      </p:sp>
      <p:sp>
        <p:nvSpPr>
          <p:cNvPr id="19" name="Shape 16"/>
          <p:cNvSpPr/>
          <p:nvPr/>
        </p:nvSpPr>
        <p:spPr>
          <a:xfrm>
            <a:off x="9944200" y="6424911"/>
            <a:ext cx="5334000" cy="789451"/>
          </a:xfrm>
          <a:prstGeom prst="roundRect">
            <a:avLst>
              <a:gd name="adj" fmla="val 16891"/>
            </a:avLst>
          </a:prstGeom>
          <a:solidFill>
            <a:srgbClr val="FFFFFF"/>
          </a:solidFill>
          <a:ln w="10583">
            <a:solidFill>
              <a:srgbClr val="C1793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259551" y="6645011"/>
            <a:ext cx="2273399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review</a:t>
            </a:r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14708685" y="6682053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B56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/>
          </a:p>
        </p:txBody>
      </p:sp>
      <p:sp>
        <p:nvSpPr>
          <p:cNvPr id="22" name="Shape 19"/>
          <p:cNvSpPr/>
          <p:nvPr/>
        </p:nvSpPr>
        <p:spPr>
          <a:xfrm>
            <a:off x="10468075" y="7309611"/>
            <a:ext cx="4286250" cy="768284"/>
          </a:xfrm>
          <a:prstGeom prst="roundRect">
            <a:avLst>
              <a:gd name="adj" fmla="val 17357"/>
            </a:avLst>
          </a:prstGeom>
          <a:solidFill>
            <a:srgbClr val="1E7A5A"/>
          </a:solidFill>
          <a:ln/>
        </p:spPr>
      </p:sp>
      <p:sp>
        <p:nvSpPr>
          <p:cNvPr id="23" name="Text 20"/>
          <p:cNvSpPr/>
          <p:nvPr/>
        </p:nvSpPr>
        <p:spPr>
          <a:xfrm>
            <a:off x="10772841" y="7519128"/>
            <a:ext cx="3687862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HCP-focused follow-up</a:t>
            </a:r>
            <a:endParaRPr lang="en-US" sz="2400"/>
          </a:p>
        </p:txBody>
      </p:sp>
      <p:sp>
        <p:nvSpPr>
          <p:cNvPr id="24" name="Text 21"/>
          <p:cNvSpPr/>
          <p:nvPr/>
        </p:nvSpPr>
        <p:spPr>
          <a:xfrm>
            <a:off x="14195393" y="7556170"/>
            <a:ext cx="330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/>
          </a:p>
        </p:txBody>
      </p:sp>
      <p:sp>
        <p:nvSpPr>
          <p:cNvPr id="25" name="Shape 22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6" name="Text 23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27" name="Text 24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13</a:t>
            </a:r>
            <a:endParaRPr lang="en-US"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223670" y="509984"/>
            <a:ext cx="3465033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Human-in-the-loop governance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8105339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works continuously, but humans remain in control.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914301" y="3414283"/>
            <a:ext cx="8927158" cy="1028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accelerates</a:t>
            </a:r>
            <a:endParaRPr lang="en-US" sz="7800"/>
          </a:p>
        </p:txBody>
      </p:sp>
      <p:sp>
        <p:nvSpPr>
          <p:cNvPr id="7" name="Text 4"/>
          <p:cNvSpPr/>
          <p:nvPr/>
        </p:nvSpPr>
        <p:spPr>
          <a:xfrm>
            <a:off x="914301" y="4519083"/>
            <a:ext cx="8927158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379"/>
              </a:lnSpc>
              <a:buNone/>
            </a:pPr>
            <a:r>
              <a:rPr lang="en-US" sz="7500" i="1">
                <a:solidFill>
                  <a:srgbClr val="1B4E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work.</a:t>
            </a:r>
            <a:endParaRPr lang="en-US" sz="7500"/>
          </a:p>
        </p:txBody>
      </p:sp>
      <p:sp>
        <p:nvSpPr>
          <p:cNvPr id="8" name="Text 5"/>
          <p:cNvSpPr/>
          <p:nvPr/>
        </p:nvSpPr>
        <p:spPr>
          <a:xfrm>
            <a:off x="914301" y="5852418"/>
            <a:ext cx="8927158" cy="10286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Humans control</a:t>
            </a:r>
            <a:endParaRPr lang="en-US" sz="7800"/>
          </a:p>
        </p:txBody>
      </p:sp>
      <p:sp>
        <p:nvSpPr>
          <p:cNvPr id="9" name="Text 6"/>
          <p:cNvSpPr/>
          <p:nvPr/>
        </p:nvSpPr>
        <p:spPr>
          <a:xfrm>
            <a:off x="914301" y="6957219"/>
            <a:ext cx="8927158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379"/>
              </a:lnSpc>
              <a:buNone/>
            </a:pPr>
            <a:r>
              <a:rPr lang="en-US" sz="7500" i="1">
                <a:solidFill>
                  <a:srgbClr val="1E7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decision.</a:t>
            </a:r>
            <a:endParaRPr lang="en-US" sz="7500"/>
          </a:p>
        </p:txBody>
      </p:sp>
      <p:sp>
        <p:nvSpPr>
          <p:cNvPr id="10" name="Shape 7"/>
          <p:cNvSpPr/>
          <p:nvPr/>
        </p:nvSpPr>
        <p:spPr>
          <a:xfrm>
            <a:off x="9944200" y="3347806"/>
            <a:ext cx="7429501" cy="4628224"/>
          </a:xfrm>
          <a:prstGeom prst="roundRect">
            <a:avLst>
              <a:gd name="adj" fmla="val 3293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954783" y="4084340"/>
            <a:ext cx="7408334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2" name="Text 9"/>
          <p:cNvSpPr/>
          <p:nvPr/>
        </p:nvSpPr>
        <p:spPr>
          <a:xfrm>
            <a:off x="10259551" y="3567906"/>
            <a:ext cx="3033018" cy="34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checklist</a:t>
            </a:r>
            <a:endParaRPr lang="en-US" sz="2100"/>
          </a:p>
        </p:txBody>
      </p:sp>
      <p:sp>
        <p:nvSpPr>
          <p:cNvPr id="13" name="Text 10"/>
          <p:cNvSpPr/>
          <p:nvPr/>
        </p:nvSpPr>
        <p:spPr>
          <a:xfrm>
            <a:off x="16397718" y="3567906"/>
            <a:ext cx="736832" cy="3450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in</a:t>
            </a:r>
            <a:endParaRPr lang="en-US" sz="1800"/>
          </a:p>
        </p:txBody>
      </p:sp>
      <p:sp>
        <p:nvSpPr>
          <p:cNvPr id="14" name="Shape 11"/>
          <p:cNvSpPr/>
          <p:nvPr/>
        </p:nvSpPr>
        <p:spPr>
          <a:xfrm>
            <a:off x="10259551" y="4306259"/>
            <a:ext cx="342801" cy="342801"/>
          </a:xfrm>
          <a:prstGeom prst="roundRect">
            <a:avLst>
              <a:gd name="adj" fmla="val 22229"/>
            </a:avLst>
          </a:prstGeom>
          <a:solidFill>
            <a:srgbClr val="E8EEF6"/>
          </a:solidFill>
          <a:ln/>
        </p:spPr>
      </p:sp>
      <p:sp>
        <p:nvSpPr>
          <p:cNvPr id="15" name="Text 12"/>
          <p:cNvSpPr/>
          <p:nvPr/>
        </p:nvSpPr>
        <p:spPr>
          <a:xfrm>
            <a:off x="10221451" y="4306259"/>
            <a:ext cx="419001" cy="380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/>
          </a:p>
        </p:txBody>
      </p:sp>
      <p:sp>
        <p:nvSpPr>
          <p:cNvPr id="16" name="Text 13"/>
          <p:cNvSpPr/>
          <p:nvPr/>
        </p:nvSpPr>
        <p:spPr>
          <a:xfrm>
            <a:off x="10792851" y="4304440"/>
            <a:ext cx="4729063" cy="3847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66"/>
              </a:lnSpc>
              <a:buNone/>
            </a:pPr>
            <a:r>
              <a:rPr lang="en-US" sz="21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can monitor and recommend</a:t>
            </a:r>
            <a:endParaRPr lang="en-US" sz="2100"/>
          </a:p>
        </p:txBody>
      </p:sp>
      <p:sp>
        <p:nvSpPr>
          <p:cNvPr id="17" name="Shape 14"/>
          <p:cNvSpPr/>
          <p:nvPr/>
        </p:nvSpPr>
        <p:spPr>
          <a:xfrm>
            <a:off x="9954783" y="4860561"/>
            <a:ext cx="7408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18" name="Shape 15"/>
          <p:cNvSpPr/>
          <p:nvPr/>
        </p:nvSpPr>
        <p:spPr>
          <a:xfrm>
            <a:off x="10259551" y="5082480"/>
            <a:ext cx="342801" cy="342801"/>
          </a:xfrm>
          <a:prstGeom prst="roundRect">
            <a:avLst>
              <a:gd name="adj" fmla="val 22229"/>
            </a:avLst>
          </a:prstGeom>
          <a:solidFill>
            <a:srgbClr val="E6F1EC"/>
          </a:solidFill>
          <a:ln/>
        </p:spPr>
      </p:sp>
      <p:sp>
        <p:nvSpPr>
          <p:cNvPr id="19" name="Text 16"/>
          <p:cNvSpPr/>
          <p:nvPr/>
        </p:nvSpPr>
        <p:spPr>
          <a:xfrm>
            <a:off x="10221451" y="5082480"/>
            <a:ext cx="419001" cy="380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/>
          </a:p>
        </p:txBody>
      </p:sp>
      <p:sp>
        <p:nvSpPr>
          <p:cNvPr id="20" name="Text 17"/>
          <p:cNvSpPr/>
          <p:nvPr/>
        </p:nvSpPr>
        <p:spPr>
          <a:xfrm>
            <a:off x="10792851" y="5080662"/>
            <a:ext cx="4337249" cy="3847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66"/>
              </a:lnSpc>
              <a:buNone/>
            </a:pPr>
            <a:r>
              <a:rPr lang="en-US" sz="21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Humans review important actions</a:t>
            </a:r>
            <a:endParaRPr lang="en-US" sz="2100"/>
          </a:p>
        </p:txBody>
      </p:sp>
      <p:sp>
        <p:nvSpPr>
          <p:cNvPr id="21" name="Shape 18"/>
          <p:cNvSpPr/>
          <p:nvPr/>
        </p:nvSpPr>
        <p:spPr>
          <a:xfrm>
            <a:off x="9954783" y="5636783"/>
            <a:ext cx="7408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22" name="Shape 19"/>
          <p:cNvSpPr/>
          <p:nvPr/>
        </p:nvSpPr>
        <p:spPr>
          <a:xfrm>
            <a:off x="10259551" y="5858702"/>
            <a:ext cx="342801" cy="342801"/>
          </a:xfrm>
          <a:prstGeom prst="roundRect">
            <a:avLst>
              <a:gd name="adj" fmla="val 22229"/>
            </a:avLst>
          </a:prstGeom>
          <a:solidFill>
            <a:srgbClr val="E6F1EC"/>
          </a:solidFill>
          <a:ln/>
        </p:spPr>
      </p:sp>
      <p:sp>
        <p:nvSpPr>
          <p:cNvPr id="23" name="Text 20"/>
          <p:cNvSpPr/>
          <p:nvPr/>
        </p:nvSpPr>
        <p:spPr>
          <a:xfrm>
            <a:off x="10221451" y="5858702"/>
            <a:ext cx="419001" cy="380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/>
          </a:p>
        </p:txBody>
      </p:sp>
      <p:sp>
        <p:nvSpPr>
          <p:cNvPr id="24" name="Text 21"/>
          <p:cNvSpPr/>
          <p:nvPr/>
        </p:nvSpPr>
        <p:spPr>
          <a:xfrm>
            <a:off x="10792851" y="5856883"/>
            <a:ext cx="5675495" cy="3847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66"/>
              </a:lnSpc>
              <a:buNone/>
            </a:pPr>
            <a:r>
              <a:rPr lang="en-US" sz="21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Approvals can be required before execution</a:t>
            </a:r>
            <a:endParaRPr lang="en-US" sz="2100"/>
          </a:p>
        </p:txBody>
      </p:sp>
      <p:sp>
        <p:nvSpPr>
          <p:cNvPr id="25" name="Shape 22"/>
          <p:cNvSpPr/>
          <p:nvPr/>
        </p:nvSpPr>
        <p:spPr>
          <a:xfrm>
            <a:off x="9954783" y="6413004"/>
            <a:ext cx="7408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26" name="Shape 23"/>
          <p:cNvSpPr/>
          <p:nvPr/>
        </p:nvSpPr>
        <p:spPr>
          <a:xfrm>
            <a:off x="10259551" y="6634924"/>
            <a:ext cx="342801" cy="342801"/>
          </a:xfrm>
          <a:prstGeom prst="roundRect">
            <a:avLst>
              <a:gd name="adj" fmla="val 22229"/>
            </a:avLst>
          </a:prstGeom>
          <a:solidFill>
            <a:srgbClr val="E6F1EC"/>
          </a:solidFill>
          <a:ln/>
        </p:spPr>
      </p:sp>
      <p:sp>
        <p:nvSpPr>
          <p:cNvPr id="27" name="Text 24"/>
          <p:cNvSpPr/>
          <p:nvPr/>
        </p:nvSpPr>
        <p:spPr>
          <a:xfrm>
            <a:off x="10221451" y="6634924"/>
            <a:ext cx="419001" cy="380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/>
          </a:p>
        </p:txBody>
      </p:sp>
      <p:sp>
        <p:nvSpPr>
          <p:cNvPr id="28" name="Text 25"/>
          <p:cNvSpPr/>
          <p:nvPr/>
        </p:nvSpPr>
        <p:spPr>
          <a:xfrm>
            <a:off x="10792851" y="6633104"/>
            <a:ext cx="3538521" cy="3847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66"/>
              </a:lnSpc>
              <a:buNone/>
            </a:pPr>
            <a:r>
              <a:rPr lang="en-US" sz="21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remain traceable</a:t>
            </a:r>
            <a:endParaRPr lang="en-US" sz="2100"/>
          </a:p>
        </p:txBody>
      </p:sp>
      <p:sp>
        <p:nvSpPr>
          <p:cNvPr id="29" name="Shape 26"/>
          <p:cNvSpPr/>
          <p:nvPr/>
        </p:nvSpPr>
        <p:spPr>
          <a:xfrm>
            <a:off x="9954783" y="7189226"/>
            <a:ext cx="74083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30" name="Shape 27"/>
          <p:cNvSpPr/>
          <p:nvPr/>
        </p:nvSpPr>
        <p:spPr>
          <a:xfrm>
            <a:off x="10259551" y="7411145"/>
            <a:ext cx="342801" cy="342801"/>
          </a:xfrm>
          <a:prstGeom prst="roundRect">
            <a:avLst>
              <a:gd name="adj" fmla="val 22229"/>
            </a:avLst>
          </a:prstGeom>
          <a:solidFill>
            <a:srgbClr val="E6F1EC"/>
          </a:solidFill>
          <a:ln/>
        </p:spPr>
      </p:sp>
      <p:sp>
        <p:nvSpPr>
          <p:cNvPr id="31" name="Text 28"/>
          <p:cNvSpPr/>
          <p:nvPr/>
        </p:nvSpPr>
        <p:spPr>
          <a:xfrm>
            <a:off x="10221451" y="7411145"/>
            <a:ext cx="419001" cy="380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/>
          </a:p>
        </p:txBody>
      </p:sp>
      <p:sp>
        <p:nvSpPr>
          <p:cNvPr id="32" name="Text 29"/>
          <p:cNvSpPr/>
          <p:nvPr/>
        </p:nvSpPr>
        <p:spPr>
          <a:xfrm>
            <a:off x="10792851" y="7409326"/>
            <a:ext cx="4777813" cy="3847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66"/>
              </a:lnSpc>
              <a:buNone/>
            </a:pPr>
            <a:r>
              <a:rPr lang="en-US" sz="2100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is built into the workflow</a:t>
            </a:r>
            <a:endParaRPr lang="en-US" sz="2100"/>
          </a:p>
        </p:txBody>
      </p:sp>
      <p:sp>
        <p:nvSpPr>
          <p:cNvPr id="33" name="Shape 30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4" name="Text 31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35" name="Text 32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287005" y="509984"/>
            <a:ext cx="3395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technology partner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3893675"/>
            <a:ext cx="6286500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CAPABILITIES</a:t>
            </a:r>
            <a:endParaRPr lang="en-US" sz="1800"/>
          </a:p>
        </p:txBody>
      </p:sp>
      <p:sp>
        <p:nvSpPr>
          <p:cNvPr id="6" name="Text 3"/>
          <p:cNvSpPr/>
          <p:nvPr/>
        </p:nvSpPr>
        <p:spPr>
          <a:xfrm>
            <a:off x="914301" y="4473608"/>
            <a:ext cx="5886450" cy="2719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48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Nashiah supports pharma teams beyond one AI use case.</a:t>
            </a:r>
            <a:endParaRPr lang="en-US" sz="4800"/>
          </a:p>
        </p:txBody>
      </p:sp>
      <p:sp>
        <p:nvSpPr>
          <p:cNvPr id="7" name="Shape 4"/>
          <p:cNvSpPr/>
          <p:nvPr/>
        </p:nvSpPr>
        <p:spPr>
          <a:xfrm>
            <a:off x="7543602" y="2896526"/>
            <a:ext cx="4648399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8" name="Text 5"/>
          <p:cNvSpPr/>
          <p:nvPr/>
        </p:nvSpPr>
        <p:spPr>
          <a:xfrm>
            <a:off x="7543602" y="3154660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Data</a:t>
            </a:r>
            <a:endParaRPr lang="en-US" sz="1800"/>
          </a:p>
        </p:txBody>
      </p:sp>
      <p:sp>
        <p:nvSpPr>
          <p:cNvPr id="9" name="Text 6"/>
          <p:cNvSpPr/>
          <p:nvPr/>
        </p:nvSpPr>
        <p:spPr>
          <a:xfrm>
            <a:off x="7543602" y="3505895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Brand-specific data lakes</a:t>
            </a:r>
            <a:endParaRPr lang="en-US" sz="2400"/>
          </a:p>
        </p:txBody>
      </p:sp>
      <p:sp>
        <p:nvSpPr>
          <p:cNvPr id="10" name="Shape 7"/>
          <p:cNvSpPr/>
          <p:nvPr/>
        </p:nvSpPr>
        <p:spPr>
          <a:xfrm>
            <a:off x="12725301" y="2896526"/>
            <a:ext cx="4648399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11" name="Text 8"/>
          <p:cNvSpPr/>
          <p:nvPr/>
        </p:nvSpPr>
        <p:spPr>
          <a:xfrm>
            <a:off x="12725301" y="3154660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Cloud</a:t>
            </a:r>
            <a:endParaRPr lang="en-US" sz="1800"/>
          </a:p>
        </p:txBody>
      </p:sp>
      <p:sp>
        <p:nvSpPr>
          <p:cNvPr id="12" name="Text 9"/>
          <p:cNvSpPr/>
          <p:nvPr/>
        </p:nvSpPr>
        <p:spPr>
          <a:xfrm>
            <a:off x="12725301" y="3505895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Cloud-based hosting</a:t>
            </a:r>
            <a:endParaRPr lang="en-US" sz="2400"/>
          </a:p>
        </p:txBody>
      </p:sp>
      <p:sp>
        <p:nvSpPr>
          <p:cNvPr id="13" name="Shape 10"/>
          <p:cNvSpPr/>
          <p:nvPr/>
        </p:nvSpPr>
        <p:spPr>
          <a:xfrm>
            <a:off x="7543602" y="4119067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4" name="Text 11"/>
          <p:cNvSpPr/>
          <p:nvPr/>
        </p:nvSpPr>
        <p:spPr>
          <a:xfrm>
            <a:off x="7543602" y="4377201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Web</a:t>
            </a:r>
            <a:endParaRPr lang="en-US" sz="1800"/>
          </a:p>
        </p:txBody>
      </p:sp>
      <p:sp>
        <p:nvSpPr>
          <p:cNvPr id="15" name="Text 12"/>
          <p:cNvSpPr/>
          <p:nvPr/>
        </p:nvSpPr>
        <p:spPr>
          <a:xfrm>
            <a:off x="7543602" y="4728435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site support</a:t>
            </a:r>
            <a:endParaRPr lang="en-US" sz="2400"/>
          </a:p>
        </p:txBody>
      </p:sp>
      <p:sp>
        <p:nvSpPr>
          <p:cNvPr id="16" name="Shape 13"/>
          <p:cNvSpPr/>
          <p:nvPr/>
        </p:nvSpPr>
        <p:spPr>
          <a:xfrm>
            <a:off x="12725301" y="4119067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7" name="Text 14"/>
          <p:cNvSpPr/>
          <p:nvPr/>
        </p:nvSpPr>
        <p:spPr>
          <a:xfrm>
            <a:off x="12725301" y="4377201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Ops</a:t>
            </a:r>
            <a:endParaRPr lang="en-US" sz="1800"/>
          </a:p>
        </p:txBody>
      </p:sp>
      <p:sp>
        <p:nvSpPr>
          <p:cNvPr id="18" name="Text 15"/>
          <p:cNvSpPr/>
          <p:nvPr/>
        </p:nvSpPr>
        <p:spPr>
          <a:xfrm>
            <a:off x="12725301" y="4728435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 operational support</a:t>
            </a:r>
            <a:endParaRPr lang="en-US" sz="2400"/>
          </a:p>
        </p:txBody>
      </p:sp>
      <p:sp>
        <p:nvSpPr>
          <p:cNvPr id="19" name="Shape 16"/>
          <p:cNvSpPr/>
          <p:nvPr/>
        </p:nvSpPr>
        <p:spPr>
          <a:xfrm>
            <a:off x="7543602" y="5341607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0" name="Text 17"/>
          <p:cNvSpPr/>
          <p:nvPr/>
        </p:nvSpPr>
        <p:spPr>
          <a:xfrm>
            <a:off x="7543602" y="5599741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Reporting</a:t>
            </a:r>
            <a:endParaRPr lang="en-US" sz="1800"/>
          </a:p>
        </p:txBody>
      </p:sp>
      <p:sp>
        <p:nvSpPr>
          <p:cNvPr id="21" name="Text 18"/>
          <p:cNvSpPr/>
          <p:nvPr/>
        </p:nvSpPr>
        <p:spPr>
          <a:xfrm>
            <a:off x="7543602" y="5950976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reporting</a:t>
            </a:r>
            <a:endParaRPr lang="en-US" sz="2400"/>
          </a:p>
        </p:txBody>
      </p:sp>
      <p:sp>
        <p:nvSpPr>
          <p:cNvPr id="22" name="Shape 19"/>
          <p:cNvSpPr/>
          <p:nvPr/>
        </p:nvSpPr>
        <p:spPr>
          <a:xfrm>
            <a:off x="12725301" y="5341607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3" name="Text 20"/>
          <p:cNvSpPr/>
          <p:nvPr/>
        </p:nvSpPr>
        <p:spPr>
          <a:xfrm>
            <a:off x="12725301" y="5599741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AI</a:t>
            </a:r>
            <a:endParaRPr lang="en-US" sz="1800"/>
          </a:p>
        </p:txBody>
      </p:sp>
      <p:sp>
        <p:nvSpPr>
          <p:cNvPr id="24" name="Text 21"/>
          <p:cNvSpPr/>
          <p:nvPr/>
        </p:nvSpPr>
        <p:spPr>
          <a:xfrm>
            <a:off x="12725301" y="5950976"/>
            <a:ext cx="5113238" cy="403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agents and workflows</a:t>
            </a:r>
            <a:endParaRPr lang="en-US" sz="2400"/>
          </a:p>
        </p:txBody>
      </p:sp>
      <p:sp>
        <p:nvSpPr>
          <p:cNvPr id="25" name="Shape 22"/>
          <p:cNvSpPr/>
          <p:nvPr/>
        </p:nvSpPr>
        <p:spPr>
          <a:xfrm>
            <a:off x="7543602" y="6564148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6" name="Text 23"/>
          <p:cNvSpPr/>
          <p:nvPr/>
        </p:nvSpPr>
        <p:spPr>
          <a:xfrm>
            <a:off x="7543602" y="6822282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Strategy</a:t>
            </a:r>
            <a:endParaRPr lang="en-US" sz="1800"/>
          </a:p>
        </p:txBody>
      </p:sp>
      <p:sp>
        <p:nvSpPr>
          <p:cNvPr id="27" name="Text 24"/>
          <p:cNvSpPr/>
          <p:nvPr/>
        </p:nvSpPr>
        <p:spPr>
          <a:xfrm>
            <a:off x="7543602" y="7173516"/>
            <a:ext cx="4787850" cy="7693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AI-based operating model design</a:t>
            </a:r>
            <a:endParaRPr lang="en-US" sz="2400"/>
          </a:p>
        </p:txBody>
      </p:sp>
      <p:sp>
        <p:nvSpPr>
          <p:cNvPr id="28" name="Shape 25"/>
          <p:cNvSpPr/>
          <p:nvPr/>
        </p:nvSpPr>
        <p:spPr>
          <a:xfrm>
            <a:off x="12725301" y="6564148"/>
            <a:ext cx="4648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9" name="Text 26"/>
          <p:cNvSpPr/>
          <p:nvPr/>
        </p:nvSpPr>
        <p:spPr>
          <a:xfrm>
            <a:off x="12725301" y="6822282"/>
            <a:ext cx="511323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Modernization</a:t>
            </a:r>
            <a:endParaRPr lang="en-US" sz="1800"/>
          </a:p>
        </p:txBody>
      </p:sp>
      <p:sp>
        <p:nvSpPr>
          <p:cNvPr id="30" name="Text 27"/>
          <p:cNvSpPr/>
          <p:nvPr/>
        </p:nvSpPr>
        <p:spPr>
          <a:xfrm>
            <a:off x="12725301" y="7173516"/>
            <a:ext cx="4787850" cy="7693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27"/>
              </a:lnSpc>
              <a:buNone/>
            </a:pPr>
            <a:r>
              <a:rPr lang="en-US" sz="2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technology modernization</a:t>
            </a:r>
            <a:endParaRPr lang="en-US" sz="2400"/>
          </a:p>
        </p:txBody>
      </p:sp>
      <p:sp>
        <p:nvSpPr>
          <p:cNvPr id="31" name="Shape 28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32" name="Text 29"/>
          <p:cNvSpPr/>
          <p:nvPr/>
        </p:nvSpPr>
        <p:spPr>
          <a:xfrm>
            <a:off x="914301" y="9806451"/>
            <a:ext cx="2984996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 Agentic Workforce</a:t>
            </a:r>
            <a:endParaRPr lang="en-US" sz="1800"/>
          </a:p>
        </p:txBody>
      </p:sp>
      <p:sp>
        <p:nvSpPr>
          <p:cNvPr id="33" name="Text 30"/>
          <p:cNvSpPr/>
          <p:nvPr/>
        </p:nvSpPr>
        <p:spPr>
          <a:xfrm>
            <a:off x="16691737" y="9806451"/>
            <a:ext cx="75816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611535" y="509984"/>
            <a:ext cx="838365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914301" y="1839185"/>
            <a:ext cx="15716251" cy="7923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040"/>
              </a:lnSpc>
              <a:buNone/>
            </a:pPr>
            <a:r>
              <a:rPr lang="en-US" sz="54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data lake to agentic workforce</a:t>
            </a:r>
            <a:endParaRPr lang="en-US" sz="5400"/>
          </a:p>
        </p:txBody>
      </p:sp>
      <p:sp>
        <p:nvSpPr>
          <p:cNvPr id="6" name="Text 3"/>
          <p:cNvSpPr/>
          <p:nvPr/>
        </p:nvSpPr>
        <p:spPr>
          <a:xfrm>
            <a:off x="914301" y="2821947"/>
            <a:ext cx="13735051" cy="9446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400"/>
              </a:lnSpc>
              <a:buNone/>
            </a:pPr>
            <a:r>
              <a:rPr lang="en-US" sz="2550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Nashiah helps pharma brands move from fragmented data and manual reporting to AI-supported commercial action.</a:t>
            </a:r>
            <a:endParaRPr lang="en-US" sz="2550"/>
          </a:p>
        </p:txBody>
      </p:sp>
      <p:sp>
        <p:nvSpPr>
          <p:cNvPr id="7" name="Text 4"/>
          <p:cNvSpPr/>
          <p:nvPr/>
        </p:nvSpPr>
        <p:spPr>
          <a:xfrm>
            <a:off x="914301" y="4804833"/>
            <a:ext cx="5616013" cy="952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273"/>
              </a:lnSpc>
              <a:buNone/>
            </a:pPr>
            <a:r>
              <a:rPr lang="en-US" sz="72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200"/>
          </a:p>
        </p:txBody>
      </p:sp>
      <p:sp>
        <p:nvSpPr>
          <p:cNvPr id="8" name="Text 5"/>
          <p:cNvSpPr/>
          <p:nvPr/>
        </p:nvSpPr>
        <p:spPr>
          <a:xfrm>
            <a:off x="914301" y="5909800"/>
            <a:ext cx="5258630" cy="8798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657"/>
              </a:lnSpc>
              <a:buNone/>
            </a:pPr>
            <a:r>
              <a:rPr lang="en-US" sz="25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trusted brand data foundation</a:t>
            </a:r>
            <a:endParaRPr lang="en-US" sz="2550"/>
          </a:p>
        </p:txBody>
      </p:sp>
      <p:sp>
        <p:nvSpPr>
          <p:cNvPr id="9" name="Shape 6"/>
          <p:cNvSpPr/>
          <p:nvPr/>
        </p:nvSpPr>
        <p:spPr>
          <a:xfrm>
            <a:off x="6400767" y="4804833"/>
            <a:ext cx="10583" cy="2367525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0" name="Text 7"/>
          <p:cNvSpPr/>
          <p:nvPr/>
        </p:nvSpPr>
        <p:spPr>
          <a:xfrm>
            <a:off x="6792351" y="4804833"/>
            <a:ext cx="5185271" cy="952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273"/>
              </a:lnSpc>
              <a:buNone/>
            </a:pPr>
            <a:r>
              <a:rPr lang="en-US" sz="7200" b="1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200"/>
          </a:p>
        </p:txBody>
      </p:sp>
      <p:sp>
        <p:nvSpPr>
          <p:cNvPr id="11" name="Text 8"/>
          <p:cNvSpPr/>
          <p:nvPr/>
        </p:nvSpPr>
        <p:spPr>
          <a:xfrm>
            <a:off x="6792351" y="5909800"/>
            <a:ext cx="4855299" cy="8798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657"/>
              </a:lnSpc>
              <a:buNone/>
            </a:pPr>
            <a:r>
              <a:rPr lang="en-US" sz="25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 reporting and commercial intelligence</a:t>
            </a:r>
            <a:endParaRPr lang="en-US" sz="2550"/>
          </a:p>
        </p:txBody>
      </p:sp>
      <p:sp>
        <p:nvSpPr>
          <p:cNvPr id="12" name="Shape 9"/>
          <p:cNvSpPr/>
          <p:nvPr/>
        </p:nvSpPr>
        <p:spPr>
          <a:xfrm>
            <a:off x="11887234" y="4804833"/>
            <a:ext cx="10583" cy="2367525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3" name="Text 10"/>
          <p:cNvSpPr/>
          <p:nvPr/>
        </p:nvSpPr>
        <p:spPr>
          <a:xfrm>
            <a:off x="12278817" y="4804833"/>
            <a:ext cx="5185271" cy="952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273"/>
              </a:lnSpc>
              <a:buNone/>
            </a:pPr>
            <a:r>
              <a:rPr lang="en-US" sz="7200" b="1">
                <a:solidFill>
                  <a:srgbClr val="1E7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200"/>
          </a:p>
        </p:txBody>
      </p:sp>
      <p:sp>
        <p:nvSpPr>
          <p:cNvPr id="14" name="Text 11"/>
          <p:cNvSpPr/>
          <p:nvPr/>
        </p:nvSpPr>
        <p:spPr>
          <a:xfrm>
            <a:off x="12278817" y="5909800"/>
            <a:ext cx="4855299" cy="13006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657"/>
              </a:lnSpc>
              <a:buNone/>
            </a:pPr>
            <a:r>
              <a:rPr lang="en-US" sz="255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AI agents to turn signals into governed next-best actions</a:t>
            </a:r>
            <a:endParaRPr lang="en-US" sz="2550"/>
          </a:p>
        </p:txBody>
      </p:sp>
      <p:sp>
        <p:nvSpPr>
          <p:cNvPr id="15" name="Shape 12"/>
          <p:cNvSpPr/>
          <p:nvPr/>
        </p:nvSpPr>
        <p:spPr>
          <a:xfrm>
            <a:off x="914301" y="7705659"/>
            <a:ext cx="16459399" cy="10583"/>
          </a:xfrm>
          <a:prstGeom prst="rect">
            <a:avLst/>
          </a:prstGeom>
          <a:solidFill>
            <a:srgbClr val="1C1E27"/>
          </a:solidFill>
          <a:ln/>
        </p:spPr>
      </p:sp>
      <p:sp>
        <p:nvSpPr>
          <p:cNvPr id="16" name="Text 13"/>
          <p:cNvSpPr/>
          <p:nvPr/>
        </p:nvSpPr>
        <p:spPr>
          <a:xfrm>
            <a:off x="914301" y="8021043"/>
            <a:ext cx="16953181" cy="12267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962"/>
              </a:lnSpc>
              <a:buNone/>
            </a:pPr>
            <a:r>
              <a:rPr lang="en-US" sz="3900" i="1">
                <a:solidFill>
                  <a:srgbClr val="1C1E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future is not just reporting what happened — it is helping teams decide what to do next.</a:t>
            </a:r>
            <a:endParaRPr lang="en-US" sz="3900"/>
          </a:p>
        </p:txBody>
      </p:sp>
      <p:sp>
        <p:nvSpPr>
          <p:cNvPr id="17" name="Shape 14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8" name="Text 15"/>
          <p:cNvSpPr/>
          <p:nvPr/>
        </p:nvSpPr>
        <p:spPr>
          <a:xfrm>
            <a:off x="914301" y="9806451"/>
            <a:ext cx="110509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1800"/>
          </a:p>
        </p:txBody>
      </p:sp>
      <p:sp>
        <p:nvSpPr>
          <p:cNvPr id="19" name="Text 16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301" y="1295301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1" y="247551"/>
            <a:ext cx="2253754" cy="8000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306602" y="509984"/>
            <a:ext cx="1143298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800"/>
          </a:p>
        </p:txBody>
      </p:sp>
      <p:sp>
        <p:nvSpPr>
          <p:cNvPr id="5" name="Shape 2"/>
          <p:cNvSpPr/>
          <p:nvPr/>
        </p:nvSpPr>
        <p:spPr>
          <a:xfrm>
            <a:off x="914301" y="3698710"/>
            <a:ext cx="2551576" cy="448469"/>
          </a:xfrm>
          <a:prstGeom prst="roundRect">
            <a:avLst>
              <a:gd name="adj" fmla="val 50000"/>
            </a:avLst>
          </a:prstGeom>
          <a:ln w="10583">
            <a:solidFill>
              <a:srgbClr val="1B4E8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15384" y="3785493"/>
            <a:ext cx="2225956" cy="3130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72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welcome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914301" y="4500563"/>
            <a:ext cx="4936794" cy="14858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410"/>
              </a:lnSpc>
              <a:buNone/>
            </a:pPr>
            <a:r>
              <a:rPr lang="en-US" sz="120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</a:t>
            </a:r>
            <a:endParaRPr lang="en-US" sz="12000"/>
          </a:p>
        </p:txBody>
      </p:sp>
      <p:sp>
        <p:nvSpPr>
          <p:cNvPr id="8" name="Text 5"/>
          <p:cNvSpPr/>
          <p:nvPr/>
        </p:nvSpPr>
        <p:spPr>
          <a:xfrm>
            <a:off x="5707063" y="4489979"/>
            <a:ext cx="2802731" cy="14858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415"/>
              </a:lnSpc>
              <a:buNone/>
            </a:pPr>
            <a:r>
              <a:rPr lang="en-US" sz="12000" i="1">
                <a:solidFill>
                  <a:srgbClr val="1B4E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</a:t>
            </a:r>
            <a:endParaRPr lang="en-US" sz="12000"/>
          </a:p>
        </p:txBody>
      </p:sp>
      <p:sp>
        <p:nvSpPr>
          <p:cNvPr id="9" name="Text 6"/>
          <p:cNvSpPr/>
          <p:nvPr/>
        </p:nvSpPr>
        <p:spPr>
          <a:xfrm>
            <a:off x="914301" y="6291131"/>
            <a:ext cx="8044816" cy="9446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400"/>
              </a:lnSpc>
              <a:buNone/>
            </a:pPr>
            <a:r>
              <a:rPr lang="en-US" sz="2550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joining Session 1. We'd love to hear your questions and continue the conversation.</a:t>
            </a:r>
            <a:endParaRPr lang="en-US" sz="2550"/>
          </a:p>
        </p:txBody>
      </p:sp>
      <p:sp>
        <p:nvSpPr>
          <p:cNvPr id="10" name="Shape 7"/>
          <p:cNvSpPr/>
          <p:nvPr/>
        </p:nvSpPr>
        <p:spPr>
          <a:xfrm>
            <a:off x="10134700" y="3445206"/>
            <a:ext cx="7239001" cy="4006123"/>
          </a:xfrm>
          <a:prstGeom prst="roundRect">
            <a:avLst>
              <a:gd name="adj" fmla="val 3804"/>
            </a:avLst>
          </a:prstGeom>
          <a:solidFill>
            <a:srgbClr val="FFFFFF"/>
          </a:solidFill>
          <a:ln w="10583">
            <a:solidFill>
              <a:srgbClr val="E1DAC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145283" y="5697141"/>
            <a:ext cx="7217834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12" name="Text 9"/>
          <p:cNvSpPr/>
          <p:nvPr/>
        </p:nvSpPr>
        <p:spPr>
          <a:xfrm>
            <a:off x="10526283" y="3798590"/>
            <a:ext cx="7101417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800"/>
          </a:p>
        </p:txBody>
      </p:sp>
      <p:sp>
        <p:nvSpPr>
          <p:cNvPr id="13" name="Text 10"/>
          <p:cNvSpPr/>
          <p:nvPr/>
        </p:nvSpPr>
        <p:spPr>
          <a:xfrm>
            <a:off x="10526283" y="4169007"/>
            <a:ext cx="7101417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1C1E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ISmile Technologies</a:t>
            </a:r>
            <a:endParaRPr lang="en-US" sz="3300"/>
          </a:p>
        </p:txBody>
      </p:sp>
      <p:sp>
        <p:nvSpPr>
          <p:cNvPr id="14" name="Text 11"/>
          <p:cNvSpPr/>
          <p:nvPr/>
        </p:nvSpPr>
        <p:spPr>
          <a:xfrm>
            <a:off x="10526283" y="4740507"/>
            <a:ext cx="6649509" cy="65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>
                <a:solidFill>
                  <a:srgbClr val="5A5D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Makers of Nashiah · Commercial signals into governed decisions</a:t>
            </a:r>
            <a:endParaRPr lang="en-US" sz="2100"/>
          </a:p>
        </p:txBody>
      </p:sp>
      <p:sp>
        <p:nvSpPr>
          <p:cNvPr id="15" name="Shape 12"/>
          <p:cNvSpPr/>
          <p:nvPr/>
        </p:nvSpPr>
        <p:spPr>
          <a:xfrm>
            <a:off x="10145283" y="6568943"/>
            <a:ext cx="7217834" cy="10583"/>
          </a:xfrm>
          <a:prstGeom prst="rect">
            <a:avLst/>
          </a:prstGeom>
          <a:solidFill>
            <a:srgbClr val="EFEAE1"/>
          </a:solidFill>
          <a:ln/>
        </p:spPr>
      </p:sp>
      <p:sp>
        <p:nvSpPr>
          <p:cNvPr id="16" name="Text 13"/>
          <p:cNvSpPr/>
          <p:nvPr/>
        </p:nvSpPr>
        <p:spPr>
          <a:xfrm>
            <a:off x="10526283" y="6016625"/>
            <a:ext cx="1219200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endParaRPr lang="en-US" sz="1800"/>
          </a:p>
        </p:txBody>
      </p:sp>
      <p:sp>
        <p:nvSpPr>
          <p:cNvPr id="17" name="Text 14">
            <a:hlinkClick r:id="rId4"/>
          </p:cNvPr>
          <p:cNvSpPr/>
          <p:nvPr/>
        </p:nvSpPr>
        <p:spPr>
          <a:xfrm>
            <a:off x="11897817" y="5974292"/>
            <a:ext cx="5592729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u="sng">
                <a:solidFill>
                  <a:srgbClr val="1C1E27"/>
                </a:solidFill>
                <a:latin typeface="Arial"/>
                <a:ea typeface="Arial" pitchFamily="34" charset="-122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www.nashiah.com</a:t>
            </a:r>
            <a:endParaRPr lang="en-US" sz="2250">
              <a:latin typeface="Arial"/>
              <a:cs typeface="Arial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0526283" y="6888427"/>
            <a:ext cx="1219200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1B4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800"/>
          </a:p>
        </p:txBody>
      </p:sp>
      <p:sp>
        <p:nvSpPr>
          <p:cNvPr id="19" name="Text 16"/>
          <p:cNvSpPr/>
          <p:nvPr/>
        </p:nvSpPr>
        <p:spPr>
          <a:xfrm>
            <a:off x="11897817" y="6846094"/>
            <a:ext cx="5592729" cy="36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>
                <a:solidFill>
                  <a:srgbClr val="1C1E27"/>
                </a:solidFill>
                <a:latin typeface="Arial"/>
                <a:ea typeface="Arial" pitchFamily="34" charset="-122"/>
                <a:cs typeface="Arial"/>
              </a:rPr>
              <a:t>info@nashiah.com</a:t>
            </a:r>
            <a:endParaRPr lang="en-US" sz="2250">
              <a:latin typeface="Arial"/>
              <a:cs typeface="Arial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914301" y="9590650"/>
            <a:ext cx="16459399" cy="10583"/>
          </a:xfrm>
          <a:prstGeom prst="rect">
            <a:avLst/>
          </a:prstGeom>
          <a:solidFill>
            <a:srgbClr val="E1DACD"/>
          </a:solidFill>
          <a:ln/>
        </p:spPr>
      </p:sp>
      <p:sp>
        <p:nvSpPr>
          <p:cNvPr id="21" name="Text 18"/>
          <p:cNvSpPr/>
          <p:nvPr/>
        </p:nvSpPr>
        <p:spPr>
          <a:xfrm>
            <a:off x="914301" y="9806451"/>
            <a:ext cx="3114874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ISmile Technologies</a:t>
            </a:r>
            <a:endParaRPr lang="en-US" sz="1800"/>
          </a:p>
        </p:txBody>
      </p:sp>
      <p:sp>
        <p:nvSpPr>
          <p:cNvPr id="22" name="Text 19"/>
          <p:cNvSpPr/>
          <p:nvPr/>
        </p:nvSpPr>
        <p:spPr>
          <a:xfrm>
            <a:off x="16674869" y="9806451"/>
            <a:ext cx="775031" cy="3132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8A8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13</a:t>
            </a: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2026-10-08T17:13:13Z</dcterms:created>
  <dcterms:modified xsi:type="dcterms:W3CDTF">2026-10-08T17:55:36Z</dcterms:modified>
</cp:coreProperties>
</file>